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46"/>
  </p:notesMasterIdLst>
  <p:sldIdLst>
    <p:sldId id="256" r:id="rId2"/>
    <p:sldId id="260" r:id="rId3"/>
    <p:sldId id="261" r:id="rId4"/>
    <p:sldId id="262" r:id="rId5"/>
    <p:sldId id="263" r:id="rId6"/>
    <p:sldId id="264" r:id="rId7"/>
    <p:sldId id="308" r:id="rId8"/>
    <p:sldId id="258" r:id="rId9"/>
    <p:sldId id="309" r:id="rId10"/>
    <p:sldId id="310" r:id="rId11"/>
    <p:sldId id="311" r:id="rId12"/>
    <p:sldId id="312" r:id="rId13"/>
    <p:sldId id="265" r:id="rId14"/>
    <p:sldId id="270" r:id="rId15"/>
    <p:sldId id="313" r:id="rId16"/>
    <p:sldId id="266" r:id="rId17"/>
    <p:sldId id="267" r:id="rId18"/>
    <p:sldId id="268" r:id="rId19"/>
    <p:sldId id="269"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 id="3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65" autoAdjust="0"/>
    <p:restoredTop sz="94660"/>
  </p:normalViewPr>
  <p:slideViewPr>
    <p:cSldViewPr snapToGrid="0">
      <p:cViewPr varScale="1">
        <p:scale>
          <a:sx n="68" d="100"/>
          <a:sy n="68"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CAA24-455C-4490-BAF0-60B0E23BD566}" type="datetimeFigureOut">
              <a:rPr lang="en-US" smtClean="0"/>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39ED04-ACA9-46DF-8395-79AB54EF0D5C}" type="slidenum">
              <a:rPr lang="en-US" smtClean="0"/>
              <a:t>‹#›</a:t>
            </a:fld>
            <a:endParaRPr lang="en-US"/>
          </a:p>
        </p:txBody>
      </p:sp>
    </p:spTree>
    <p:extLst>
      <p:ext uri="{BB962C8B-B14F-4D97-AF65-F5344CB8AC3E}">
        <p14:creationId xmlns:p14="http://schemas.microsoft.com/office/powerpoint/2010/main" val="60906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4BCA8-0371-4C1C-9FD0-02EEEC16B4D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E4BCA8-0371-4C1C-9FD0-02EEEC16B4D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E4BCA8-0371-4C1C-9FD0-02EEEC16B4D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E4BCA8-0371-4C1C-9FD0-02EEEC16B4D4}"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E4BCA8-0371-4C1C-9FD0-02EEEC16B4D4}"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mailto:solaiman@cse.green.edu.b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6342478" y="2502303"/>
            <a:ext cx="5036234" cy="111134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a:solidFill>
                  <a:srgbClr val="002060"/>
                </a:solidFill>
                <a:latin typeface="Aharoni" panose="02010803020104030203" pitchFamily="2" charset="-79"/>
                <a:cs typeface="Aharoni" panose="02010803020104030203" pitchFamily="2" charset="-79"/>
              </a:rPr>
              <a:t>String</a:t>
            </a:r>
          </a:p>
        </p:txBody>
      </p:sp>
      <p:sp>
        <p:nvSpPr>
          <p:cNvPr id="3" name="Rounded Rectangle 2"/>
          <p:cNvSpPr/>
          <p:nvPr/>
        </p:nvSpPr>
        <p:spPr>
          <a:xfrm>
            <a:off x="7665208" y="735322"/>
            <a:ext cx="2390774" cy="169355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000" b="1" dirty="0">
                <a:solidFill>
                  <a:srgbClr val="002060"/>
                </a:solidFill>
                <a:latin typeface="Algerian" panose="04020705040A02060702" pitchFamily="82" charset="0"/>
                <a:cs typeface="Aharoni" panose="02010803020104030203" pitchFamily="2" charset="-79"/>
              </a:rPr>
              <a:t>Week 3</a:t>
            </a:r>
          </a:p>
          <a:p>
            <a:pPr algn="ctr"/>
            <a:r>
              <a:rPr lang="en-US" sz="4000" b="1" dirty="0">
                <a:solidFill>
                  <a:srgbClr val="002060"/>
                </a:solidFill>
                <a:latin typeface="Algerian" panose="04020705040A02060702" pitchFamily="82" charset="0"/>
                <a:cs typeface="Aharoni" panose="02010803020104030203" pitchFamily="2" charset="-79"/>
              </a:rPr>
              <a:t>Class 2</a:t>
            </a:r>
          </a:p>
        </p:txBody>
      </p:sp>
      <p:sp>
        <p:nvSpPr>
          <p:cNvPr id="6" name="Rectangle 5"/>
          <p:cNvSpPr/>
          <p:nvPr/>
        </p:nvSpPr>
        <p:spPr>
          <a:xfrm>
            <a:off x="0" y="49644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1922"/>
            <a:ext cx="4762500" cy="4762500"/>
          </a:xfrm>
          <a:prstGeom prst="rect">
            <a:avLst/>
          </a:prstGeom>
        </p:spPr>
      </p:pic>
      <p:sp>
        <p:nvSpPr>
          <p:cNvPr id="8" name="Rounded Rectangle 7"/>
          <p:cNvSpPr/>
          <p:nvPr/>
        </p:nvSpPr>
        <p:spPr>
          <a:xfrm>
            <a:off x="1" y="5129073"/>
            <a:ext cx="4762500" cy="17289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b="1" dirty="0">
                <a:solidFill>
                  <a:schemeClr val="accent4">
                    <a:lumMod val="50000"/>
                  </a:schemeClr>
                </a:solidFill>
                <a:latin typeface="Aharoni" panose="02010803020104030203" pitchFamily="2" charset="-79"/>
                <a:cs typeface="Aharoni" panose="02010803020104030203" pitchFamily="2" charset="-79"/>
              </a:rPr>
              <a:t>Md. </a:t>
            </a:r>
            <a:r>
              <a:rPr lang="en-US" sz="3600" b="1" dirty="0" err="1">
                <a:solidFill>
                  <a:schemeClr val="accent4">
                    <a:lumMod val="50000"/>
                  </a:schemeClr>
                </a:solidFill>
                <a:latin typeface="Aharoni" panose="02010803020104030203" pitchFamily="2" charset="-79"/>
                <a:cs typeface="Aharoni" panose="02010803020104030203" pitchFamily="2" charset="-79"/>
              </a:rPr>
              <a:t>Solaiman</a:t>
            </a:r>
            <a:r>
              <a:rPr lang="en-US" sz="3600" b="1" dirty="0">
                <a:solidFill>
                  <a:schemeClr val="accent4">
                    <a:lumMod val="50000"/>
                  </a:schemeClr>
                </a:solidFill>
                <a:latin typeface="Aharoni" panose="02010803020104030203" pitchFamily="2" charset="-79"/>
                <a:cs typeface="Aharoni" panose="02010803020104030203" pitchFamily="2" charset="-79"/>
              </a:rPr>
              <a:t> Mia</a:t>
            </a:r>
          </a:p>
          <a:p>
            <a:pPr algn="ctr"/>
            <a:r>
              <a:rPr lang="en-US" sz="3600" b="1" dirty="0">
                <a:solidFill>
                  <a:schemeClr val="accent6">
                    <a:lumMod val="50000"/>
                  </a:schemeClr>
                </a:solidFill>
                <a:latin typeface="Aharoni" panose="02010803020104030203" pitchFamily="2" charset="-79"/>
                <a:cs typeface="Aharoni" panose="02010803020104030203" pitchFamily="2" charset="-79"/>
              </a:rPr>
              <a:t>Assistant Professor</a:t>
            </a:r>
          </a:p>
          <a:p>
            <a:pPr algn="ctr"/>
            <a:r>
              <a:rPr lang="en-US" sz="3600" b="1" dirty="0">
                <a:solidFill>
                  <a:schemeClr val="accent6">
                    <a:lumMod val="50000"/>
                  </a:schemeClr>
                </a:solidFill>
                <a:latin typeface="Aharoni" panose="02010803020104030203" pitchFamily="2" charset="-79"/>
                <a:cs typeface="Aharoni" panose="02010803020104030203" pitchFamily="2" charset="-79"/>
              </a:rPr>
              <a:t>Dept. of CSE, GUB</a:t>
            </a:r>
          </a:p>
        </p:txBody>
      </p:sp>
    </p:spTree>
    <p:extLst>
      <p:ext uri="{BB962C8B-B14F-4D97-AF65-F5344CB8AC3E}">
        <p14:creationId xmlns:p14="http://schemas.microsoft.com/office/powerpoint/2010/main" val="409927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8"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(2)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isalpha</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p>
          <a:p>
            <a:r>
              <a:rPr lang="en-US" dirty="0">
                <a:solidFill>
                  <a:srgbClr val="002060"/>
                </a:solidFill>
              </a:rPr>
              <a:t>It will check whether a string contains alpha or not. It returns Boolean value (False or True). When you provide special character, number or white space you will get False, otherwise True.</a:t>
            </a:r>
          </a:p>
          <a:p>
            <a:r>
              <a:rPr lang="en-US" dirty="0">
                <a:solidFill>
                  <a:srgbClr val="002060"/>
                </a:solidFill>
              </a:rPr>
              <a:t>Syntax: </a:t>
            </a:r>
            <a:r>
              <a:rPr lang="en-US" dirty="0" err="1">
                <a:solidFill>
                  <a:srgbClr val="002060"/>
                </a:solidFill>
              </a:rPr>
              <a:t>string.isalpha</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“jafricode123”</a:t>
            </a:r>
          </a:p>
          <a:p>
            <a:r>
              <a:rPr lang="en-US" dirty="0">
                <a:solidFill>
                  <a:srgbClr val="002060"/>
                </a:solidFill>
              </a:rPr>
              <a:t>print(</a:t>
            </a:r>
            <a:r>
              <a:rPr lang="en-US" dirty="0" err="1">
                <a:solidFill>
                  <a:srgbClr val="002060"/>
                </a:solidFill>
              </a:rPr>
              <a:t>str.isalpha</a:t>
            </a:r>
            <a:r>
              <a:rPr lang="en-US" dirty="0">
                <a:solidFill>
                  <a:srgbClr val="002060"/>
                </a:solidFill>
              </a:rPr>
              <a:t>)</a:t>
            </a:r>
          </a:p>
          <a:p>
            <a:r>
              <a:rPr lang="en-US" b="1" dirty="0">
                <a:solidFill>
                  <a:srgbClr val="002060"/>
                </a:solidFill>
              </a:rPr>
              <a:t>Result:</a:t>
            </a:r>
          </a:p>
          <a:p>
            <a:r>
              <a:rPr lang="en-US" dirty="0">
                <a:solidFill>
                  <a:srgbClr val="002060"/>
                </a:solidFill>
              </a:rPr>
              <a:t>False</a:t>
            </a:r>
          </a:p>
        </p:txBody>
      </p:sp>
    </p:spTree>
    <p:extLst>
      <p:ext uri="{BB962C8B-B14F-4D97-AF65-F5344CB8AC3E}">
        <p14:creationId xmlns:p14="http://schemas.microsoft.com/office/powerpoint/2010/main" val="47225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(3)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isdecimal</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p>
        </p:txBody>
      </p:sp>
      <p:sp>
        <p:nvSpPr>
          <p:cNvPr id="8" name="Text Placeholder 7"/>
          <p:cNvSpPr>
            <a:spLocks noGrp="1"/>
          </p:cNvSpPr>
          <p:nvPr>
            <p:ph type="body" idx="1"/>
          </p:nvPr>
        </p:nvSpPr>
        <p:spPr>
          <a:xfrm>
            <a:off x="749543" y="1603375"/>
            <a:ext cx="10515600" cy="5040313"/>
          </a:xfrm>
        </p:spPr>
        <p:txBody>
          <a:bodyPr>
            <a:normAutofit fontScale="92500" lnSpcReduction="20000"/>
          </a:bodyPr>
          <a:lstStyle/>
          <a:p>
            <a:r>
              <a:rPr lang="en-US" b="1" dirty="0">
                <a:solidFill>
                  <a:srgbClr val="002060"/>
                </a:solidFill>
              </a:rPr>
              <a:t>Working: </a:t>
            </a:r>
          </a:p>
          <a:p>
            <a:r>
              <a:rPr lang="en-US" dirty="0">
                <a:solidFill>
                  <a:srgbClr val="002060"/>
                </a:solidFill>
              </a:rPr>
              <a:t>It will return True if all the characters are number string, otherwise return False</a:t>
            </a:r>
          </a:p>
          <a:p>
            <a:endParaRPr lang="en-US" dirty="0">
              <a:solidFill>
                <a:srgbClr val="002060"/>
              </a:solidFill>
            </a:endParaRPr>
          </a:p>
          <a:p>
            <a:r>
              <a:rPr lang="en-US" b="1" dirty="0">
                <a:solidFill>
                  <a:srgbClr val="002060"/>
                </a:solidFill>
              </a:rPr>
              <a:t>Syntax:</a:t>
            </a:r>
          </a:p>
          <a:p>
            <a:r>
              <a:rPr lang="en-US" dirty="0" err="1">
                <a:solidFill>
                  <a:srgbClr val="002060"/>
                </a:solidFill>
              </a:rPr>
              <a:t>string.isdecimal</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“jafricode123”</a:t>
            </a:r>
          </a:p>
          <a:p>
            <a:r>
              <a:rPr lang="en-US" dirty="0">
                <a:solidFill>
                  <a:srgbClr val="002060"/>
                </a:solidFill>
              </a:rPr>
              <a:t>str1 = “123”</a:t>
            </a:r>
          </a:p>
          <a:p>
            <a:r>
              <a:rPr lang="en-US" dirty="0">
                <a:solidFill>
                  <a:srgbClr val="002060"/>
                </a:solidFill>
              </a:rPr>
              <a:t>print(</a:t>
            </a:r>
            <a:r>
              <a:rPr lang="en-US" dirty="0" err="1">
                <a:solidFill>
                  <a:srgbClr val="002060"/>
                </a:solidFill>
              </a:rPr>
              <a:t>str.isdecimal</a:t>
            </a:r>
            <a:r>
              <a:rPr lang="en-US" dirty="0">
                <a:solidFill>
                  <a:srgbClr val="002060"/>
                </a:solidFill>
              </a:rPr>
              <a:t>)</a:t>
            </a:r>
          </a:p>
          <a:p>
            <a:r>
              <a:rPr lang="en-US" dirty="0">
                <a:solidFill>
                  <a:srgbClr val="002060"/>
                </a:solidFill>
              </a:rPr>
              <a:t>print(str1.isdecimal)</a:t>
            </a:r>
          </a:p>
          <a:p>
            <a:r>
              <a:rPr lang="en-US" b="1" dirty="0">
                <a:solidFill>
                  <a:srgbClr val="002060"/>
                </a:solidFill>
              </a:rPr>
              <a:t>Result:</a:t>
            </a:r>
          </a:p>
          <a:p>
            <a:r>
              <a:rPr lang="en-US" dirty="0">
                <a:solidFill>
                  <a:srgbClr val="002060"/>
                </a:solidFill>
              </a:rPr>
              <a:t>False</a:t>
            </a:r>
          </a:p>
          <a:p>
            <a:r>
              <a:rPr lang="en-US" dirty="0">
                <a:solidFill>
                  <a:srgbClr val="002060"/>
                </a:solidFill>
              </a:rPr>
              <a:t>True</a:t>
            </a:r>
          </a:p>
        </p:txBody>
      </p:sp>
    </p:spTree>
    <p:extLst>
      <p:ext uri="{BB962C8B-B14F-4D97-AF65-F5344CB8AC3E}">
        <p14:creationId xmlns:p14="http://schemas.microsoft.com/office/powerpoint/2010/main" val="8392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9" end="9"/>
                                            </p:txEl>
                                          </p:spTgt>
                                        </p:tgtEl>
                                        <p:attrNameLst>
                                          <p:attrName>style.visibility</p:attrName>
                                        </p:attrNameLst>
                                      </p:cBhvr>
                                      <p:to>
                                        <p:strVal val="visible"/>
                                      </p:to>
                                    </p:set>
                                    <p:animEffect transition="in" filter="fade">
                                      <p:cBhvr>
                                        <p:cTn id="69" dur="1000"/>
                                        <p:tgtEl>
                                          <p:spTgt spid="8">
                                            <p:txEl>
                                              <p:pRg st="9" end="9"/>
                                            </p:txEl>
                                          </p:spTgt>
                                        </p:tgtEl>
                                      </p:cBhvr>
                                    </p:animEffect>
                                    <p:anim calcmode="lin" valueType="num">
                                      <p:cBhvr>
                                        <p:cTn id="70"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1" end="11"/>
                                            </p:txEl>
                                          </p:spTgt>
                                        </p:tgtEl>
                                        <p:attrNameLst>
                                          <p:attrName>style.visibility</p:attrName>
                                        </p:attrNameLst>
                                      </p:cBhvr>
                                      <p:to>
                                        <p:strVal val="visible"/>
                                      </p:to>
                                    </p:set>
                                    <p:animEffect transition="in" filter="fade">
                                      <p:cBhvr>
                                        <p:cTn id="83" dur="1000"/>
                                        <p:tgtEl>
                                          <p:spTgt spid="8">
                                            <p:txEl>
                                              <p:pRg st="11" end="11"/>
                                            </p:txEl>
                                          </p:spTgt>
                                        </p:tgtEl>
                                      </p:cBhvr>
                                    </p:animEffect>
                                    <p:anim calcmode="lin" valueType="num">
                                      <p:cBhvr>
                                        <p:cTn id="8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2" end="12"/>
                                            </p:txEl>
                                          </p:spTgt>
                                        </p:tgtEl>
                                        <p:attrNameLst>
                                          <p:attrName>style.visibility</p:attrName>
                                        </p:attrNameLst>
                                      </p:cBhvr>
                                      <p:to>
                                        <p:strVal val="visible"/>
                                      </p:to>
                                    </p:set>
                                    <p:animEffect transition="in" filter="fade">
                                      <p:cBhvr>
                                        <p:cTn id="90" dur="1000"/>
                                        <p:tgtEl>
                                          <p:spTgt spid="8">
                                            <p:txEl>
                                              <p:pRg st="12" end="12"/>
                                            </p:txEl>
                                          </p:spTgt>
                                        </p:tgtEl>
                                      </p:cBhvr>
                                    </p:animEffect>
                                    <p:anim calcmode="lin" valueType="num">
                                      <p:cBhvr>
                                        <p:cTn id="91"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(4)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isdigit</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p>
        </p:txBody>
      </p:sp>
      <p:sp>
        <p:nvSpPr>
          <p:cNvPr id="8" name="Text Placeholder 7"/>
          <p:cNvSpPr>
            <a:spLocks noGrp="1"/>
          </p:cNvSpPr>
          <p:nvPr>
            <p:ph type="body" idx="1"/>
          </p:nvPr>
        </p:nvSpPr>
        <p:spPr>
          <a:xfrm>
            <a:off x="749543" y="1603375"/>
            <a:ext cx="10515600" cy="5040313"/>
          </a:xfrm>
        </p:spPr>
        <p:txBody>
          <a:bodyPr>
            <a:normAutofit fontScale="92500" lnSpcReduction="20000"/>
          </a:bodyPr>
          <a:lstStyle/>
          <a:p>
            <a:r>
              <a:rPr lang="en-US" b="1" dirty="0">
                <a:solidFill>
                  <a:srgbClr val="002060"/>
                </a:solidFill>
              </a:rPr>
              <a:t>Working: </a:t>
            </a:r>
          </a:p>
          <a:p>
            <a:r>
              <a:rPr lang="en-US" dirty="0">
                <a:solidFill>
                  <a:srgbClr val="002060"/>
                </a:solidFill>
              </a:rPr>
              <a:t>It will return True if all the characters are number string, otherwise return False</a:t>
            </a:r>
          </a:p>
          <a:p>
            <a:endParaRPr lang="en-US" dirty="0">
              <a:solidFill>
                <a:srgbClr val="002060"/>
              </a:solidFill>
            </a:endParaRPr>
          </a:p>
          <a:p>
            <a:r>
              <a:rPr lang="en-US" b="1" dirty="0">
                <a:solidFill>
                  <a:srgbClr val="002060"/>
                </a:solidFill>
              </a:rPr>
              <a:t>Syntax:</a:t>
            </a:r>
          </a:p>
          <a:p>
            <a:r>
              <a:rPr lang="en-US" dirty="0" err="1">
                <a:solidFill>
                  <a:srgbClr val="002060"/>
                </a:solidFill>
              </a:rPr>
              <a:t>string.isdigit</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“jafricode123”</a:t>
            </a:r>
          </a:p>
          <a:p>
            <a:r>
              <a:rPr lang="en-US" dirty="0">
                <a:solidFill>
                  <a:srgbClr val="002060"/>
                </a:solidFill>
              </a:rPr>
              <a:t>str1 = “123”</a:t>
            </a:r>
          </a:p>
          <a:p>
            <a:r>
              <a:rPr lang="en-US" dirty="0">
                <a:solidFill>
                  <a:srgbClr val="002060"/>
                </a:solidFill>
              </a:rPr>
              <a:t>print(</a:t>
            </a:r>
            <a:r>
              <a:rPr lang="en-US" dirty="0" err="1">
                <a:solidFill>
                  <a:srgbClr val="002060"/>
                </a:solidFill>
              </a:rPr>
              <a:t>str.isdigit</a:t>
            </a:r>
            <a:r>
              <a:rPr lang="en-US" dirty="0">
                <a:solidFill>
                  <a:srgbClr val="002060"/>
                </a:solidFill>
              </a:rPr>
              <a:t>())</a:t>
            </a:r>
          </a:p>
          <a:p>
            <a:r>
              <a:rPr lang="en-US" dirty="0">
                <a:solidFill>
                  <a:srgbClr val="002060"/>
                </a:solidFill>
              </a:rPr>
              <a:t>print(str1.isdigit())</a:t>
            </a:r>
          </a:p>
          <a:p>
            <a:r>
              <a:rPr lang="en-US" b="1" dirty="0">
                <a:solidFill>
                  <a:srgbClr val="002060"/>
                </a:solidFill>
              </a:rPr>
              <a:t>Result:</a:t>
            </a:r>
          </a:p>
          <a:p>
            <a:r>
              <a:rPr lang="en-US" dirty="0">
                <a:solidFill>
                  <a:srgbClr val="002060"/>
                </a:solidFill>
              </a:rPr>
              <a:t>False</a:t>
            </a:r>
          </a:p>
          <a:p>
            <a:r>
              <a:rPr lang="en-US" dirty="0">
                <a:solidFill>
                  <a:srgbClr val="002060"/>
                </a:solidFill>
              </a:rPr>
              <a:t>True</a:t>
            </a:r>
          </a:p>
        </p:txBody>
      </p:sp>
    </p:spTree>
    <p:extLst>
      <p:ext uri="{BB962C8B-B14F-4D97-AF65-F5344CB8AC3E}">
        <p14:creationId xmlns:p14="http://schemas.microsoft.com/office/powerpoint/2010/main" val="93719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9" end="9"/>
                                            </p:txEl>
                                          </p:spTgt>
                                        </p:tgtEl>
                                        <p:attrNameLst>
                                          <p:attrName>style.visibility</p:attrName>
                                        </p:attrNameLst>
                                      </p:cBhvr>
                                      <p:to>
                                        <p:strVal val="visible"/>
                                      </p:to>
                                    </p:set>
                                    <p:animEffect transition="in" filter="fade">
                                      <p:cBhvr>
                                        <p:cTn id="69" dur="1000"/>
                                        <p:tgtEl>
                                          <p:spTgt spid="8">
                                            <p:txEl>
                                              <p:pRg st="9" end="9"/>
                                            </p:txEl>
                                          </p:spTgt>
                                        </p:tgtEl>
                                      </p:cBhvr>
                                    </p:animEffect>
                                    <p:anim calcmode="lin" valueType="num">
                                      <p:cBhvr>
                                        <p:cTn id="70"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1" end="11"/>
                                            </p:txEl>
                                          </p:spTgt>
                                        </p:tgtEl>
                                        <p:attrNameLst>
                                          <p:attrName>style.visibility</p:attrName>
                                        </p:attrNameLst>
                                      </p:cBhvr>
                                      <p:to>
                                        <p:strVal val="visible"/>
                                      </p:to>
                                    </p:set>
                                    <p:animEffect transition="in" filter="fade">
                                      <p:cBhvr>
                                        <p:cTn id="83" dur="1000"/>
                                        <p:tgtEl>
                                          <p:spTgt spid="8">
                                            <p:txEl>
                                              <p:pRg st="11" end="11"/>
                                            </p:txEl>
                                          </p:spTgt>
                                        </p:tgtEl>
                                      </p:cBhvr>
                                    </p:animEffect>
                                    <p:anim calcmode="lin" valueType="num">
                                      <p:cBhvr>
                                        <p:cTn id="8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2" end="12"/>
                                            </p:txEl>
                                          </p:spTgt>
                                        </p:tgtEl>
                                        <p:attrNameLst>
                                          <p:attrName>style.visibility</p:attrName>
                                        </p:attrNameLst>
                                      </p:cBhvr>
                                      <p:to>
                                        <p:strVal val="visible"/>
                                      </p:to>
                                    </p:set>
                                    <p:animEffect transition="in" filter="fade">
                                      <p:cBhvr>
                                        <p:cTn id="90" dur="1000"/>
                                        <p:tgtEl>
                                          <p:spTgt spid="8">
                                            <p:txEl>
                                              <p:pRg st="12" end="12"/>
                                            </p:txEl>
                                          </p:spTgt>
                                        </p:tgtEl>
                                      </p:cBhvr>
                                    </p:animEffect>
                                    <p:anim calcmode="lin" valueType="num">
                                      <p:cBhvr>
                                        <p:cTn id="91"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(5)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isnumeric</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a:t>
            </a:r>
          </a:p>
        </p:txBody>
      </p:sp>
      <p:sp>
        <p:nvSpPr>
          <p:cNvPr id="8" name="Text Placeholder 7"/>
          <p:cNvSpPr>
            <a:spLocks noGrp="1"/>
          </p:cNvSpPr>
          <p:nvPr>
            <p:ph type="body" idx="1"/>
          </p:nvPr>
        </p:nvSpPr>
        <p:spPr>
          <a:xfrm>
            <a:off x="749543" y="1603375"/>
            <a:ext cx="10515600" cy="5040313"/>
          </a:xfrm>
        </p:spPr>
        <p:txBody>
          <a:bodyPr>
            <a:normAutofit fontScale="85000" lnSpcReduction="20000"/>
          </a:bodyPr>
          <a:lstStyle/>
          <a:p>
            <a:r>
              <a:rPr lang="en-US" b="1" dirty="0">
                <a:solidFill>
                  <a:srgbClr val="002060"/>
                </a:solidFill>
              </a:rPr>
              <a:t>Working: </a:t>
            </a:r>
            <a:r>
              <a:rPr lang="en-US" dirty="0">
                <a:solidFill>
                  <a:srgbClr val="002060"/>
                </a:solidFill>
              </a:rPr>
              <a:t>It will return True if all the characters in string are number not in fraction, otherwise False</a:t>
            </a:r>
          </a:p>
          <a:p>
            <a:r>
              <a:rPr lang="en-US" b="1" dirty="0">
                <a:solidFill>
                  <a:srgbClr val="002060"/>
                </a:solidFill>
              </a:rPr>
              <a:t>Note:</a:t>
            </a:r>
          </a:p>
          <a:p>
            <a:r>
              <a:rPr lang="en-US" dirty="0" err="1">
                <a:solidFill>
                  <a:srgbClr val="002060"/>
                </a:solidFill>
              </a:rPr>
              <a:t>isdecimal</a:t>
            </a:r>
            <a:r>
              <a:rPr lang="en-US" dirty="0">
                <a:solidFill>
                  <a:srgbClr val="002060"/>
                </a:solidFill>
              </a:rPr>
              <a:t>(), </a:t>
            </a:r>
            <a:r>
              <a:rPr lang="en-US" dirty="0" err="1">
                <a:solidFill>
                  <a:srgbClr val="002060"/>
                </a:solidFill>
              </a:rPr>
              <a:t>isdigit</a:t>
            </a:r>
            <a:r>
              <a:rPr lang="en-US" dirty="0">
                <a:solidFill>
                  <a:srgbClr val="002060"/>
                </a:solidFill>
              </a:rPr>
              <a:t>() and </a:t>
            </a:r>
            <a:r>
              <a:rPr lang="en-US" dirty="0" err="1">
                <a:solidFill>
                  <a:srgbClr val="002060"/>
                </a:solidFill>
              </a:rPr>
              <a:t>isnumeric</a:t>
            </a:r>
            <a:r>
              <a:rPr lang="en-US" dirty="0">
                <a:solidFill>
                  <a:srgbClr val="002060"/>
                </a:solidFill>
              </a:rPr>
              <a:t>() work same but they have some difference</a:t>
            </a:r>
          </a:p>
          <a:p>
            <a:endParaRPr lang="en-US" b="1" dirty="0">
              <a:solidFill>
                <a:srgbClr val="002060"/>
              </a:solidFill>
            </a:endParaRPr>
          </a:p>
          <a:p>
            <a:r>
              <a:rPr lang="en-US" b="1" dirty="0">
                <a:solidFill>
                  <a:srgbClr val="002060"/>
                </a:solidFill>
              </a:rPr>
              <a:t>Syntax:</a:t>
            </a:r>
          </a:p>
          <a:p>
            <a:r>
              <a:rPr lang="en-US" dirty="0" err="1">
                <a:solidFill>
                  <a:srgbClr val="002060"/>
                </a:solidFill>
              </a:rPr>
              <a:t>string.isnumeric</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“534.43”</a:t>
            </a:r>
          </a:p>
          <a:p>
            <a:r>
              <a:rPr lang="en-US" dirty="0">
                <a:solidFill>
                  <a:srgbClr val="002060"/>
                </a:solidFill>
              </a:rPr>
              <a:t>str1 = “8934”</a:t>
            </a:r>
          </a:p>
          <a:p>
            <a:r>
              <a:rPr lang="en-US" dirty="0">
                <a:solidFill>
                  <a:srgbClr val="002060"/>
                </a:solidFill>
              </a:rPr>
              <a:t>print(</a:t>
            </a:r>
            <a:r>
              <a:rPr lang="en-US" dirty="0" err="1">
                <a:solidFill>
                  <a:srgbClr val="002060"/>
                </a:solidFill>
              </a:rPr>
              <a:t>str.isnumeric</a:t>
            </a:r>
            <a:r>
              <a:rPr lang="en-US" dirty="0">
                <a:solidFill>
                  <a:srgbClr val="002060"/>
                </a:solidFill>
              </a:rPr>
              <a:t>)</a:t>
            </a:r>
          </a:p>
          <a:p>
            <a:r>
              <a:rPr lang="en-US" dirty="0">
                <a:solidFill>
                  <a:srgbClr val="002060"/>
                </a:solidFill>
              </a:rPr>
              <a:t>print(str1.isnumeric)</a:t>
            </a:r>
          </a:p>
          <a:p>
            <a:r>
              <a:rPr lang="en-US" b="1" dirty="0">
                <a:solidFill>
                  <a:srgbClr val="002060"/>
                </a:solidFill>
              </a:rPr>
              <a:t>Result:</a:t>
            </a:r>
          </a:p>
          <a:p>
            <a:r>
              <a:rPr lang="en-US" dirty="0">
                <a:solidFill>
                  <a:srgbClr val="002060"/>
                </a:solidFill>
              </a:rPr>
              <a:t>False</a:t>
            </a:r>
          </a:p>
          <a:p>
            <a:r>
              <a:rPr lang="en-US" dirty="0">
                <a:solidFill>
                  <a:srgbClr val="002060"/>
                </a:solidFill>
              </a:rPr>
              <a:t>True</a:t>
            </a:r>
          </a:p>
          <a:p>
            <a:endParaRPr lang="en-US" dirty="0">
              <a:solidFill>
                <a:srgbClr val="002060"/>
              </a:solidFill>
            </a:endParaRPr>
          </a:p>
        </p:txBody>
      </p:sp>
    </p:spTree>
    <p:extLst>
      <p:ext uri="{BB962C8B-B14F-4D97-AF65-F5344CB8AC3E}">
        <p14:creationId xmlns:p14="http://schemas.microsoft.com/office/powerpoint/2010/main" val="27009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Effect transition="in" filter="fade">
                                      <p:cBhvr>
                                        <p:cTn id="55" dur="1000"/>
                                        <p:tgtEl>
                                          <p:spTgt spid="8">
                                            <p:txEl>
                                              <p:pRg st="7" end="7"/>
                                            </p:txEl>
                                          </p:spTgt>
                                        </p:tgtEl>
                                      </p:cBhvr>
                                    </p:animEffect>
                                    <p:anim calcmode="lin" valueType="num">
                                      <p:cBhvr>
                                        <p:cTn id="56"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9" end="9"/>
                                            </p:txEl>
                                          </p:spTgt>
                                        </p:tgtEl>
                                        <p:attrNameLst>
                                          <p:attrName>style.visibility</p:attrName>
                                        </p:attrNameLst>
                                      </p:cBhvr>
                                      <p:to>
                                        <p:strVal val="visible"/>
                                      </p:to>
                                    </p:set>
                                    <p:animEffect transition="in" filter="fade">
                                      <p:cBhvr>
                                        <p:cTn id="69" dur="1000"/>
                                        <p:tgtEl>
                                          <p:spTgt spid="8">
                                            <p:txEl>
                                              <p:pRg st="9" end="9"/>
                                            </p:txEl>
                                          </p:spTgt>
                                        </p:tgtEl>
                                      </p:cBhvr>
                                    </p:animEffect>
                                    <p:anim calcmode="lin" valueType="num">
                                      <p:cBhvr>
                                        <p:cTn id="70"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1" end="11"/>
                                            </p:txEl>
                                          </p:spTgt>
                                        </p:tgtEl>
                                        <p:attrNameLst>
                                          <p:attrName>style.visibility</p:attrName>
                                        </p:attrNameLst>
                                      </p:cBhvr>
                                      <p:to>
                                        <p:strVal val="visible"/>
                                      </p:to>
                                    </p:set>
                                    <p:animEffect transition="in" filter="fade">
                                      <p:cBhvr>
                                        <p:cTn id="83" dur="1000"/>
                                        <p:tgtEl>
                                          <p:spTgt spid="8">
                                            <p:txEl>
                                              <p:pRg st="11" end="11"/>
                                            </p:txEl>
                                          </p:spTgt>
                                        </p:tgtEl>
                                      </p:cBhvr>
                                    </p:animEffect>
                                    <p:anim calcmode="lin" valueType="num">
                                      <p:cBhvr>
                                        <p:cTn id="8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2" end="12"/>
                                            </p:txEl>
                                          </p:spTgt>
                                        </p:tgtEl>
                                        <p:attrNameLst>
                                          <p:attrName>style.visibility</p:attrName>
                                        </p:attrNameLst>
                                      </p:cBhvr>
                                      <p:to>
                                        <p:strVal val="visible"/>
                                      </p:to>
                                    </p:set>
                                    <p:animEffect transition="in" filter="fade">
                                      <p:cBhvr>
                                        <p:cTn id="90" dur="1000"/>
                                        <p:tgtEl>
                                          <p:spTgt spid="8">
                                            <p:txEl>
                                              <p:pRg st="12" end="12"/>
                                            </p:txEl>
                                          </p:spTgt>
                                        </p:tgtEl>
                                      </p:cBhvr>
                                    </p:animEffect>
                                    <p:anim calcmode="lin" valueType="num">
                                      <p:cBhvr>
                                        <p:cTn id="91"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3" end="13"/>
                                            </p:txEl>
                                          </p:spTgt>
                                        </p:tgtEl>
                                        <p:attrNameLst>
                                          <p:attrName>style.visibility</p:attrName>
                                        </p:attrNameLst>
                                      </p:cBhvr>
                                      <p:to>
                                        <p:strVal val="visible"/>
                                      </p:to>
                                    </p:set>
                                    <p:animEffect transition="in" filter="fade">
                                      <p:cBhvr>
                                        <p:cTn id="97" dur="1000"/>
                                        <p:tgtEl>
                                          <p:spTgt spid="8">
                                            <p:txEl>
                                              <p:pRg st="13" end="13"/>
                                            </p:txEl>
                                          </p:spTgt>
                                        </p:tgtEl>
                                      </p:cBhvr>
                                    </p:animEffect>
                                    <p:anim calcmode="lin" valueType="num">
                                      <p:cBhvr>
                                        <p:cTn id="98"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isdigit</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VS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isdecimal</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a:t>
            </a:r>
          </a:p>
        </p:txBody>
      </p:sp>
      <p:sp>
        <p:nvSpPr>
          <p:cNvPr id="8" name="Text Placeholder 7"/>
          <p:cNvSpPr>
            <a:spLocks noGrp="1"/>
          </p:cNvSpPr>
          <p:nvPr>
            <p:ph type="body" idx="1"/>
          </p:nvPr>
        </p:nvSpPr>
        <p:spPr>
          <a:xfrm>
            <a:off x="749543" y="1603375"/>
            <a:ext cx="10515600" cy="5254625"/>
          </a:xfrm>
        </p:spPr>
        <p:txBody>
          <a:bodyPr numCol="2">
            <a:normAutofit/>
          </a:bodyPr>
          <a:lstStyle/>
          <a:p>
            <a:r>
              <a:rPr lang="en-US" b="1" dirty="0" err="1">
                <a:solidFill>
                  <a:srgbClr val="002060"/>
                </a:solidFill>
              </a:rPr>
              <a:t>isdigit</a:t>
            </a:r>
            <a:r>
              <a:rPr lang="en-US" b="1" dirty="0">
                <a:solidFill>
                  <a:srgbClr val="002060"/>
                </a:solidFill>
              </a:rPr>
              <a:t>():</a:t>
            </a:r>
          </a:p>
          <a:p>
            <a:r>
              <a:rPr lang="en-US" dirty="0">
                <a:solidFill>
                  <a:srgbClr val="002060"/>
                </a:solidFill>
              </a:rPr>
              <a:t>It returns True if all characters in string are numbers</a:t>
            </a:r>
            <a:r>
              <a:rPr lang="en-US" b="1" dirty="0">
                <a:solidFill>
                  <a:srgbClr val="002060"/>
                </a:solidFill>
              </a:rPr>
              <a:t> </a:t>
            </a:r>
          </a:p>
          <a:p>
            <a:r>
              <a:rPr lang="en-US" b="1" dirty="0" err="1">
                <a:solidFill>
                  <a:srgbClr val="002060"/>
                </a:solidFill>
              </a:rPr>
              <a:t>isdecimal</a:t>
            </a:r>
            <a:r>
              <a:rPr lang="en-US" b="1" dirty="0">
                <a:solidFill>
                  <a:srgbClr val="002060"/>
                </a:solidFill>
              </a:rPr>
              <a:t>():</a:t>
            </a:r>
          </a:p>
          <a:p>
            <a:r>
              <a:rPr lang="en-US" dirty="0">
                <a:solidFill>
                  <a:srgbClr val="002060"/>
                </a:solidFill>
              </a:rPr>
              <a:t>It returns True if all characters in string are numbers</a:t>
            </a:r>
          </a:p>
          <a:p>
            <a:r>
              <a:rPr lang="en-US" b="1" dirty="0">
                <a:solidFill>
                  <a:srgbClr val="002060"/>
                </a:solidFill>
              </a:rPr>
              <a:t>Difference: </a:t>
            </a:r>
          </a:p>
          <a:p>
            <a:r>
              <a:rPr lang="en-US" b="1" dirty="0">
                <a:solidFill>
                  <a:srgbClr val="002060"/>
                </a:solidFill>
              </a:rPr>
              <a:t>Unicode: </a:t>
            </a:r>
            <a:r>
              <a:rPr lang="en-US" dirty="0">
                <a:solidFill>
                  <a:srgbClr val="002060"/>
                </a:solidFill>
              </a:rPr>
              <a:t>Unicode provides a unique number for every character</a:t>
            </a:r>
          </a:p>
          <a:p>
            <a:r>
              <a:rPr lang="en-US" dirty="0">
                <a:solidFill>
                  <a:srgbClr val="002060"/>
                </a:solidFill>
              </a:rPr>
              <a:t>a = "\u0030" #</a:t>
            </a:r>
            <a:r>
              <a:rPr lang="en-US" dirty="0" err="1">
                <a:solidFill>
                  <a:srgbClr val="002060"/>
                </a:solidFill>
              </a:rPr>
              <a:t>unicode</a:t>
            </a:r>
            <a:r>
              <a:rPr lang="en-US" dirty="0">
                <a:solidFill>
                  <a:srgbClr val="002060"/>
                </a:solidFill>
              </a:rPr>
              <a:t> for 0</a:t>
            </a:r>
          </a:p>
          <a:p>
            <a:r>
              <a:rPr lang="en-US" dirty="0">
                <a:solidFill>
                  <a:srgbClr val="002060"/>
                </a:solidFill>
              </a:rPr>
              <a:t>b = "\u00B2" #unicode for </a:t>
            </a:r>
            <a:r>
              <a:rPr lang="en-US" dirty="0" err="1">
                <a:solidFill>
                  <a:srgbClr val="002060"/>
                </a:solidFill>
              </a:rPr>
              <a:t>supscript</a:t>
            </a:r>
            <a:r>
              <a:rPr lang="en-US" dirty="0">
                <a:solidFill>
                  <a:srgbClr val="002060"/>
                </a:solidFill>
              </a:rPr>
              <a:t> ²</a:t>
            </a:r>
          </a:p>
          <a:p>
            <a:r>
              <a:rPr lang="en-US" dirty="0">
                <a:solidFill>
                  <a:srgbClr val="002060"/>
                </a:solidFill>
              </a:rPr>
              <a:t>c = "\u2081" #unicode for subscript </a:t>
            </a:r>
            <a:r>
              <a:rPr lang="en-US" baseline="-25000" dirty="0">
                <a:solidFill>
                  <a:srgbClr val="002060"/>
                </a:solidFill>
              </a:rPr>
              <a:t>1</a:t>
            </a:r>
          </a:p>
          <a:p>
            <a:r>
              <a:rPr lang="en-US" b="1" dirty="0">
                <a:solidFill>
                  <a:srgbClr val="002060"/>
                </a:solidFill>
              </a:rPr>
              <a:t>Using </a:t>
            </a:r>
            <a:r>
              <a:rPr lang="en-US" b="1" dirty="0" err="1">
                <a:solidFill>
                  <a:srgbClr val="002060"/>
                </a:solidFill>
              </a:rPr>
              <a:t>isdecimal</a:t>
            </a:r>
            <a:r>
              <a:rPr lang="en-US" b="1" dirty="0">
                <a:solidFill>
                  <a:srgbClr val="002060"/>
                </a:solidFill>
              </a:rPr>
              <a:t>()</a:t>
            </a:r>
            <a:endParaRPr lang="en-US" dirty="0">
              <a:solidFill>
                <a:srgbClr val="002060"/>
              </a:solidFill>
            </a:endParaRPr>
          </a:p>
          <a:p>
            <a:r>
              <a:rPr lang="en-US" dirty="0">
                <a:solidFill>
                  <a:srgbClr val="002060"/>
                </a:solidFill>
              </a:rPr>
              <a:t>print(</a:t>
            </a:r>
            <a:r>
              <a:rPr lang="en-US" dirty="0" err="1">
                <a:solidFill>
                  <a:srgbClr val="002060"/>
                </a:solidFill>
              </a:rPr>
              <a:t>a.isdecimal</a:t>
            </a:r>
            <a:r>
              <a:rPr lang="en-US" dirty="0">
                <a:solidFill>
                  <a:srgbClr val="002060"/>
                </a:solidFill>
              </a:rPr>
              <a:t>()) # True</a:t>
            </a:r>
          </a:p>
          <a:p>
            <a:r>
              <a:rPr lang="en-US" dirty="0">
                <a:solidFill>
                  <a:srgbClr val="002060"/>
                </a:solidFill>
              </a:rPr>
              <a:t>print(</a:t>
            </a:r>
            <a:r>
              <a:rPr lang="en-US" dirty="0" err="1">
                <a:solidFill>
                  <a:srgbClr val="002060"/>
                </a:solidFill>
              </a:rPr>
              <a:t>b.isdecimal</a:t>
            </a:r>
            <a:r>
              <a:rPr lang="en-US" dirty="0">
                <a:solidFill>
                  <a:srgbClr val="002060"/>
                </a:solidFill>
              </a:rPr>
              <a:t>()) # False</a:t>
            </a:r>
          </a:p>
          <a:p>
            <a:r>
              <a:rPr lang="en-US" dirty="0">
                <a:solidFill>
                  <a:srgbClr val="002060"/>
                </a:solidFill>
              </a:rPr>
              <a:t>print(</a:t>
            </a:r>
            <a:r>
              <a:rPr lang="en-US" dirty="0" err="1">
                <a:solidFill>
                  <a:srgbClr val="002060"/>
                </a:solidFill>
              </a:rPr>
              <a:t>c.isdecimal</a:t>
            </a:r>
            <a:r>
              <a:rPr lang="en-US" dirty="0">
                <a:solidFill>
                  <a:srgbClr val="002060"/>
                </a:solidFill>
              </a:rPr>
              <a:t>()) # False</a:t>
            </a:r>
          </a:p>
          <a:p>
            <a:r>
              <a:rPr lang="en-US" b="1" dirty="0">
                <a:solidFill>
                  <a:srgbClr val="002060"/>
                </a:solidFill>
              </a:rPr>
              <a:t>Using </a:t>
            </a:r>
            <a:r>
              <a:rPr lang="en-US" b="1" dirty="0" err="1">
                <a:solidFill>
                  <a:srgbClr val="002060"/>
                </a:solidFill>
              </a:rPr>
              <a:t>isdigit</a:t>
            </a:r>
            <a:r>
              <a:rPr lang="en-US" b="1" dirty="0">
                <a:solidFill>
                  <a:srgbClr val="002060"/>
                </a:solidFill>
              </a:rPr>
              <a:t>()</a:t>
            </a:r>
          </a:p>
          <a:p>
            <a:r>
              <a:rPr lang="en-US" dirty="0">
                <a:solidFill>
                  <a:srgbClr val="002060"/>
                </a:solidFill>
              </a:rPr>
              <a:t>print(</a:t>
            </a:r>
            <a:r>
              <a:rPr lang="en-US" dirty="0" err="1">
                <a:solidFill>
                  <a:srgbClr val="002060"/>
                </a:solidFill>
              </a:rPr>
              <a:t>a.isdigit</a:t>
            </a:r>
            <a:r>
              <a:rPr lang="en-US" dirty="0">
                <a:solidFill>
                  <a:srgbClr val="002060"/>
                </a:solidFill>
              </a:rPr>
              <a:t>()) # True</a:t>
            </a:r>
          </a:p>
          <a:p>
            <a:r>
              <a:rPr lang="en-US" dirty="0">
                <a:solidFill>
                  <a:srgbClr val="002060"/>
                </a:solidFill>
              </a:rPr>
              <a:t>print(</a:t>
            </a:r>
            <a:r>
              <a:rPr lang="en-US" dirty="0" err="1">
                <a:solidFill>
                  <a:srgbClr val="002060"/>
                </a:solidFill>
              </a:rPr>
              <a:t>b.isdigit</a:t>
            </a:r>
            <a:r>
              <a:rPr lang="en-US" dirty="0">
                <a:solidFill>
                  <a:srgbClr val="002060"/>
                </a:solidFill>
              </a:rPr>
              <a:t>()) # True</a:t>
            </a:r>
          </a:p>
          <a:p>
            <a:r>
              <a:rPr lang="en-US" dirty="0">
                <a:solidFill>
                  <a:srgbClr val="002060"/>
                </a:solidFill>
              </a:rPr>
              <a:t>print(</a:t>
            </a:r>
            <a:r>
              <a:rPr lang="en-US" dirty="0" err="1">
                <a:solidFill>
                  <a:srgbClr val="002060"/>
                </a:solidFill>
              </a:rPr>
              <a:t>c.isdigit</a:t>
            </a:r>
            <a:r>
              <a:rPr lang="en-US" dirty="0">
                <a:solidFill>
                  <a:srgbClr val="002060"/>
                </a:solidFill>
              </a:rPr>
              <a:t>()) # True</a:t>
            </a:r>
          </a:p>
        </p:txBody>
      </p:sp>
    </p:spTree>
    <p:extLst>
      <p:ext uri="{BB962C8B-B14F-4D97-AF65-F5344CB8AC3E}">
        <p14:creationId xmlns:p14="http://schemas.microsoft.com/office/powerpoint/2010/main" val="35124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2" end="12"/>
                                            </p:txEl>
                                          </p:spTgt>
                                        </p:tgtEl>
                                        <p:attrNameLst>
                                          <p:attrName>style.visibility</p:attrName>
                                        </p:attrNameLst>
                                      </p:cBhvr>
                                      <p:to>
                                        <p:strVal val="visible"/>
                                      </p:to>
                                    </p:set>
                                    <p:animEffect transition="in" filter="fade">
                                      <p:cBhvr>
                                        <p:cTn id="97" dur="1000"/>
                                        <p:tgtEl>
                                          <p:spTgt spid="8">
                                            <p:txEl>
                                              <p:pRg st="12" end="12"/>
                                            </p:txEl>
                                          </p:spTgt>
                                        </p:tgtEl>
                                      </p:cBhvr>
                                    </p:animEffect>
                                    <p:anim calcmode="lin" valueType="num">
                                      <p:cBhvr>
                                        <p:cTn id="9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8">
                                            <p:txEl>
                                              <p:pRg st="13" end="13"/>
                                            </p:txEl>
                                          </p:spTgt>
                                        </p:tgtEl>
                                        <p:attrNameLst>
                                          <p:attrName>style.visibility</p:attrName>
                                        </p:attrNameLst>
                                      </p:cBhvr>
                                      <p:to>
                                        <p:strVal val="visible"/>
                                      </p:to>
                                    </p:set>
                                    <p:animEffect transition="in" filter="fade">
                                      <p:cBhvr>
                                        <p:cTn id="104" dur="1000"/>
                                        <p:tgtEl>
                                          <p:spTgt spid="8">
                                            <p:txEl>
                                              <p:pRg st="13" end="13"/>
                                            </p:txEl>
                                          </p:spTgt>
                                        </p:tgtEl>
                                      </p:cBhvr>
                                    </p:animEffect>
                                    <p:anim calcmode="lin" valueType="num">
                                      <p:cBhvr>
                                        <p:cTn id="105"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
                                            <p:txEl>
                                              <p:pRg st="14" end="14"/>
                                            </p:txEl>
                                          </p:spTgt>
                                        </p:tgtEl>
                                        <p:attrNameLst>
                                          <p:attrName>style.visibility</p:attrName>
                                        </p:attrNameLst>
                                      </p:cBhvr>
                                      <p:to>
                                        <p:strVal val="visible"/>
                                      </p:to>
                                    </p:set>
                                    <p:animEffect transition="in" filter="fade">
                                      <p:cBhvr>
                                        <p:cTn id="111" dur="1000"/>
                                        <p:tgtEl>
                                          <p:spTgt spid="8">
                                            <p:txEl>
                                              <p:pRg st="14" end="14"/>
                                            </p:txEl>
                                          </p:spTgt>
                                        </p:tgtEl>
                                      </p:cBhvr>
                                    </p:animEffect>
                                    <p:anim calcmode="lin" valueType="num">
                                      <p:cBhvr>
                                        <p:cTn id="11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8">
                                            <p:txEl>
                                              <p:pRg st="15" end="15"/>
                                            </p:txEl>
                                          </p:spTgt>
                                        </p:tgtEl>
                                        <p:attrNameLst>
                                          <p:attrName>style.visibility</p:attrName>
                                        </p:attrNameLst>
                                      </p:cBhvr>
                                      <p:to>
                                        <p:strVal val="visible"/>
                                      </p:to>
                                    </p:set>
                                    <p:animEffect transition="in" filter="fade">
                                      <p:cBhvr>
                                        <p:cTn id="118" dur="1000"/>
                                        <p:tgtEl>
                                          <p:spTgt spid="8">
                                            <p:txEl>
                                              <p:pRg st="15" end="15"/>
                                            </p:txEl>
                                          </p:spTgt>
                                        </p:tgtEl>
                                      </p:cBhvr>
                                    </p:animEffect>
                                    <p:anim calcmode="lin" valueType="num">
                                      <p:cBhvr>
                                        <p:cTn id="119"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8">
                                            <p:txEl>
                                              <p:pRg st="16" end="16"/>
                                            </p:txEl>
                                          </p:spTgt>
                                        </p:tgtEl>
                                        <p:attrNameLst>
                                          <p:attrName>style.visibility</p:attrName>
                                        </p:attrNameLst>
                                      </p:cBhvr>
                                      <p:to>
                                        <p:strVal val="visible"/>
                                      </p:to>
                                    </p:set>
                                    <p:animEffect transition="in" filter="fade">
                                      <p:cBhvr>
                                        <p:cTn id="125" dur="1000"/>
                                        <p:tgtEl>
                                          <p:spTgt spid="8">
                                            <p:txEl>
                                              <p:pRg st="16" end="16"/>
                                            </p:txEl>
                                          </p:spTgt>
                                        </p:tgtEl>
                                      </p:cBhvr>
                                    </p:animEffect>
                                    <p:anim calcmode="lin" valueType="num">
                                      <p:cBhvr>
                                        <p:cTn id="126"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(6)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islower</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r>
              <a:rPr lang="en-US" dirty="0">
                <a:solidFill>
                  <a:srgbClr val="002060"/>
                </a:solidFill>
              </a:rPr>
              <a:t>It will return True if all the characters in string are lower, otherwise False</a:t>
            </a:r>
          </a:p>
          <a:p>
            <a:r>
              <a:rPr lang="en-US" b="1" dirty="0">
                <a:solidFill>
                  <a:srgbClr val="002060"/>
                </a:solidFill>
              </a:rPr>
              <a:t>Syntax:</a:t>
            </a:r>
          </a:p>
          <a:p>
            <a:r>
              <a:rPr lang="en-US" dirty="0" err="1">
                <a:solidFill>
                  <a:srgbClr val="002060"/>
                </a:solidFill>
              </a:rPr>
              <a:t>string.islower</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JafriCode</a:t>
            </a:r>
            <a:r>
              <a:rPr lang="en-US" dirty="0">
                <a:solidFill>
                  <a:srgbClr val="002060"/>
                </a:solidFill>
              </a:rPr>
              <a:t>”</a:t>
            </a:r>
          </a:p>
          <a:p>
            <a:r>
              <a:rPr lang="en-US" dirty="0">
                <a:solidFill>
                  <a:srgbClr val="002060"/>
                </a:solidFill>
              </a:rPr>
              <a:t>str1 = “</a:t>
            </a:r>
            <a:r>
              <a:rPr lang="en-US" dirty="0" err="1">
                <a:solidFill>
                  <a:srgbClr val="002060"/>
                </a:solidFill>
              </a:rPr>
              <a:t>jafricode</a:t>
            </a:r>
            <a:r>
              <a:rPr lang="en-US" dirty="0">
                <a:solidFill>
                  <a:srgbClr val="002060"/>
                </a:solidFill>
              </a:rPr>
              <a:t>”</a:t>
            </a:r>
          </a:p>
          <a:p>
            <a:r>
              <a:rPr lang="en-US" dirty="0">
                <a:solidFill>
                  <a:srgbClr val="002060"/>
                </a:solidFill>
              </a:rPr>
              <a:t>print(</a:t>
            </a:r>
            <a:r>
              <a:rPr lang="en-US" dirty="0" err="1">
                <a:solidFill>
                  <a:srgbClr val="002060"/>
                </a:solidFill>
              </a:rPr>
              <a:t>str.islower</a:t>
            </a:r>
            <a:r>
              <a:rPr lang="en-US" dirty="0">
                <a:solidFill>
                  <a:srgbClr val="002060"/>
                </a:solidFill>
              </a:rPr>
              <a:t>)</a:t>
            </a:r>
          </a:p>
          <a:p>
            <a:r>
              <a:rPr lang="en-US" dirty="0">
                <a:solidFill>
                  <a:srgbClr val="002060"/>
                </a:solidFill>
              </a:rPr>
              <a:t>print(str1.islower)</a:t>
            </a:r>
          </a:p>
          <a:p>
            <a:r>
              <a:rPr lang="en-US" b="1" dirty="0">
                <a:solidFill>
                  <a:srgbClr val="002060"/>
                </a:solidFill>
              </a:rPr>
              <a:t>Result:</a:t>
            </a:r>
          </a:p>
          <a:p>
            <a:r>
              <a:rPr lang="en-US" dirty="0">
                <a:solidFill>
                  <a:srgbClr val="002060"/>
                </a:solidFill>
              </a:rPr>
              <a:t>False</a:t>
            </a:r>
          </a:p>
          <a:p>
            <a:r>
              <a:rPr lang="en-US" dirty="0">
                <a:solidFill>
                  <a:srgbClr val="002060"/>
                </a:solidFill>
              </a:rPr>
              <a:t>True</a:t>
            </a:r>
          </a:p>
          <a:p>
            <a:endParaRPr lang="en-US" dirty="0">
              <a:solidFill>
                <a:srgbClr val="002060"/>
              </a:solidFill>
            </a:endParaRPr>
          </a:p>
        </p:txBody>
      </p:sp>
    </p:spTree>
    <p:extLst>
      <p:ext uri="{BB962C8B-B14F-4D97-AF65-F5344CB8AC3E}">
        <p14:creationId xmlns:p14="http://schemas.microsoft.com/office/powerpoint/2010/main" val="404946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(7)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startswith</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a:t>
            </a:r>
          </a:p>
        </p:txBody>
      </p:sp>
      <p:sp>
        <p:nvSpPr>
          <p:cNvPr id="8" name="Text Placeholder 7"/>
          <p:cNvSpPr>
            <a:spLocks noGrp="1"/>
          </p:cNvSpPr>
          <p:nvPr>
            <p:ph type="body" idx="1"/>
          </p:nvPr>
        </p:nvSpPr>
        <p:spPr>
          <a:xfrm>
            <a:off x="749543" y="1603375"/>
            <a:ext cx="10515600" cy="5040313"/>
          </a:xfrm>
        </p:spPr>
        <p:txBody>
          <a:bodyPr>
            <a:normAutofit lnSpcReduction="10000"/>
          </a:bodyPr>
          <a:lstStyle/>
          <a:p>
            <a:r>
              <a:rPr lang="en-US" b="1" dirty="0">
                <a:solidFill>
                  <a:srgbClr val="002060"/>
                </a:solidFill>
              </a:rPr>
              <a:t>Working: </a:t>
            </a:r>
            <a:r>
              <a:rPr lang="en-US" dirty="0">
                <a:solidFill>
                  <a:srgbClr val="002060"/>
                </a:solidFill>
              </a:rPr>
              <a:t>It will return True if string start with specific character or set of characters, otherwise False</a:t>
            </a:r>
          </a:p>
          <a:p>
            <a:r>
              <a:rPr lang="en-US" b="1" dirty="0">
                <a:solidFill>
                  <a:srgbClr val="002060"/>
                </a:solidFill>
              </a:rPr>
              <a:t>Syntax:</a:t>
            </a:r>
          </a:p>
          <a:p>
            <a:r>
              <a:rPr lang="en-US" dirty="0" err="1">
                <a:solidFill>
                  <a:srgbClr val="002060"/>
                </a:solidFill>
              </a:rPr>
              <a:t>string.startswith</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jafricode</a:t>
            </a:r>
            <a:r>
              <a:rPr lang="en-US" dirty="0">
                <a:solidFill>
                  <a:srgbClr val="002060"/>
                </a:solidFill>
              </a:rPr>
              <a:t>”</a:t>
            </a:r>
          </a:p>
          <a:p>
            <a:r>
              <a:rPr lang="en-US" dirty="0">
                <a:solidFill>
                  <a:srgbClr val="002060"/>
                </a:solidFill>
              </a:rPr>
              <a:t>str1 = “how are you…”</a:t>
            </a:r>
          </a:p>
          <a:p>
            <a:r>
              <a:rPr lang="en-US" dirty="0">
                <a:solidFill>
                  <a:srgbClr val="002060"/>
                </a:solidFill>
              </a:rPr>
              <a:t>print(</a:t>
            </a:r>
            <a:r>
              <a:rPr lang="en-US" dirty="0" err="1">
                <a:solidFill>
                  <a:srgbClr val="002060"/>
                </a:solidFill>
              </a:rPr>
              <a:t>str.startswith</a:t>
            </a:r>
            <a:r>
              <a:rPr lang="en-US" dirty="0">
                <a:solidFill>
                  <a:srgbClr val="002060"/>
                </a:solidFill>
              </a:rPr>
              <a:t>(‘</a:t>
            </a:r>
            <a:r>
              <a:rPr lang="en-US" dirty="0" err="1">
                <a:solidFill>
                  <a:srgbClr val="002060"/>
                </a:solidFill>
              </a:rPr>
              <a:t>ja</a:t>
            </a:r>
            <a:r>
              <a:rPr lang="en-US" dirty="0">
                <a:solidFill>
                  <a:srgbClr val="002060"/>
                </a:solidFill>
              </a:rPr>
              <a:t>’))</a:t>
            </a:r>
          </a:p>
          <a:p>
            <a:r>
              <a:rPr lang="en-US" dirty="0">
                <a:solidFill>
                  <a:srgbClr val="002060"/>
                </a:solidFill>
              </a:rPr>
              <a:t>print(str1.startswith(‘o’))</a:t>
            </a:r>
          </a:p>
          <a:p>
            <a:r>
              <a:rPr lang="en-US" b="1" dirty="0">
                <a:solidFill>
                  <a:srgbClr val="002060"/>
                </a:solidFill>
              </a:rPr>
              <a:t>Result:</a:t>
            </a:r>
          </a:p>
          <a:p>
            <a:r>
              <a:rPr lang="en-US" dirty="0">
                <a:solidFill>
                  <a:srgbClr val="002060"/>
                </a:solidFill>
              </a:rPr>
              <a:t>True</a:t>
            </a:r>
          </a:p>
          <a:p>
            <a:r>
              <a:rPr lang="en-US" dirty="0">
                <a:solidFill>
                  <a:srgbClr val="002060"/>
                </a:solidFill>
              </a:rPr>
              <a:t>False</a:t>
            </a:r>
          </a:p>
          <a:p>
            <a:endParaRPr lang="en-US" dirty="0">
              <a:solidFill>
                <a:srgbClr val="002060"/>
              </a:solidFill>
            </a:endParaRPr>
          </a:p>
        </p:txBody>
      </p:sp>
    </p:spTree>
    <p:extLst>
      <p:ext uri="{BB962C8B-B14F-4D97-AF65-F5344CB8AC3E}">
        <p14:creationId xmlns:p14="http://schemas.microsoft.com/office/powerpoint/2010/main" val="100611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(8)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endswith</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p>
        </p:txBody>
      </p:sp>
      <p:sp>
        <p:nvSpPr>
          <p:cNvPr id="8" name="Text Placeholder 7"/>
          <p:cNvSpPr>
            <a:spLocks noGrp="1"/>
          </p:cNvSpPr>
          <p:nvPr>
            <p:ph type="body" idx="1"/>
          </p:nvPr>
        </p:nvSpPr>
        <p:spPr>
          <a:xfrm>
            <a:off x="749543" y="1603375"/>
            <a:ext cx="10515600" cy="5040313"/>
          </a:xfrm>
        </p:spPr>
        <p:txBody>
          <a:bodyPr>
            <a:normAutofit lnSpcReduction="10000"/>
          </a:bodyPr>
          <a:lstStyle/>
          <a:p>
            <a:r>
              <a:rPr lang="en-US" b="1" dirty="0">
                <a:solidFill>
                  <a:srgbClr val="002060"/>
                </a:solidFill>
              </a:rPr>
              <a:t>Working: </a:t>
            </a:r>
            <a:r>
              <a:rPr lang="en-US" dirty="0">
                <a:solidFill>
                  <a:srgbClr val="002060"/>
                </a:solidFill>
              </a:rPr>
              <a:t>It will return True if string ends with specific character or set of characters, otherwise False</a:t>
            </a:r>
          </a:p>
          <a:p>
            <a:r>
              <a:rPr lang="en-US" b="1" dirty="0">
                <a:solidFill>
                  <a:srgbClr val="002060"/>
                </a:solidFill>
              </a:rPr>
              <a:t>Syntax:</a:t>
            </a:r>
          </a:p>
          <a:p>
            <a:r>
              <a:rPr lang="en-US" dirty="0" err="1">
                <a:solidFill>
                  <a:srgbClr val="002060"/>
                </a:solidFill>
              </a:rPr>
              <a:t>string.endswith</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jafricode</a:t>
            </a:r>
            <a:r>
              <a:rPr lang="en-US" dirty="0">
                <a:solidFill>
                  <a:srgbClr val="002060"/>
                </a:solidFill>
              </a:rPr>
              <a:t>”</a:t>
            </a:r>
          </a:p>
          <a:p>
            <a:r>
              <a:rPr lang="en-US" dirty="0">
                <a:solidFill>
                  <a:srgbClr val="002060"/>
                </a:solidFill>
              </a:rPr>
              <a:t>str1 = “how are you…”</a:t>
            </a:r>
          </a:p>
          <a:p>
            <a:r>
              <a:rPr lang="en-US" dirty="0">
                <a:solidFill>
                  <a:srgbClr val="002060"/>
                </a:solidFill>
              </a:rPr>
              <a:t>print(</a:t>
            </a:r>
            <a:r>
              <a:rPr lang="en-US" dirty="0" err="1">
                <a:solidFill>
                  <a:srgbClr val="002060"/>
                </a:solidFill>
              </a:rPr>
              <a:t>str.endswith</a:t>
            </a:r>
            <a:r>
              <a:rPr lang="en-US" dirty="0">
                <a:solidFill>
                  <a:srgbClr val="002060"/>
                </a:solidFill>
              </a:rPr>
              <a:t>(‘de’))</a:t>
            </a:r>
          </a:p>
          <a:p>
            <a:r>
              <a:rPr lang="en-US" dirty="0">
                <a:solidFill>
                  <a:srgbClr val="002060"/>
                </a:solidFill>
              </a:rPr>
              <a:t>print(str1.endswith(‘u’))</a:t>
            </a:r>
          </a:p>
          <a:p>
            <a:r>
              <a:rPr lang="en-US" b="1" dirty="0">
                <a:solidFill>
                  <a:srgbClr val="002060"/>
                </a:solidFill>
              </a:rPr>
              <a:t>Result:</a:t>
            </a:r>
          </a:p>
          <a:p>
            <a:r>
              <a:rPr lang="en-US" dirty="0">
                <a:solidFill>
                  <a:srgbClr val="002060"/>
                </a:solidFill>
              </a:rPr>
              <a:t>True</a:t>
            </a:r>
          </a:p>
          <a:p>
            <a:r>
              <a:rPr lang="en-US" dirty="0">
                <a:solidFill>
                  <a:srgbClr val="002060"/>
                </a:solidFill>
              </a:rPr>
              <a:t>False</a:t>
            </a:r>
          </a:p>
          <a:p>
            <a:endParaRPr lang="en-US" dirty="0">
              <a:solidFill>
                <a:srgbClr val="002060"/>
              </a:solidFill>
            </a:endParaRPr>
          </a:p>
        </p:txBody>
      </p:sp>
    </p:spTree>
    <p:extLst>
      <p:ext uri="{BB962C8B-B14F-4D97-AF65-F5344CB8AC3E}">
        <p14:creationId xmlns:p14="http://schemas.microsoft.com/office/powerpoint/2010/main" val="200284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(9)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lower()</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r>
              <a:rPr lang="en-US" dirty="0">
                <a:solidFill>
                  <a:srgbClr val="002060"/>
                </a:solidFill>
              </a:rPr>
              <a:t>It will convert all the string characters into lowercase</a:t>
            </a:r>
          </a:p>
          <a:p>
            <a:r>
              <a:rPr lang="en-US" b="1" dirty="0">
                <a:solidFill>
                  <a:srgbClr val="002060"/>
                </a:solidFill>
              </a:rPr>
              <a:t>Syntax:</a:t>
            </a:r>
          </a:p>
          <a:p>
            <a:r>
              <a:rPr lang="en-US" dirty="0" err="1">
                <a:solidFill>
                  <a:srgbClr val="002060"/>
                </a:solidFill>
              </a:rPr>
              <a:t>string.lower</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a:t>
            </a:r>
          </a:p>
          <a:p>
            <a:r>
              <a:rPr lang="en-US" dirty="0">
                <a:solidFill>
                  <a:srgbClr val="002060"/>
                </a:solidFill>
              </a:rPr>
              <a:t>str1 = “</a:t>
            </a:r>
            <a:r>
              <a:rPr lang="en-US" dirty="0" err="1">
                <a:solidFill>
                  <a:srgbClr val="002060"/>
                </a:solidFill>
              </a:rPr>
              <a:t>hOW</a:t>
            </a:r>
            <a:r>
              <a:rPr lang="en-US" dirty="0">
                <a:solidFill>
                  <a:srgbClr val="002060"/>
                </a:solidFill>
              </a:rPr>
              <a:t> </a:t>
            </a:r>
            <a:r>
              <a:rPr lang="en-US" dirty="0" err="1">
                <a:solidFill>
                  <a:srgbClr val="002060"/>
                </a:solidFill>
              </a:rPr>
              <a:t>aRe</a:t>
            </a:r>
            <a:r>
              <a:rPr lang="en-US" dirty="0">
                <a:solidFill>
                  <a:srgbClr val="002060"/>
                </a:solidFill>
              </a:rPr>
              <a:t> </a:t>
            </a:r>
            <a:r>
              <a:rPr lang="en-US" dirty="0" err="1">
                <a:solidFill>
                  <a:srgbClr val="002060"/>
                </a:solidFill>
              </a:rPr>
              <a:t>yoU</a:t>
            </a:r>
            <a:r>
              <a:rPr lang="en-US" dirty="0">
                <a:solidFill>
                  <a:srgbClr val="002060"/>
                </a:solidFill>
              </a:rPr>
              <a:t>”</a:t>
            </a:r>
          </a:p>
          <a:p>
            <a:r>
              <a:rPr lang="en-US" dirty="0">
                <a:solidFill>
                  <a:srgbClr val="002060"/>
                </a:solidFill>
              </a:rPr>
              <a:t>print(</a:t>
            </a:r>
            <a:r>
              <a:rPr lang="en-US" dirty="0" err="1">
                <a:solidFill>
                  <a:srgbClr val="002060"/>
                </a:solidFill>
              </a:rPr>
              <a:t>str.lower</a:t>
            </a:r>
            <a:r>
              <a:rPr lang="en-US" dirty="0">
                <a:solidFill>
                  <a:srgbClr val="002060"/>
                </a:solidFill>
              </a:rPr>
              <a:t>())</a:t>
            </a:r>
          </a:p>
          <a:p>
            <a:r>
              <a:rPr lang="en-US" dirty="0">
                <a:solidFill>
                  <a:srgbClr val="002060"/>
                </a:solidFill>
              </a:rPr>
              <a:t>print(str1.lower())</a:t>
            </a:r>
          </a:p>
          <a:p>
            <a:r>
              <a:rPr lang="en-US" b="1" dirty="0">
                <a:solidFill>
                  <a:srgbClr val="002060"/>
                </a:solidFill>
              </a:rPr>
              <a:t>Result:</a:t>
            </a:r>
          </a:p>
          <a:p>
            <a:r>
              <a:rPr lang="en-US" dirty="0" err="1">
                <a:solidFill>
                  <a:srgbClr val="002060"/>
                </a:solidFill>
              </a:rPr>
              <a:t>jafricode</a:t>
            </a:r>
            <a:endParaRPr lang="en-US" dirty="0">
              <a:solidFill>
                <a:srgbClr val="002060"/>
              </a:solidFill>
            </a:endParaRPr>
          </a:p>
          <a:p>
            <a:r>
              <a:rPr lang="en-US" dirty="0">
                <a:solidFill>
                  <a:srgbClr val="002060"/>
                </a:solidFill>
              </a:rPr>
              <a:t>how are you</a:t>
            </a:r>
          </a:p>
          <a:p>
            <a:endParaRPr lang="en-US" dirty="0">
              <a:solidFill>
                <a:srgbClr val="002060"/>
              </a:solidFill>
            </a:endParaRPr>
          </a:p>
        </p:txBody>
      </p:sp>
    </p:spTree>
    <p:extLst>
      <p:ext uri="{BB962C8B-B14F-4D97-AF65-F5344CB8AC3E}">
        <p14:creationId xmlns:p14="http://schemas.microsoft.com/office/powerpoint/2010/main" val="124133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714900" y="214312"/>
            <a:ext cx="87622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r>
              <a:rPr lang="en-US" sz="4000" b="1" dirty="0">
                <a:solidFill>
                  <a:srgbClr val="002060"/>
                </a:solidFill>
                <a:latin typeface="Aharoni" panose="02010803020104030203" pitchFamily="2" charset="-79"/>
                <a:cs typeface="Aharoni" panose="02010803020104030203" pitchFamily="2" charset="-79"/>
              </a:rPr>
              <a:t>(10)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upper()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r>
              <a:rPr lang="en-US" dirty="0">
                <a:solidFill>
                  <a:srgbClr val="002060"/>
                </a:solidFill>
              </a:rPr>
              <a:t>It will convert all the string characters into uppercase</a:t>
            </a:r>
          </a:p>
          <a:p>
            <a:r>
              <a:rPr lang="en-US" b="1" dirty="0">
                <a:solidFill>
                  <a:srgbClr val="002060"/>
                </a:solidFill>
              </a:rPr>
              <a:t>Syntax:</a:t>
            </a:r>
          </a:p>
          <a:p>
            <a:r>
              <a:rPr lang="en-US" dirty="0" err="1">
                <a:solidFill>
                  <a:srgbClr val="002060"/>
                </a:solidFill>
              </a:rPr>
              <a:t>string.upper</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jafricode</a:t>
            </a:r>
            <a:r>
              <a:rPr lang="en-US" dirty="0">
                <a:solidFill>
                  <a:srgbClr val="002060"/>
                </a:solidFill>
              </a:rPr>
              <a:t>”</a:t>
            </a:r>
          </a:p>
          <a:p>
            <a:r>
              <a:rPr lang="en-US" dirty="0">
                <a:solidFill>
                  <a:srgbClr val="002060"/>
                </a:solidFill>
              </a:rPr>
              <a:t>str1 = “how are you”</a:t>
            </a:r>
          </a:p>
          <a:p>
            <a:r>
              <a:rPr lang="en-US" dirty="0">
                <a:solidFill>
                  <a:srgbClr val="002060"/>
                </a:solidFill>
              </a:rPr>
              <a:t>print(</a:t>
            </a:r>
            <a:r>
              <a:rPr lang="en-US" dirty="0" err="1">
                <a:solidFill>
                  <a:srgbClr val="002060"/>
                </a:solidFill>
              </a:rPr>
              <a:t>str.upper</a:t>
            </a:r>
            <a:r>
              <a:rPr lang="en-US" dirty="0">
                <a:solidFill>
                  <a:srgbClr val="002060"/>
                </a:solidFill>
              </a:rPr>
              <a:t>())</a:t>
            </a:r>
          </a:p>
          <a:p>
            <a:r>
              <a:rPr lang="en-US" dirty="0">
                <a:solidFill>
                  <a:srgbClr val="002060"/>
                </a:solidFill>
              </a:rPr>
              <a:t>print(str1.upper())</a:t>
            </a:r>
          </a:p>
          <a:p>
            <a:r>
              <a:rPr lang="en-US" b="1" dirty="0">
                <a:solidFill>
                  <a:srgbClr val="002060"/>
                </a:solidFill>
              </a:rPr>
              <a:t>Result:</a:t>
            </a:r>
          </a:p>
          <a:p>
            <a:r>
              <a:rPr lang="en-US" dirty="0">
                <a:solidFill>
                  <a:srgbClr val="002060"/>
                </a:solidFill>
              </a:rPr>
              <a:t>JAFRICODE</a:t>
            </a:r>
          </a:p>
          <a:p>
            <a:r>
              <a:rPr lang="en-US" dirty="0">
                <a:solidFill>
                  <a:srgbClr val="002060"/>
                </a:solidFill>
              </a:rPr>
              <a:t>HOW ARE YOU</a:t>
            </a:r>
          </a:p>
          <a:p>
            <a:endParaRPr lang="en-US" dirty="0">
              <a:solidFill>
                <a:srgbClr val="002060"/>
              </a:solidFill>
            </a:endParaRPr>
          </a:p>
        </p:txBody>
      </p:sp>
    </p:spTree>
    <p:extLst>
      <p:ext uri="{BB962C8B-B14F-4D97-AF65-F5344CB8AC3E}">
        <p14:creationId xmlns:p14="http://schemas.microsoft.com/office/powerpoint/2010/main" val="230553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mn-cs"/>
              </a:rPr>
              <a:t>String Data Type in Python </a:t>
            </a:r>
          </a:p>
        </p:txBody>
      </p:sp>
      <p:sp>
        <p:nvSpPr>
          <p:cNvPr id="8" name="Text Placeholder 7"/>
          <p:cNvSpPr>
            <a:spLocks noGrp="1"/>
          </p:cNvSpPr>
          <p:nvPr>
            <p:ph type="body" idx="1"/>
          </p:nvPr>
        </p:nvSpPr>
        <p:spPr>
          <a:xfrm>
            <a:off x="763191" y="1603375"/>
            <a:ext cx="10515600" cy="5040313"/>
          </a:xfrm>
        </p:spPr>
        <p:txBody>
          <a:bodyPr>
            <a:normAutofit/>
          </a:bodyPr>
          <a:lstStyle/>
          <a:p>
            <a:pPr marL="342900" indent="-342900">
              <a:buFont typeface="Courier New" panose="02070309020205020404" pitchFamily="49" charset="0"/>
              <a:buChar char="o"/>
            </a:pPr>
            <a:r>
              <a:rPr lang="en-US" dirty="0">
                <a:solidFill>
                  <a:srgbClr val="002060"/>
                </a:solidFill>
              </a:rPr>
              <a:t>String is the collection of alpha numeric data, special character etc. in single or double quotations. </a:t>
            </a:r>
          </a:p>
          <a:p>
            <a:pPr marL="342900" indent="-342900">
              <a:buFont typeface="Courier New" panose="02070309020205020404" pitchFamily="49" charset="0"/>
              <a:buChar char="o"/>
            </a:pPr>
            <a:r>
              <a:rPr lang="en-US" dirty="0">
                <a:solidFill>
                  <a:srgbClr val="002060"/>
                </a:solidFill>
              </a:rPr>
              <a:t>There are many built in method to perform operations on string, like to convert any string to uppercase, lowercase, to check is digit? is number?, length of string, searching in string etc.</a:t>
            </a:r>
          </a:p>
          <a:p>
            <a:pPr marL="342900" indent="-342900">
              <a:buFont typeface="Courier New" panose="02070309020205020404" pitchFamily="49" charset="0"/>
              <a:buChar char="o"/>
            </a:pPr>
            <a:r>
              <a:rPr lang="en-US" dirty="0">
                <a:solidFill>
                  <a:srgbClr val="002060"/>
                </a:solidFill>
              </a:rPr>
              <a:t>String is the immutable data type, that cannot be update or modify after creation</a:t>
            </a:r>
          </a:p>
        </p:txBody>
      </p:sp>
    </p:spTree>
    <p:extLst>
      <p:ext uri="{BB962C8B-B14F-4D97-AF65-F5344CB8AC3E}">
        <p14:creationId xmlns:p14="http://schemas.microsoft.com/office/powerpoint/2010/main" val="110750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441892" y="374095"/>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chemeClr val="accent6">
                    <a:lumMod val="50000"/>
                  </a:schemeClr>
                </a:solidFill>
                <a:effectLst/>
                <a:uLnTx/>
                <a:uFillTx/>
                <a:latin typeface="Aharoni" panose="02010803020104030203" pitchFamily="2" charset="-79"/>
                <a:ea typeface="+mn-ea"/>
                <a:cs typeface="Aharoni" panose="02010803020104030203" pitchFamily="2" charset="-79"/>
              </a:rPr>
              <a:t>5 More Python String </a:t>
            </a:r>
            <a:r>
              <a:rPr kumimoji="0" lang="en-US" sz="3200" b="1" i="0" u="none" strike="noStrike" kern="1200" cap="none" spc="0" normalizeH="0" baseline="0" noProof="0" dirty="0">
                <a:ln>
                  <a:noFill/>
                </a:ln>
                <a:solidFill>
                  <a:srgbClr val="7030A0"/>
                </a:solidFill>
                <a:effectLst/>
                <a:uLnTx/>
                <a:uFillTx/>
                <a:latin typeface="Aharoni" panose="02010803020104030203" pitchFamily="2" charset="-79"/>
                <a:ea typeface="+mn-ea"/>
                <a:cs typeface="Aharoni" panose="02010803020104030203" pitchFamily="2" charset="-79"/>
              </a:rPr>
              <a:t>Built in Method </a:t>
            </a:r>
          </a:p>
        </p:txBody>
      </p:sp>
      <p:sp>
        <p:nvSpPr>
          <p:cNvPr id="8" name="Text Placeholder 7"/>
          <p:cNvSpPr>
            <a:spLocks noGrp="1"/>
          </p:cNvSpPr>
          <p:nvPr>
            <p:ph type="body" idx="1"/>
          </p:nvPr>
        </p:nvSpPr>
        <p:spPr>
          <a:xfrm>
            <a:off x="109182" y="1513999"/>
            <a:ext cx="11155961" cy="5129689"/>
          </a:xfrm>
        </p:spPr>
        <p:txBody>
          <a:bodyPr numCol="2">
            <a:normAutofit/>
          </a:bodyPr>
          <a:lstStyle/>
          <a:p>
            <a:pPr marL="342900" indent="-342900">
              <a:lnSpc>
                <a:spcPct val="150000"/>
              </a:lnSpc>
              <a:buFont typeface="Courier New" panose="02070309020205020404" pitchFamily="49" charset="0"/>
              <a:buChar char="o"/>
            </a:pPr>
            <a:r>
              <a:rPr lang="en-US" b="1" dirty="0" err="1">
                <a:solidFill>
                  <a:srgbClr val="002060"/>
                </a:solidFill>
                <a:latin typeface="Calibri (Body)"/>
              </a:rPr>
              <a:t>isupper</a:t>
            </a:r>
            <a:r>
              <a:rPr lang="en-US" b="1" dirty="0">
                <a:solidFill>
                  <a:srgbClr val="002060"/>
                </a:solidFill>
                <a:latin typeface="Calibri (Body)"/>
              </a:rPr>
              <a:t>()	</a:t>
            </a:r>
          </a:p>
          <a:p>
            <a:pPr marL="342900" indent="-342900">
              <a:lnSpc>
                <a:spcPct val="150000"/>
              </a:lnSpc>
              <a:buFont typeface="Courier New" panose="02070309020205020404" pitchFamily="49" charset="0"/>
              <a:buChar char="o"/>
            </a:pPr>
            <a:r>
              <a:rPr lang="en-US" b="1" dirty="0">
                <a:solidFill>
                  <a:srgbClr val="002060"/>
                </a:solidFill>
                <a:latin typeface="Calibri (Body)"/>
              </a:rPr>
              <a:t>replace()</a:t>
            </a:r>
          </a:p>
          <a:p>
            <a:pPr marL="342900" indent="-342900">
              <a:lnSpc>
                <a:spcPct val="150000"/>
              </a:lnSpc>
              <a:buFont typeface="Courier New" panose="02070309020205020404" pitchFamily="49" charset="0"/>
              <a:buChar char="o"/>
            </a:pPr>
            <a:r>
              <a:rPr lang="en-US" b="1" dirty="0">
                <a:solidFill>
                  <a:srgbClr val="002060"/>
                </a:solidFill>
                <a:latin typeface="Calibri (Body)"/>
              </a:rPr>
              <a:t>index()</a:t>
            </a:r>
          </a:p>
          <a:p>
            <a:pPr marL="342900" indent="-342900">
              <a:lnSpc>
                <a:spcPct val="150000"/>
              </a:lnSpc>
              <a:buFont typeface="Courier New" panose="02070309020205020404" pitchFamily="49" charset="0"/>
              <a:buChar char="o"/>
            </a:pPr>
            <a:r>
              <a:rPr lang="en-US" b="1" dirty="0">
                <a:solidFill>
                  <a:srgbClr val="002060"/>
                </a:solidFill>
                <a:latin typeface="Calibri (Body)"/>
              </a:rPr>
              <a:t>title()</a:t>
            </a:r>
          </a:p>
          <a:p>
            <a:pPr marL="342900" indent="-342900">
              <a:lnSpc>
                <a:spcPct val="150000"/>
              </a:lnSpc>
              <a:buFont typeface="Courier New" panose="02070309020205020404" pitchFamily="49" charset="0"/>
              <a:buChar char="o"/>
            </a:pPr>
            <a:r>
              <a:rPr lang="en-US" b="1" dirty="0" err="1">
                <a:solidFill>
                  <a:srgbClr val="002060"/>
                </a:solidFill>
                <a:latin typeface="Calibri (Body)"/>
              </a:rPr>
              <a:t>isspace</a:t>
            </a:r>
            <a:r>
              <a:rPr lang="en-US" b="1" dirty="0">
                <a:solidFill>
                  <a:srgbClr val="002060"/>
                </a:solidFill>
                <a:latin typeface="Calibri (Body)"/>
              </a:rPr>
              <a:t>()	</a:t>
            </a:r>
          </a:p>
        </p:txBody>
      </p:sp>
    </p:spTree>
    <p:extLst>
      <p:ext uri="{BB962C8B-B14F-4D97-AF65-F5344CB8AC3E}">
        <p14:creationId xmlns:p14="http://schemas.microsoft.com/office/powerpoint/2010/main" val="171321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(1)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mn-cs"/>
              </a:rPr>
              <a:t>isupper</a:t>
            </a:r>
            <a:r>
              <a:rPr kumimoji="0" lang="en-US" sz="4000" b="1" i="0" u="none" strike="noStrike" kern="1200" cap="none" spc="0" normalizeH="0" baseline="0" noProof="0" dirty="0">
                <a:ln>
                  <a:noFill/>
                </a:ln>
                <a:solidFill>
                  <a:srgbClr val="002060"/>
                </a:solidFill>
                <a:effectLst/>
                <a:uLnTx/>
                <a:uFillTx/>
                <a:latin typeface="Calibri (Body)"/>
                <a:ea typeface="+mn-ea"/>
                <a:cs typeface="+mn-cs"/>
              </a:rPr>
              <a:t>()	</a:t>
            </a:r>
          </a:p>
        </p:txBody>
      </p:sp>
      <p:sp>
        <p:nvSpPr>
          <p:cNvPr id="8" name="Text Placeholder 7"/>
          <p:cNvSpPr>
            <a:spLocks noGrp="1"/>
          </p:cNvSpPr>
          <p:nvPr>
            <p:ph type="body" idx="1"/>
          </p:nvPr>
        </p:nvSpPr>
        <p:spPr>
          <a:xfrm>
            <a:off x="749543" y="1603375"/>
            <a:ext cx="10515600" cy="5040313"/>
          </a:xfrm>
        </p:spPr>
        <p:txBody>
          <a:bodyPr>
            <a:normAutofit lnSpcReduction="10000"/>
          </a:bodyPr>
          <a:lstStyle/>
          <a:p>
            <a:r>
              <a:rPr lang="en-US" b="1" dirty="0">
                <a:solidFill>
                  <a:srgbClr val="002060"/>
                </a:solidFill>
              </a:rPr>
              <a:t>Working: </a:t>
            </a:r>
            <a:r>
              <a:rPr lang="en-US" dirty="0">
                <a:solidFill>
                  <a:srgbClr val="002060"/>
                </a:solidFill>
              </a:rPr>
              <a:t>It will return True if all the characters in string are upper case, otherwise False will return. It is used to check, whether string is in upper mode or not. </a:t>
            </a:r>
          </a:p>
          <a:p>
            <a:r>
              <a:rPr lang="en-US" b="1" dirty="0">
                <a:solidFill>
                  <a:srgbClr val="002060"/>
                </a:solidFill>
              </a:rPr>
              <a:t>Syntax:</a:t>
            </a:r>
          </a:p>
          <a:p>
            <a:r>
              <a:rPr lang="en-US" dirty="0" err="1">
                <a:solidFill>
                  <a:srgbClr val="002060"/>
                </a:solidFill>
              </a:rPr>
              <a:t>string.isupper</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a:t>
            </a:r>
          </a:p>
          <a:p>
            <a:r>
              <a:rPr lang="en-US" dirty="0">
                <a:solidFill>
                  <a:srgbClr val="002060"/>
                </a:solidFill>
              </a:rPr>
              <a:t>str1 = “</a:t>
            </a:r>
            <a:r>
              <a:rPr lang="en-US" dirty="0" err="1">
                <a:solidFill>
                  <a:srgbClr val="002060"/>
                </a:solidFill>
              </a:rPr>
              <a:t>hOW</a:t>
            </a:r>
            <a:r>
              <a:rPr lang="en-US" dirty="0">
                <a:solidFill>
                  <a:srgbClr val="002060"/>
                </a:solidFill>
              </a:rPr>
              <a:t> </a:t>
            </a:r>
            <a:r>
              <a:rPr lang="en-US" dirty="0" err="1">
                <a:solidFill>
                  <a:srgbClr val="002060"/>
                </a:solidFill>
              </a:rPr>
              <a:t>aRe</a:t>
            </a:r>
            <a:r>
              <a:rPr lang="en-US" dirty="0">
                <a:solidFill>
                  <a:srgbClr val="002060"/>
                </a:solidFill>
              </a:rPr>
              <a:t> </a:t>
            </a:r>
            <a:r>
              <a:rPr lang="en-US" dirty="0" err="1">
                <a:solidFill>
                  <a:srgbClr val="002060"/>
                </a:solidFill>
              </a:rPr>
              <a:t>yoU</a:t>
            </a:r>
            <a:r>
              <a:rPr lang="en-US" dirty="0">
                <a:solidFill>
                  <a:srgbClr val="002060"/>
                </a:solidFill>
              </a:rPr>
              <a:t>”</a:t>
            </a:r>
          </a:p>
          <a:p>
            <a:r>
              <a:rPr lang="en-US" dirty="0">
                <a:solidFill>
                  <a:srgbClr val="002060"/>
                </a:solidFill>
              </a:rPr>
              <a:t>print(</a:t>
            </a:r>
            <a:r>
              <a:rPr lang="en-US" dirty="0" err="1">
                <a:solidFill>
                  <a:srgbClr val="002060"/>
                </a:solidFill>
              </a:rPr>
              <a:t>str.isupper</a:t>
            </a:r>
            <a:r>
              <a:rPr lang="en-US" dirty="0">
                <a:solidFill>
                  <a:srgbClr val="002060"/>
                </a:solidFill>
              </a:rPr>
              <a:t>())</a:t>
            </a:r>
          </a:p>
          <a:p>
            <a:r>
              <a:rPr lang="en-US" dirty="0">
                <a:solidFill>
                  <a:srgbClr val="002060"/>
                </a:solidFill>
              </a:rPr>
              <a:t>print(str1.isupper())</a:t>
            </a:r>
          </a:p>
          <a:p>
            <a:r>
              <a:rPr lang="en-US" b="1" dirty="0">
                <a:solidFill>
                  <a:srgbClr val="002060"/>
                </a:solidFill>
              </a:rPr>
              <a:t>Result:</a:t>
            </a:r>
          </a:p>
          <a:p>
            <a:r>
              <a:rPr lang="en-US" dirty="0">
                <a:solidFill>
                  <a:srgbClr val="002060"/>
                </a:solidFill>
              </a:rPr>
              <a:t>True</a:t>
            </a:r>
          </a:p>
          <a:p>
            <a:r>
              <a:rPr lang="en-US" dirty="0">
                <a:solidFill>
                  <a:srgbClr val="002060"/>
                </a:solidFill>
              </a:rPr>
              <a:t>False</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69452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(2)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a:ln>
                  <a:noFill/>
                </a:ln>
                <a:solidFill>
                  <a:srgbClr val="002060"/>
                </a:solidFill>
                <a:effectLst/>
                <a:uLnTx/>
                <a:uFillTx/>
                <a:latin typeface="Calibri (Body)"/>
                <a:ea typeface="+mn-ea"/>
                <a:cs typeface="+mn-cs"/>
              </a:rPr>
              <a:t>replace()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r>
              <a:rPr lang="en-US" dirty="0">
                <a:solidFill>
                  <a:srgbClr val="002060"/>
                </a:solidFill>
              </a:rPr>
              <a:t>It is used to replace one character or set of characters to other </a:t>
            </a:r>
          </a:p>
          <a:p>
            <a:r>
              <a:rPr lang="en-US" b="1" dirty="0">
                <a:solidFill>
                  <a:srgbClr val="002060"/>
                </a:solidFill>
              </a:rPr>
              <a:t>Syntax:</a:t>
            </a:r>
          </a:p>
          <a:p>
            <a:r>
              <a:rPr lang="en-US" dirty="0" err="1">
                <a:solidFill>
                  <a:srgbClr val="002060"/>
                </a:solidFill>
              </a:rPr>
              <a:t>string.replace</a:t>
            </a:r>
            <a:r>
              <a:rPr lang="en-US" dirty="0">
                <a:solidFill>
                  <a:srgbClr val="002060"/>
                </a:solidFill>
              </a:rPr>
              <a:t>(old, new)</a:t>
            </a:r>
          </a:p>
          <a:p>
            <a:r>
              <a:rPr lang="en-US" b="1" dirty="0">
                <a:solidFill>
                  <a:srgbClr val="002060"/>
                </a:solidFill>
              </a:rPr>
              <a:t>Example:</a:t>
            </a:r>
          </a:p>
          <a:p>
            <a:r>
              <a:rPr lang="en-US" dirty="0" err="1">
                <a:solidFill>
                  <a:srgbClr val="002060"/>
                </a:solidFill>
              </a:rPr>
              <a:t>str</a:t>
            </a:r>
            <a:r>
              <a:rPr lang="en-US" dirty="0">
                <a:solidFill>
                  <a:srgbClr val="002060"/>
                </a:solidFill>
              </a:rPr>
              <a:t> = “How are you </a:t>
            </a:r>
            <a:r>
              <a:rPr lang="en-US" dirty="0" err="1">
                <a:solidFill>
                  <a:srgbClr val="002060"/>
                </a:solidFill>
              </a:rPr>
              <a:t>ali</a:t>
            </a:r>
            <a:r>
              <a:rPr lang="en-US" dirty="0">
                <a:solidFill>
                  <a:srgbClr val="002060"/>
                </a:solidFill>
              </a:rPr>
              <a:t>”</a:t>
            </a:r>
          </a:p>
          <a:p>
            <a:r>
              <a:rPr lang="en-US" dirty="0">
                <a:solidFill>
                  <a:srgbClr val="002060"/>
                </a:solidFill>
              </a:rPr>
              <a:t>x = </a:t>
            </a:r>
            <a:r>
              <a:rPr lang="en-US" dirty="0" err="1">
                <a:solidFill>
                  <a:srgbClr val="002060"/>
                </a:solidFill>
              </a:rPr>
              <a:t>str.replace</a:t>
            </a:r>
            <a:r>
              <a:rPr lang="en-US" dirty="0">
                <a:solidFill>
                  <a:srgbClr val="002060"/>
                </a:solidFill>
              </a:rPr>
              <a:t>(“</a:t>
            </a:r>
            <a:r>
              <a:rPr lang="en-US" dirty="0" err="1">
                <a:solidFill>
                  <a:srgbClr val="002060"/>
                </a:solidFill>
              </a:rPr>
              <a:t>ali</a:t>
            </a:r>
            <a:r>
              <a:rPr lang="en-US" dirty="0">
                <a:solidFill>
                  <a:srgbClr val="002060"/>
                </a:solidFill>
              </a:rPr>
              <a:t>", “</a:t>
            </a:r>
            <a:r>
              <a:rPr lang="en-US" dirty="0" err="1">
                <a:solidFill>
                  <a:srgbClr val="002060"/>
                </a:solidFill>
              </a:rPr>
              <a:t>jafri</a:t>
            </a:r>
            <a:r>
              <a:rPr lang="en-US" dirty="0">
                <a:solidFill>
                  <a:srgbClr val="002060"/>
                </a:solidFill>
              </a:rPr>
              <a:t>")</a:t>
            </a:r>
          </a:p>
          <a:p>
            <a:r>
              <a:rPr lang="en-US" dirty="0">
                <a:solidFill>
                  <a:srgbClr val="002060"/>
                </a:solidFill>
              </a:rPr>
              <a:t>print(x)</a:t>
            </a:r>
          </a:p>
          <a:p>
            <a:r>
              <a:rPr lang="en-US" b="1" dirty="0">
                <a:solidFill>
                  <a:srgbClr val="002060"/>
                </a:solidFill>
              </a:rPr>
              <a:t>Result:</a:t>
            </a:r>
          </a:p>
          <a:p>
            <a:r>
              <a:rPr lang="en-US" dirty="0">
                <a:solidFill>
                  <a:srgbClr val="002060"/>
                </a:solidFill>
              </a:rPr>
              <a:t>How are you </a:t>
            </a:r>
            <a:r>
              <a:rPr lang="en-US" dirty="0" err="1">
                <a:solidFill>
                  <a:srgbClr val="002060"/>
                </a:solidFill>
              </a:rPr>
              <a:t>jafri</a:t>
            </a:r>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114243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(3)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a:ln>
                  <a:noFill/>
                </a:ln>
                <a:solidFill>
                  <a:srgbClr val="002060"/>
                </a:solidFill>
                <a:effectLst/>
                <a:uLnTx/>
                <a:uFillTx/>
                <a:latin typeface="Calibri (Body)"/>
                <a:ea typeface="+mn-ea"/>
                <a:cs typeface="+mn-cs"/>
              </a:rPr>
              <a:t>index()	</a:t>
            </a:r>
          </a:p>
        </p:txBody>
      </p:sp>
      <p:sp>
        <p:nvSpPr>
          <p:cNvPr id="8" name="Text Placeholder 7"/>
          <p:cNvSpPr>
            <a:spLocks noGrp="1"/>
          </p:cNvSpPr>
          <p:nvPr>
            <p:ph type="body" idx="1"/>
          </p:nvPr>
        </p:nvSpPr>
        <p:spPr>
          <a:xfrm>
            <a:off x="749543" y="1603375"/>
            <a:ext cx="10515600" cy="5040313"/>
          </a:xfrm>
        </p:spPr>
        <p:txBody>
          <a:bodyPr numCol="1">
            <a:normAutofit fontScale="92500" lnSpcReduction="10000"/>
          </a:bodyPr>
          <a:lstStyle/>
          <a:p>
            <a:r>
              <a:rPr lang="en-US" b="1" dirty="0">
                <a:solidFill>
                  <a:srgbClr val="002060"/>
                </a:solidFill>
              </a:rPr>
              <a:t>Working: </a:t>
            </a:r>
            <a:r>
              <a:rPr lang="en-US" dirty="0">
                <a:solidFill>
                  <a:srgbClr val="002060"/>
                </a:solidFill>
              </a:rPr>
              <a:t>It is used to find index number of any character or set of characters in a specific string. It returns index number.</a:t>
            </a:r>
          </a:p>
          <a:p>
            <a:r>
              <a:rPr lang="en-US" b="1" dirty="0">
                <a:solidFill>
                  <a:srgbClr val="002060"/>
                </a:solidFill>
              </a:rPr>
              <a:t>Syntax:</a:t>
            </a:r>
          </a:p>
          <a:p>
            <a:r>
              <a:rPr lang="en-US" dirty="0" err="1">
                <a:solidFill>
                  <a:srgbClr val="002060"/>
                </a:solidFill>
              </a:rPr>
              <a:t>string.index</a:t>
            </a:r>
            <a:r>
              <a:rPr lang="en-US" dirty="0">
                <a:solidFill>
                  <a:srgbClr val="002060"/>
                </a:solidFill>
              </a:rPr>
              <a:t>(char or set of chars)</a:t>
            </a: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JafriCode</a:t>
            </a:r>
            <a:r>
              <a:rPr lang="en-US" dirty="0">
                <a:solidFill>
                  <a:srgbClr val="002060"/>
                </a:solidFill>
              </a:rPr>
              <a:t> Website”</a:t>
            </a:r>
          </a:p>
          <a:p>
            <a:r>
              <a:rPr lang="en-US" dirty="0">
                <a:solidFill>
                  <a:srgbClr val="002060"/>
                </a:solidFill>
              </a:rPr>
              <a:t>x = </a:t>
            </a:r>
            <a:r>
              <a:rPr lang="en-US" dirty="0" err="1">
                <a:solidFill>
                  <a:srgbClr val="002060"/>
                </a:solidFill>
              </a:rPr>
              <a:t>str.index</a:t>
            </a:r>
            <a:r>
              <a:rPr lang="en-US" dirty="0">
                <a:solidFill>
                  <a:srgbClr val="002060"/>
                </a:solidFill>
              </a:rPr>
              <a:t>(‘Website')</a:t>
            </a:r>
          </a:p>
          <a:p>
            <a:r>
              <a:rPr lang="en-US" dirty="0">
                <a:solidFill>
                  <a:srgbClr val="002060"/>
                </a:solidFill>
              </a:rPr>
              <a:t>y = </a:t>
            </a:r>
            <a:r>
              <a:rPr lang="en-US" dirty="0" err="1">
                <a:solidFill>
                  <a:srgbClr val="002060"/>
                </a:solidFill>
              </a:rPr>
              <a:t>str.index</a:t>
            </a:r>
            <a:r>
              <a:rPr lang="en-US" dirty="0">
                <a:solidFill>
                  <a:srgbClr val="002060"/>
                </a:solidFill>
              </a:rPr>
              <a:t>(‘C')</a:t>
            </a:r>
          </a:p>
          <a:p>
            <a:r>
              <a:rPr lang="en-US" dirty="0">
                <a:solidFill>
                  <a:srgbClr val="002060"/>
                </a:solidFill>
              </a:rPr>
              <a:t>print(x)</a:t>
            </a:r>
          </a:p>
          <a:p>
            <a:r>
              <a:rPr lang="en-US" dirty="0">
                <a:solidFill>
                  <a:srgbClr val="002060"/>
                </a:solidFill>
              </a:rPr>
              <a:t>print(y)</a:t>
            </a:r>
          </a:p>
          <a:p>
            <a:r>
              <a:rPr lang="en-US" b="1" dirty="0">
                <a:solidFill>
                  <a:srgbClr val="002060"/>
                </a:solidFill>
              </a:rPr>
              <a:t>Result:</a:t>
            </a:r>
          </a:p>
          <a:p>
            <a:r>
              <a:rPr lang="en-US" dirty="0">
                <a:solidFill>
                  <a:srgbClr val="002060"/>
                </a:solidFill>
              </a:rPr>
              <a:t>10</a:t>
            </a:r>
          </a:p>
          <a:p>
            <a:r>
              <a:rPr lang="en-US" dirty="0">
                <a:solidFill>
                  <a:srgbClr val="002060"/>
                </a:solidFill>
              </a:rPr>
              <a:t>5</a:t>
            </a:r>
          </a:p>
          <a:p>
            <a:endParaRPr lang="en-US" dirty="0">
              <a:solidFill>
                <a:srgbClr val="002060"/>
              </a:solidFill>
            </a:endParaRPr>
          </a:p>
        </p:txBody>
      </p:sp>
    </p:spTree>
    <p:extLst>
      <p:ext uri="{BB962C8B-B14F-4D97-AF65-F5344CB8AC3E}">
        <p14:creationId xmlns:p14="http://schemas.microsoft.com/office/powerpoint/2010/main" val="327379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(4)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a:ln>
                  <a:noFill/>
                </a:ln>
                <a:solidFill>
                  <a:srgbClr val="002060"/>
                </a:solidFill>
                <a:effectLst/>
                <a:uLnTx/>
                <a:uFillTx/>
                <a:latin typeface="Calibri (Body)"/>
                <a:ea typeface="+mn-ea"/>
                <a:cs typeface="+mn-cs"/>
              </a:rPr>
              <a:t>title()	</a:t>
            </a:r>
          </a:p>
        </p:txBody>
      </p:sp>
      <p:sp>
        <p:nvSpPr>
          <p:cNvPr id="8" name="Text Placeholder 7"/>
          <p:cNvSpPr>
            <a:spLocks noGrp="1"/>
          </p:cNvSpPr>
          <p:nvPr>
            <p:ph type="body" idx="1"/>
          </p:nvPr>
        </p:nvSpPr>
        <p:spPr>
          <a:xfrm>
            <a:off x="749543" y="1603375"/>
            <a:ext cx="10515600" cy="5040313"/>
          </a:xfrm>
        </p:spPr>
        <p:txBody>
          <a:bodyPr>
            <a:normAutofit fontScale="92500" lnSpcReduction="10000"/>
          </a:bodyPr>
          <a:lstStyle/>
          <a:p>
            <a:r>
              <a:rPr lang="en-US" b="1" dirty="0">
                <a:solidFill>
                  <a:srgbClr val="002060"/>
                </a:solidFill>
              </a:rPr>
              <a:t>Working: </a:t>
            </a:r>
            <a:r>
              <a:rPr lang="en-US" dirty="0">
                <a:solidFill>
                  <a:srgbClr val="002060"/>
                </a:solidFill>
              </a:rPr>
              <a:t>It is used to convert first character of each word to uppercase and remaining characters will be in lowercase.</a:t>
            </a:r>
          </a:p>
          <a:p>
            <a:endParaRPr lang="en-US" b="1" dirty="0">
              <a:solidFill>
                <a:srgbClr val="002060"/>
              </a:solidFill>
            </a:endParaRPr>
          </a:p>
          <a:p>
            <a:r>
              <a:rPr lang="en-US" b="1" dirty="0">
                <a:solidFill>
                  <a:srgbClr val="002060"/>
                </a:solidFill>
              </a:rPr>
              <a:t>Syntax:</a:t>
            </a:r>
          </a:p>
          <a:p>
            <a:r>
              <a:rPr lang="en-US" dirty="0" err="1">
                <a:solidFill>
                  <a:srgbClr val="002060"/>
                </a:solidFill>
              </a:rPr>
              <a:t>string.title</a:t>
            </a:r>
            <a:r>
              <a:rPr lang="en-US" dirty="0">
                <a:solidFill>
                  <a:srgbClr val="002060"/>
                </a:solidFill>
              </a:rPr>
              <a:t>()</a:t>
            </a:r>
          </a:p>
          <a:p>
            <a:endParaRPr lang="en-US" b="1" dirty="0">
              <a:solidFill>
                <a:srgbClr val="002060"/>
              </a:solidFill>
            </a:endParaRPr>
          </a:p>
          <a:p>
            <a:r>
              <a:rPr lang="en-US" b="1" dirty="0">
                <a:solidFill>
                  <a:srgbClr val="002060"/>
                </a:solidFill>
              </a:rPr>
              <a:t>Example:</a:t>
            </a:r>
          </a:p>
          <a:p>
            <a:r>
              <a:rPr lang="en-US" dirty="0" err="1">
                <a:solidFill>
                  <a:srgbClr val="002060"/>
                </a:solidFill>
              </a:rPr>
              <a:t>str</a:t>
            </a:r>
            <a:r>
              <a:rPr lang="en-US" dirty="0">
                <a:solidFill>
                  <a:srgbClr val="002060"/>
                </a:solidFill>
              </a:rPr>
              <a:t> = “</a:t>
            </a:r>
            <a:r>
              <a:rPr lang="en-US" dirty="0" err="1">
                <a:solidFill>
                  <a:srgbClr val="002060"/>
                </a:solidFill>
              </a:rPr>
              <a:t>aisaL</a:t>
            </a:r>
            <a:r>
              <a:rPr lang="en-US" dirty="0">
                <a:solidFill>
                  <a:srgbClr val="002060"/>
                </a:solidFill>
              </a:rPr>
              <a:t> </a:t>
            </a:r>
            <a:r>
              <a:rPr lang="en-US" dirty="0" err="1">
                <a:solidFill>
                  <a:srgbClr val="002060"/>
                </a:solidFill>
              </a:rPr>
              <a:t>zAmIr</a:t>
            </a:r>
            <a:r>
              <a:rPr lang="en-US" dirty="0">
                <a:solidFill>
                  <a:srgbClr val="002060"/>
                </a:solidFill>
              </a:rPr>
              <a:t>”</a:t>
            </a:r>
          </a:p>
          <a:p>
            <a:r>
              <a:rPr lang="en-US" dirty="0">
                <a:solidFill>
                  <a:srgbClr val="002060"/>
                </a:solidFill>
              </a:rPr>
              <a:t>result  = </a:t>
            </a:r>
            <a:r>
              <a:rPr lang="en-US" dirty="0" err="1">
                <a:solidFill>
                  <a:srgbClr val="002060"/>
                </a:solidFill>
              </a:rPr>
              <a:t>str.title</a:t>
            </a:r>
            <a:r>
              <a:rPr lang="en-US" dirty="0">
                <a:solidFill>
                  <a:srgbClr val="002060"/>
                </a:solidFill>
              </a:rPr>
              <a:t>()</a:t>
            </a:r>
          </a:p>
          <a:p>
            <a:r>
              <a:rPr lang="en-US" dirty="0">
                <a:solidFill>
                  <a:srgbClr val="002060"/>
                </a:solidFill>
              </a:rPr>
              <a:t>print(result)</a:t>
            </a:r>
          </a:p>
          <a:p>
            <a:endParaRPr lang="en-US" b="1" dirty="0">
              <a:solidFill>
                <a:srgbClr val="002060"/>
              </a:solidFill>
            </a:endParaRPr>
          </a:p>
          <a:p>
            <a:r>
              <a:rPr lang="en-US" b="1" dirty="0">
                <a:solidFill>
                  <a:srgbClr val="002060"/>
                </a:solidFill>
              </a:rPr>
              <a:t>Result:</a:t>
            </a:r>
          </a:p>
          <a:p>
            <a:r>
              <a:rPr lang="en-US" dirty="0">
                <a:solidFill>
                  <a:srgbClr val="002060"/>
                </a:solidFill>
              </a:rPr>
              <a:t>Faisal Zamir</a:t>
            </a:r>
          </a:p>
        </p:txBody>
      </p:sp>
    </p:spTree>
    <p:extLst>
      <p:ext uri="{BB962C8B-B14F-4D97-AF65-F5344CB8AC3E}">
        <p14:creationId xmlns:p14="http://schemas.microsoft.com/office/powerpoint/2010/main" val="389997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1000"/>
                                        <p:tgtEl>
                                          <p:spTgt spid="8">
                                            <p:txEl>
                                              <p:pRg st="8" end="8"/>
                                            </p:txEl>
                                          </p:spTgt>
                                        </p:tgtEl>
                                      </p:cBhvr>
                                    </p:animEffect>
                                    <p:anim calcmode="lin" valueType="num">
                                      <p:cBhvr>
                                        <p:cTn id="5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1000"/>
                                        <p:tgtEl>
                                          <p:spTgt spid="8">
                                            <p:txEl>
                                              <p:pRg st="10" end="10"/>
                                            </p:txEl>
                                          </p:spTgt>
                                        </p:tgtEl>
                                      </p:cBhvr>
                                    </p:animEffect>
                                    <p:anim calcmode="lin" valueType="num">
                                      <p:cBhvr>
                                        <p:cTn id="6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1" end="11"/>
                                            </p:txEl>
                                          </p:spTgt>
                                        </p:tgtEl>
                                        <p:attrNameLst>
                                          <p:attrName>style.visibility</p:attrName>
                                        </p:attrNameLst>
                                      </p:cBhvr>
                                      <p:to>
                                        <p:strVal val="visible"/>
                                      </p:to>
                                    </p:set>
                                    <p:animEffect transition="in" filter="fade">
                                      <p:cBhvr>
                                        <p:cTn id="69" dur="1000"/>
                                        <p:tgtEl>
                                          <p:spTgt spid="8">
                                            <p:txEl>
                                              <p:pRg st="11" end="11"/>
                                            </p:txEl>
                                          </p:spTgt>
                                        </p:tgtEl>
                                      </p:cBhvr>
                                    </p:animEffect>
                                    <p:anim calcmode="lin" valueType="num">
                                      <p:cBhvr>
                                        <p:cTn id="70"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(5)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mn-cs"/>
              </a:rPr>
              <a:t>isspace</a:t>
            </a:r>
            <a:r>
              <a:rPr kumimoji="0" lang="en-US" sz="4000" b="1" i="0" u="none" strike="noStrike" kern="1200" cap="none" spc="0" normalizeH="0" baseline="0" noProof="0" dirty="0">
                <a:ln>
                  <a:noFill/>
                </a:ln>
                <a:solidFill>
                  <a:srgbClr val="002060"/>
                </a:solidFill>
                <a:effectLst/>
                <a:uLnTx/>
                <a:uFillTx/>
                <a:latin typeface="Calibri (Body)"/>
                <a:ea typeface="+mn-ea"/>
                <a:cs typeface="+mn-cs"/>
              </a:rPr>
              <a:t>()	</a:t>
            </a:r>
          </a:p>
        </p:txBody>
      </p:sp>
      <p:sp>
        <p:nvSpPr>
          <p:cNvPr id="8" name="Text Placeholder 7"/>
          <p:cNvSpPr>
            <a:spLocks noGrp="1"/>
          </p:cNvSpPr>
          <p:nvPr>
            <p:ph type="body" idx="1"/>
          </p:nvPr>
        </p:nvSpPr>
        <p:spPr>
          <a:xfrm>
            <a:off x="749543" y="1603375"/>
            <a:ext cx="10515600" cy="5040313"/>
          </a:xfrm>
        </p:spPr>
        <p:txBody>
          <a:bodyPr>
            <a:normAutofit lnSpcReduction="10000"/>
          </a:bodyPr>
          <a:lstStyle/>
          <a:p>
            <a:r>
              <a:rPr lang="en-US" b="1" dirty="0">
                <a:solidFill>
                  <a:srgbClr val="002060"/>
                </a:solidFill>
              </a:rPr>
              <a:t>Working: </a:t>
            </a:r>
            <a:r>
              <a:rPr lang="en-US" dirty="0">
                <a:solidFill>
                  <a:srgbClr val="002060"/>
                </a:solidFill>
              </a:rPr>
              <a:t>It will return True, if all the characters are white spaces. It finds only whitespace in a string. If any one character in non whitespace, then it returns False.</a:t>
            </a:r>
          </a:p>
          <a:p>
            <a:endParaRPr lang="en-US" b="1" dirty="0">
              <a:solidFill>
                <a:srgbClr val="002060"/>
              </a:solidFill>
            </a:endParaRPr>
          </a:p>
          <a:p>
            <a:r>
              <a:rPr lang="en-US" b="1" dirty="0">
                <a:solidFill>
                  <a:srgbClr val="002060"/>
                </a:solidFill>
              </a:rPr>
              <a:t>Syntax:</a:t>
            </a:r>
          </a:p>
          <a:p>
            <a:r>
              <a:rPr lang="en-US" dirty="0" err="1">
                <a:solidFill>
                  <a:srgbClr val="002060"/>
                </a:solidFill>
              </a:rPr>
              <a:t>string.isspace</a:t>
            </a:r>
            <a:r>
              <a:rPr lang="en-US" dirty="0">
                <a:solidFill>
                  <a:srgbClr val="002060"/>
                </a:solidFill>
              </a:rPr>
              <a:t>()</a:t>
            </a:r>
          </a:p>
          <a:p>
            <a:endParaRPr lang="en-US" b="1" dirty="0">
              <a:solidFill>
                <a:srgbClr val="002060"/>
              </a:solidFill>
            </a:endParaRPr>
          </a:p>
          <a:p>
            <a:r>
              <a:rPr lang="en-US" b="1" dirty="0">
                <a:solidFill>
                  <a:srgbClr val="002060"/>
                </a:solidFill>
              </a:rPr>
              <a:t>Example:</a:t>
            </a:r>
          </a:p>
          <a:p>
            <a:r>
              <a:rPr lang="en-US" dirty="0" err="1">
                <a:solidFill>
                  <a:srgbClr val="002060"/>
                </a:solidFill>
              </a:rPr>
              <a:t>str</a:t>
            </a:r>
            <a:r>
              <a:rPr lang="en-US" dirty="0">
                <a:solidFill>
                  <a:srgbClr val="002060"/>
                </a:solidFill>
              </a:rPr>
              <a:t> = “ ”</a:t>
            </a:r>
          </a:p>
          <a:p>
            <a:r>
              <a:rPr lang="en-US" dirty="0" err="1">
                <a:solidFill>
                  <a:srgbClr val="002060"/>
                </a:solidFill>
              </a:rPr>
              <a:t>str.isspace</a:t>
            </a:r>
            <a:r>
              <a:rPr lang="en-US" dirty="0">
                <a:solidFill>
                  <a:srgbClr val="002060"/>
                </a:solidFill>
              </a:rPr>
              <a:t>()</a:t>
            </a:r>
          </a:p>
          <a:p>
            <a:endParaRPr lang="en-US" b="1" dirty="0">
              <a:solidFill>
                <a:srgbClr val="002060"/>
              </a:solidFill>
            </a:endParaRPr>
          </a:p>
          <a:p>
            <a:r>
              <a:rPr lang="en-US" b="1" dirty="0">
                <a:solidFill>
                  <a:srgbClr val="002060"/>
                </a:solidFill>
              </a:rPr>
              <a:t>Result:</a:t>
            </a:r>
          </a:p>
          <a:p>
            <a:r>
              <a:rPr lang="en-US" dirty="0">
                <a:solidFill>
                  <a:srgbClr val="002060"/>
                </a:solidFill>
              </a:rPr>
              <a:t>True</a:t>
            </a:r>
          </a:p>
        </p:txBody>
      </p:sp>
    </p:spTree>
    <p:extLst>
      <p:ext uri="{BB962C8B-B14F-4D97-AF65-F5344CB8AC3E}">
        <p14:creationId xmlns:p14="http://schemas.microsoft.com/office/powerpoint/2010/main" val="199143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1000"/>
                                        <p:tgtEl>
                                          <p:spTgt spid="8">
                                            <p:txEl>
                                              <p:pRg st="10" end="10"/>
                                            </p:txEl>
                                          </p:spTgt>
                                        </p:tgtEl>
                                      </p:cBhvr>
                                    </p:animEffect>
                                    <p:anim calcmode="lin" valueType="num">
                                      <p:cBhvr>
                                        <p:cTn id="6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More Problems for Practice</a:t>
            </a:r>
          </a:p>
        </p:txBody>
      </p:sp>
      <p:sp>
        <p:nvSpPr>
          <p:cNvPr id="8" name="Text Placeholder 7"/>
          <p:cNvSpPr>
            <a:spLocks noGrp="1"/>
          </p:cNvSpPr>
          <p:nvPr>
            <p:ph type="body" idx="1"/>
          </p:nvPr>
        </p:nvSpPr>
        <p:spPr>
          <a:xfrm>
            <a:off x="749542" y="1603375"/>
            <a:ext cx="10673423" cy="5040313"/>
          </a:xfrm>
        </p:spPr>
        <p:txBody>
          <a:bodyPr numCol="1">
            <a:normAutofit fontScale="92500" lnSpcReduction="20000"/>
          </a:bodyPr>
          <a:lstStyle/>
          <a:p>
            <a:pPr marL="457200" indent="-457200">
              <a:lnSpc>
                <a:spcPct val="150000"/>
              </a:lnSpc>
              <a:buAutoNum type="arabicParenR"/>
            </a:pPr>
            <a:r>
              <a:rPr lang="en-US" b="1" dirty="0">
                <a:solidFill>
                  <a:srgbClr val="002060"/>
                </a:solidFill>
              </a:rPr>
              <a:t>Write a Python Program to get a Number from User e.g. 15. Generate Numbers from 1 to up to User Entered Number. And Find Summation of all Numbers from 1 to User Entered Number.</a:t>
            </a:r>
          </a:p>
          <a:p>
            <a:pPr marL="457200" indent="-457200">
              <a:lnSpc>
                <a:spcPct val="150000"/>
              </a:lnSpc>
              <a:buAutoNum type="arabicParenR"/>
            </a:pPr>
            <a:r>
              <a:rPr lang="en-US" b="1" dirty="0">
                <a:solidFill>
                  <a:srgbClr val="002060"/>
                </a:solidFill>
              </a:rPr>
              <a:t>Write a Python Program to get a String from User and Display String in Reverse Order.</a:t>
            </a:r>
          </a:p>
          <a:p>
            <a:pPr marL="457200" indent="-457200">
              <a:lnSpc>
                <a:spcPct val="150000"/>
              </a:lnSpc>
              <a:buAutoNum type="arabicParenR"/>
            </a:pPr>
            <a:r>
              <a:rPr lang="en-US" b="1" dirty="0">
                <a:solidFill>
                  <a:srgbClr val="002060"/>
                </a:solidFill>
              </a:rPr>
              <a:t>Write a Python Program to get a Sentence from User and System should have Ability to Replace any Character or Word to Other.</a:t>
            </a:r>
          </a:p>
          <a:p>
            <a:pPr marL="457200" indent="-457200">
              <a:lnSpc>
                <a:spcPct val="150000"/>
              </a:lnSpc>
              <a:buAutoNum type="arabicParenR"/>
            </a:pPr>
            <a:r>
              <a:rPr lang="en-US" b="1" dirty="0">
                <a:solidFill>
                  <a:srgbClr val="002060"/>
                </a:solidFill>
              </a:rPr>
              <a:t>Write a Python Program to get a String from User, System should be Able to Check White Space in String.</a:t>
            </a:r>
          </a:p>
          <a:p>
            <a:pPr marL="457200" indent="-457200">
              <a:lnSpc>
                <a:spcPct val="150000"/>
              </a:lnSpc>
              <a:buAutoNum type="arabicParenR"/>
            </a:pPr>
            <a:r>
              <a:rPr lang="en-US" b="1" dirty="0">
                <a:solidFill>
                  <a:srgbClr val="002060"/>
                </a:solidFill>
              </a:rPr>
              <a:t>Write a Python Program to get 3 Subjects Marks, Find and Display to User their Total, Average and Percentage.</a:t>
            </a:r>
          </a:p>
          <a:p>
            <a:pPr marL="457200" indent="-457200">
              <a:lnSpc>
                <a:spcPct val="150000"/>
              </a:lnSpc>
              <a:buAutoNum type="arabicParenR"/>
            </a:pPr>
            <a:endParaRPr lang="en-US" b="1" dirty="0">
              <a:solidFill>
                <a:srgbClr val="002060"/>
              </a:solidFill>
            </a:endParaRPr>
          </a:p>
          <a:p>
            <a:pPr marL="457200" indent="-457200">
              <a:lnSpc>
                <a:spcPct val="150000"/>
              </a:lnSpc>
              <a:buAutoNum type="arabicParenR"/>
            </a:pPr>
            <a:endParaRPr lang="en-US" b="1" dirty="0">
              <a:solidFill>
                <a:srgbClr val="002060"/>
              </a:solidFill>
            </a:endParaRPr>
          </a:p>
        </p:txBody>
      </p:sp>
    </p:spTree>
    <p:extLst>
      <p:ext uri="{BB962C8B-B14F-4D97-AF65-F5344CB8AC3E}">
        <p14:creationId xmlns:p14="http://schemas.microsoft.com/office/powerpoint/2010/main" val="32891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441892" y="361019"/>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panose="020F0502020204030204"/>
                <a:ea typeface="+mn-ea"/>
                <a:cs typeface="+mn-cs"/>
              </a:rPr>
              <a:t>Number Data Type in Python</a:t>
            </a:r>
          </a:p>
        </p:txBody>
      </p:sp>
      <p:sp>
        <p:nvSpPr>
          <p:cNvPr id="8" name="Text Placeholder 7"/>
          <p:cNvSpPr>
            <a:spLocks noGrp="1"/>
          </p:cNvSpPr>
          <p:nvPr>
            <p:ph type="body" idx="1"/>
          </p:nvPr>
        </p:nvSpPr>
        <p:spPr>
          <a:xfrm>
            <a:off x="109182" y="1513999"/>
            <a:ext cx="11155961" cy="5129689"/>
          </a:xfrm>
        </p:spPr>
        <p:txBody>
          <a:bodyPr numCol="1">
            <a:normAutofit/>
          </a:bodyPr>
          <a:lstStyle/>
          <a:p>
            <a:pPr marL="342900" indent="-342900">
              <a:lnSpc>
                <a:spcPct val="150000"/>
              </a:lnSpc>
              <a:buFont typeface="Courier New" panose="02070309020205020404" pitchFamily="49" charset="0"/>
              <a:buChar char="o"/>
            </a:pPr>
            <a:r>
              <a:rPr lang="en-US" sz="2000" b="1" dirty="0">
                <a:solidFill>
                  <a:srgbClr val="002060"/>
                </a:solidFill>
                <a:latin typeface="Calibri (Body)"/>
              </a:rPr>
              <a:t>Introduction to Number Data Type in Python </a:t>
            </a:r>
          </a:p>
          <a:p>
            <a:pPr marL="342900" indent="-342900">
              <a:lnSpc>
                <a:spcPct val="150000"/>
              </a:lnSpc>
              <a:buFont typeface="Courier New" panose="02070309020205020404" pitchFamily="49" charset="0"/>
              <a:buChar char="o"/>
            </a:pPr>
            <a:r>
              <a:rPr lang="en-US" sz="2000" b="1" dirty="0">
                <a:solidFill>
                  <a:srgbClr val="002060"/>
                </a:solidFill>
                <a:latin typeface="Calibri (Body)"/>
              </a:rPr>
              <a:t>Different Data Type of Number in Python</a:t>
            </a:r>
          </a:p>
          <a:p>
            <a:pPr marL="342900" indent="-342900">
              <a:lnSpc>
                <a:spcPct val="150000"/>
              </a:lnSpc>
              <a:buFont typeface="Courier New" panose="02070309020205020404" pitchFamily="49" charset="0"/>
              <a:buChar char="o"/>
            </a:pPr>
            <a:r>
              <a:rPr lang="en-US" sz="2000" b="1" dirty="0">
                <a:solidFill>
                  <a:srgbClr val="002060"/>
                </a:solidFill>
                <a:latin typeface="Calibri (Body)"/>
              </a:rPr>
              <a:t>Convert One Data Type of Number to Other</a:t>
            </a:r>
          </a:p>
          <a:p>
            <a:pPr marL="342900" indent="-342900">
              <a:lnSpc>
                <a:spcPct val="150000"/>
              </a:lnSpc>
              <a:buFont typeface="Courier New" panose="02070309020205020404" pitchFamily="49" charset="0"/>
              <a:buChar char="o"/>
            </a:pPr>
            <a:r>
              <a:rPr lang="en-US" sz="2000" b="1" dirty="0">
                <a:solidFill>
                  <a:srgbClr val="002060"/>
                </a:solidFill>
                <a:latin typeface="Calibri (Body)"/>
              </a:rPr>
              <a:t>List of Number Methods</a:t>
            </a:r>
          </a:p>
        </p:txBody>
      </p:sp>
    </p:spTree>
    <p:extLst>
      <p:ext uri="{BB962C8B-B14F-4D97-AF65-F5344CB8AC3E}">
        <p14:creationId xmlns:p14="http://schemas.microsoft.com/office/powerpoint/2010/main" val="191730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Calibri (Body)"/>
                <a:ea typeface="+mn-ea"/>
                <a:cs typeface="+mn-cs"/>
              </a:rPr>
              <a:t>Introduction to Python Number Data Type </a:t>
            </a:r>
          </a:p>
        </p:txBody>
      </p:sp>
      <p:sp>
        <p:nvSpPr>
          <p:cNvPr id="8" name="Text Placeholder 7"/>
          <p:cNvSpPr>
            <a:spLocks noGrp="1"/>
          </p:cNvSpPr>
          <p:nvPr>
            <p:ph type="body" idx="1"/>
          </p:nvPr>
        </p:nvSpPr>
        <p:spPr>
          <a:xfrm>
            <a:off x="749543" y="1603375"/>
            <a:ext cx="10515600" cy="5040313"/>
          </a:xfrm>
        </p:spPr>
        <p:txBody>
          <a:bodyPr>
            <a:normAutofit/>
          </a:bodyPr>
          <a:lstStyle/>
          <a:p>
            <a:pPr marL="342900" indent="-342900">
              <a:buFont typeface="Courier New" panose="02070309020205020404" pitchFamily="49" charset="0"/>
              <a:buChar char="o"/>
            </a:pPr>
            <a:r>
              <a:rPr lang="en-US" dirty="0">
                <a:solidFill>
                  <a:srgbClr val="002060"/>
                </a:solidFill>
              </a:rPr>
              <a:t>We can work with number in python like 439, 43.34, -23, etc.</a:t>
            </a:r>
          </a:p>
          <a:p>
            <a:pPr marL="342900" indent="-342900">
              <a:buFont typeface="Courier New" panose="02070309020205020404" pitchFamily="49" charset="0"/>
              <a:buChar char="o"/>
            </a:pPr>
            <a:r>
              <a:rPr lang="en-US" dirty="0">
                <a:solidFill>
                  <a:srgbClr val="002060"/>
                </a:solidFill>
              </a:rPr>
              <a:t>Immutable data type (cannot change after creating)</a:t>
            </a:r>
          </a:p>
          <a:p>
            <a:pPr marL="342900" indent="-342900">
              <a:buFont typeface="Courier New" panose="02070309020205020404" pitchFamily="49" charset="0"/>
              <a:buChar char="o"/>
            </a:pPr>
            <a:r>
              <a:rPr lang="en-US" dirty="0">
                <a:solidFill>
                  <a:srgbClr val="002060"/>
                </a:solidFill>
              </a:rPr>
              <a:t>There are different number data types used in Python like:</a:t>
            </a:r>
          </a:p>
          <a:p>
            <a:pPr marL="800100" lvl="1" indent="-342900">
              <a:buFont typeface="Arial" panose="020B0604020202020204" pitchFamily="34" charset="0"/>
              <a:buChar char="•"/>
            </a:pPr>
            <a:r>
              <a:rPr lang="en-US" dirty="0">
                <a:solidFill>
                  <a:srgbClr val="002060"/>
                </a:solidFill>
              </a:rPr>
              <a:t>int </a:t>
            </a:r>
          </a:p>
          <a:p>
            <a:pPr marL="800100" lvl="1" indent="-342900">
              <a:buFont typeface="Arial" panose="020B0604020202020204" pitchFamily="34" charset="0"/>
              <a:buChar char="•"/>
            </a:pPr>
            <a:r>
              <a:rPr lang="en-US" dirty="0">
                <a:solidFill>
                  <a:srgbClr val="002060"/>
                </a:solidFill>
              </a:rPr>
              <a:t>float </a:t>
            </a:r>
          </a:p>
          <a:p>
            <a:pPr marL="800100" lvl="1" indent="-342900">
              <a:buFont typeface="Arial" panose="020B0604020202020204" pitchFamily="34" charset="0"/>
              <a:buChar char="•"/>
            </a:pPr>
            <a:r>
              <a:rPr lang="en-US" dirty="0">
                <a:solidFill>
                  <a:srgbClr val="002060"/>
                </a:solidFill>
              </a:rPr>
              <a:t>complex </a:t>
            </a:r>
          </a:p>
          <a:p>
            <a:pPr marL="342900" indent="-342900">
              <a:buFont typeface="Courier New" panose="02070309020205020404" pitchFamily="49" charset="0"/>
              <a:buChar char="o"/>
            </a:pPr>
            <a:r>
              <a:rPr lang="en-US" dirty="0">
                <a:solidFill>
                  <a:srgbClr val="002060"/>
                </a:solidFill>
              </a:rPr>
              <a:t>Using number data type, we can work with mathematical or engineering related problems to solve </a:t>
            </a:r>
          </a:p>
          <a:p>
            <a:pPr marL="342900" indent="-342900">
              <a:buFont typeface="Courier New" panose="02070309020205020404" pitchFamily="49" charset="0"/>
              <a:buChar char="o"/>
            </a:pPr>
            <a:r>
              <a:rPr lang="en-US" dirty="0">
                <a:solidFill>
                  <a:srgbClr val="002060"/>
                </a:solidFill>
              </a:rPr>
              <a:t>Using number data type, we can develop calculating type of system</a:t>
            </a:r>
          </a:p>
        </p:txBody>
      </p:sp>
    </p:spTree>
    <p:extLst>
      <p:ext uri="{BB962C8B-B14F-4D97-AF65-F5344CB8AC3E}">
        <p14:creationId xmlns:p14="http://schemas.microsoft.com/office/powerpoint/2010/main" val="168310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fade">
                                      <p:cBhvr>
                                        <p:cTn id="32" dur="1000"/>
                                        <p:tgtEl>
                                          <p:spTgt spid="8">
                                            <p:txEl>
                                              <p:pRg st="3" end="3"/>
                                            </p:txEl>
                                          </p:spTgt>
                                        </p:tgtEl>
                                      </p:cBhvr>
                                    </p:animEffect>
                                    <p:anim calcmode="lin" valueType="num">
                                      <p:cBhvr>
                                        <p:cTn id="33"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fade">
                                      <p:cBhvr>
                                        <p:cTn id="37" dur="1000"/>
                                        <p:tgtEl>
                                          <p:spTgt spid="8">
                                            <p:txEl>
                                              <p:pRg st="4" end="4"/>
                                            </p:txEl>
                                          </p:spTgt>
                                        </p:tgtEl>
                                      </p:cBhvr>
                                    </p:animEffect>
                                    <p:anim calcmode="lin" valueType="num">
                                      <p:cBhvr>
                                        <p:cTn id="38"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Effect transition="in" filter="fade">
                                      <p:cBhvr>
                                        <p:cTn id="42" dur="1000"/>
                                        <p:tgtEl>
                                          <p:spTgt spid="8">
                                            <p:txEl>
                                              <p:pRg st="5" end="5"/>
                                            </p:txEl>
                                          </p:spTgt>
                                        </p:tgtEl>
                                      </p:cBhvr>
                                    </p:animEffect>
                                    <p:anim calcmode="lin" valueType="num">
                                      <p:cBhvr>
                                        <p:cTn id="43"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Effect transition="in" filter="fade">
                                      <p:cBhvr>
                                        <p:cTn id="49" dur="1000"/>
                                        <p:tgtEl>
                                          <p:spTgt spid="8">
                                            <p:txEl>
                                              <p:pRg st="6" end="6"/>
                                            </p:txEl>
                                          </p:spTgt>
                                        </p:tgtEl>
                                      </p:cBhvr>
                                    </p:animEffect>
                                    <p:anim calcmode="lin" valueType="num">
                                      <p:cBhvr>
                                        <p:cTn id="50"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Effect transition="in" filter="fade">
                                      <p:cBhvr>
                                        <p:cTn id="56" dur="1000"/>
                                        <p:tgtEl>
                                          <p:spTgt spid="8">
                                            <p:txEl>
                                              <p:pRg st="7" end="7"/>
                                            </p:txEl>
                                          </p:spTgt>
                                        </p:tgtEl>
                                      </p:cBhvr>
                                    </p:animEffect>
                                    <p:anim calcmode="lin" valueType="num">
                                      <p:cBhvr>
                                        <p:cTn id="57"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Calibri (Body)"/>
                <a:ea typeface="+mn-ea"/>
                <a:cs typeface="+mn-cs"/>
              </a:rPr>
              <a:t>Different Number Data Type in Python</a:t>
            </a:r>
          </a:p>
        </p:txBody>
      </p:sp>
      <p:sp>
        <p:nvSpPr>
          <p:cNvPr id="8" name="Text Placeholder 7"/>
          <p:cNvSpPr>
            <a:spLocks noGrp="1"/>
          </p:cNvSpPr>
          <p:nvPr>
            <p:ph type="body" idx="1"/>
          </p:nvPr>
        </p:nvSpPr>
        <p:spPr>
          <a:xfrm>
            <a:off x="749543" y="1603375"/>
            <a:ext cx="10515600" cy="5040313"/>
          </a:xfrm>
        </p:spPr>
        <p:txBody>
          <a:bodyPr numCol="2">
            <a:normAutofit fontScale="85000" lnSpcReduction="20000"/>
          </a:bodyPr>
          <a:lstStyle/>
          <a:p>
            <a:pPr>
              <a:lnSpc>
                <a:spcPct val="150000"/>
              </a:lnSpc>
            </a:pPr>
            <a:r>
              <a:rPr lang="en-US" b="1" dirty="0">
                <a:solidFill>
                  <a:srgbClr val="002060"/>
                </a:solidFill>
              </a:rPr>
              <a:t>Int</a:t>
            </a:r>
          </a:p>
          <a:p>
            <a:pPr marL="342900" indent="-342900">
              <a:lnSpc>
                <a:spcPct val="150000"/>
              </a:lnSpc>
              <a:buFont typeface="Arial" panose="020B0604020202020204" pitchFamily="34" charset="0"/>
              <a:buChar char="•"/>
            </a:pPr>
            <a:r>
              <a:rPr lang="en-US" dirty="0">
                <a:solidFill>
                  <a:srgbClr val="002060"/>
                </a:solidFill>
              </a:rPr>
              <a:t>Whole number</a:t>
            </a:r>
          </a:p>
          <a:p>
            <a:pPr marL="342900" indent="-342900">
              <a:lnSpc>
                <a:spcPct val="150000"/>
              </a:lnSpc>
              <a:buFont typeface="Arial" panose="020B0604020202020204" pitchFamily="34" charset="0"/>
              <a:buChar char="•"/>
            </a:pPr>
            <a:r>
              <a:rPr lang="en-US" dirty="0">
                <a:solidFill>
                  <a:srgbClr val="002060"/>
                </a:solidFill>
              </a:rPr>
              <a:t>Positive or negative number</a:t>
            </a:r>
          </a:p>
          <a:p>
            <a:pPr>
              <a:lnSpc>
                <a:spcPct val="150000"/>
              </a:lnSpc>
            </a:pPr>
            <a:r>
              <a:rPr lang="en-US" b="1" u="sng" dirty="0">
                <a:solidFill>
                  <a:srgbClr val="002060"/>
                </a:solidFill>
              </a:rPr>
              <a:t>Example</a:t>
            </a:r>
            <a:r>
              <a:rPr lang="en-US" u="sng" dirty="0">
                <a:solidFill>
                  <a:srgbClr val="002060"/>
                </a:solidFill>
              </a:rPr>
              <a:t> </a:t>
            </a:r>
          </a:p>
          <a:p>
            <a:pPr>
              <a:lnSpc>
                <a:spcPct val="150000"/>
              </a:lnSpc>
            </a:pPr>
            <a:r>
              <a:rPr lang="en-US" dirty="0">
                <a:solidFill>
                  <a:srgbClr val="002060"/>
                </a:solidFill>
              </a:rPr>
              <a:t>23, 434, -34, -1334</a:t>
            </a:r>
          </a:p>
          <a:p>
            <a:pPr>
              <a:lnSpc>
                <a:spcPct val="150000"/>
              </a:lnSpc>
            </a:pPr>
            <a:r>
              <a:rPr lang="en-US" b="1" dirty="0">
                <a:solidFill>
                  <a:srgbClr val="002060"/>
                </a:solidFill>
              </a:rPr>
              <a:t>Float</a:t>
            </a:r>
          </a:p>
          <a:p>
            <a:pPr marL="342900" indent="-342900">
              <a:lnSpc>
                <a:spcPct val="150000"/>
              </a:lnSpc>
              <a:buFont typeface="Arial" panose="020B0604020202020204" pitchFamily="34" charset="0"/>
              <a:buChar char="•"/>
            </a:pPr>
            <a:r>
              <a:rPr lang="en-US" dirty="0">
                <a:solidFill>
                  <a:srgbClr val="002060"/>
                </a:solidFill>
              </a:rPr>
              <a:t>Fraction number</a:t>
            </a:r>
          </a:p>
          <a:p>
            <a:pPr marL="342900" indent="-342900">
              <a:lnSpc>
                <a:spcPct val="150000"/>
              </a:lnSpc>
              <a:buFont typeface="Arial" panose="020B0604020202020204" pitchFamily="34" charset="0"/>
              <a:buChar char="•"/>
            </a:pPr>
            <a:r>
              <a:rPr lang="en-US" dirty="0">
                <a:solidFill>
                  <a:srgbClr val="002060"/>
                </a:solidFill>
              </a:rPr>
              <a:t>Pointing number</a:t>
            </a:r>
          </a:p>
          <a:p>
            <a:pPr marL="342900" indent="-342900">
              <a:lnSpc>
                <a:spcPct val="150000"/>
              </a:lnSpc>
              <a:buFont typeface="Arial" panose="020B0604020202020204" pitchFamily="34" charset="0"/>
              <a:buChar char="•"/>
            </a:pPr>
            <a:r>
              <a:rPr lang="en-US" dirty="0">
                <a:solidFill>
                  <a:srgbClr val="002060"/>
                </a:solidFill>
              </a:rPr>
              <a:t>E power number</a:t>
            </a:r>
          </a:p>
          <a:p>
            <a:pPr>
              <a:lnSpc>
                <a:spcPct val="150000"/>
              </a:lnSpc>
            </a:pPr>
            <a:r>
              <a:rPr lang="en-US" b="1" u="sng" dirty="0">
                <a:solidFill>
                  <a:srgbClr val="002060"/>
                </a:solidFill>
              </a:rPr>
              <a:t>Example</a:t>
            </a:r>
            <a:r>
              <a:rPr lang="en-US" b="1" dirty="0">
                <a:solidFill>
                  <a:srgbClr val="002060"/>
                </a:solidFill>
              </a:rPr>
              <a:t>:</a:t>
            </a:r>
          </a:p>
          <a:p>
            <a:pPr>
              <a:lnSpc>
                <a:spcPct val="150000"/>
              </a:lnSpc>
            </a:pPr>
            <a:r>
              <a:rPr lang="en-US" dirty="0">
                <a:solidFill>
                  <a:srgbClr val="002060"/>
                </a:solidFill>
              </a:rPr>
              <a:t>23.434</a:t>
            </a:r>
          </a:p>
          <a:p>
            <a:pPr>
              <a:lnSpc>
                <a:spcPct val="150000"/>
              </a:lnSpc>
            </a:pPr>
            <a:r>
              <a:rPr lang="en-US" dirty="0">
                <a:solidFill>
                  <a:srgbClr val="002060"/>
                </a:solidFill>
              </a:rPr>
              <a:t>-544.43</a:t>
            </a:r>
          </a:p>
          <a:p>
            <a:pPr>
              <a:lnSpc>
                <a:spcPct val="150000"/>
              </a:lnSpc>
            </a:pPr>
            <a:r>
              <a:rPr lang="en-US" dirty="0">
                <a:solidFill>
                  <a:srgbClr val="002060"/>
                </a:solidFill>
              </a:rPr>
              <a:t>3.4 x 10</a:t>
            </a:r>
            <a:r>
              <a:rPr lang="en-US" baseline="30000" dirty="0">
                <a:solidFill>
                  <a:srgbClr val="002060"/>
                </a:solidFill>
              </a:rPr>
              <a:t>32</a:t>
            </a:r>
            <a:endParaRPr lang="en-US" dirty="0">
              <a:solidFill>
                <a:srgbClr val="002060"/>
              </a:solidFill>
            </a:endParaRPr>
          </a:p>
          <a:p>
            <a:pPr>
              <a:lnSpc>
                <a:spcPct val="150000"/>
              </a:lnSpc>
            </a:pPr>
            <a:r>
              <a:rPr lang="en-US" b="1" dirty="0">
                <a:solidFill>
                  <a:srgbClr val="002060"/>
                </a:solidFill>
              </a:rPr>
              <a:t>Complex</a:t>
            </a:r>
          </a:p>
          <a:p>
            <a:pPr marL="342900" indent="-342900">
              <a:lnSpc>
                <a:spcPct val="150000"/>
              </a:lnSpc>
              <a:buFont typeface="Arial" panose="020B0604020202020204" pitchFamily="34" charset="0"/>
              <a:buChar char="•"/>
            </a:pPr>
            <a:r>
              <a:rPr lang="en-US" dirty="0">
                <a:solidFill>
                  <a:srgbClr val="002060"/>
                </a:solidFill>
              </a:rPr>
              <a:t>The number in the form  of x + </a:t>
            </a:r>
            <a:r>
              <a:rPr lang="en-US" dirty="0" err="1">
                <a:solidFill>
                  <a:srgbClr val="002060"/>
                </a:solidFill>
              </a:rPr>
              <a:t>yj</a:t>
            </a:r>
            <a:endParaRPr lang="en-US" dirty="0">
              <a:solidFill>
                <a:srgbClr val="002060"/>
              </a:solidFill>
            </a:endParaRPr>
          </a:p>
          <a:p>
            <a:pPr marL="342900" indent="-342900">
              <a:lnSpc>
                <a:spcPct val="150000"/>
              </a:lnSpc>
              <a:buFont typeface="Arial" panose="020B0604020202020204" pitchFamily="34" charset="0"/>
              <a:buChar char="•"/>
            </a:pPr>
            <a:r>
              <a:rPr lang="en-US" dirty="0">
                <a:solidFill>
                  <a:srgbClr val="002060"/>
                </a:solidFill>
              </a:rPr>
              <a:t>Where x is the real part and </a:t>
            </a:r>
            <a:r>
              <a:rPr lang="en-US" dirty="0" err="1">
                <a:solidFill>
                  <a:srgbClr val="002060"/>
                </a:solidFill>
              </a:rPr>
              <a:t>yj</a:t>
            </a:r>
            <a:r>
              <a:rPr lang="en-US" dirty="0">
                <a:solidFill>
                  <a:srgbClr val="002060"/>
                </a:solidFill>
              </a:rPr>
              <a:t> is the imaginary part.</a:t>
            </a:r>
          </a:p>
          <a:p>
            <a:pPr>
              <a:lnSpc>
                <a:spcPct val="150000"/>
              </a:lnSpc>
            </a:pPr>
            <a:r>
              <a:rPr lang="en-US" b="1" u="sng" dirty="0">
                <a:solidFill>
                  <a:srgbClr val="002060"/>
                </a:solidFill>
              </a:rPr>
              <a:t>Example </a:t>
            </a:r>
          </a:p>
          <a:p>
            <a:pPr>
              <a:lnSpc>
                <a:spcPct val="150000"/>
              </a:lnSpc>
            </a:pPr>
            <a:r>
              <a:rPr lang="en-US" dirty="0">
                <a:solidFill>
                  <a:srgbClr val="002060"/>
                </a:solidFill>
              </a:rPr>
              <a:t>3 + 3j</a:t>
            </a:r>
          </a:p>
        </p:txBody>
      </p:sp>
    </p:spTree>
    <p:extLst>
      <p:ext uri="{BB962C8B-B14F-4D97-AF65-F5344CB8AC3E}">
        <p14:creationId xmlns:p14="http://schemas.microsoft.com/office/powerpoint/2010/main" val="164478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2" end="12"/>
                                            </p:txEl>
                                          </p:spTgt>
                                        </p:tgtEl>
                                        <p:attrNameLst>
                                          <p:attrName>style.visibility</p:attrName>
                                        </p:attrNameLst>
                                      </p:cBhvr>
                                      <p:to>
                                        <p:strVal val="visible"/>
                                      </p:to>
                                    </p:set>
                                    <p:animEffect transition="in" filter="fade">
                                      <p:cBhvr>
                                        <p:cTn id="97" dur="1000"/>
                                        <p:tgtEl>
                                          <p:spTgt spid="8">
                                            <p:txEl>
                                              <p:pRg st="12" end="12"/>
                                            </p:txEl>
                                          </p:spTgt>
                                        </p:tgtEl>
                                      </p:cBhvr>
                                    </p:animEffect>
                                    <p:anim calcmode="lin" valueType="num">
                                      <p:cBhvr>
                                        <p:cTn id="9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8">
                                            <p:txEl>
                                              <p:pRg st="13" end="13"/>
                                            </p:txEl>
                                          </p:spTgt>
                                        </p:tgtEl>
                                        <p:attrNameLst>
                                          <p:attrName>style.visibility</p:attrName>
                                        </p:attrNameLst>
                                      </p:cBhvr>
                                      <p:to>
                                        <p:strVal val="visible"/>
                                      </p:to>
                                    </p:set>
                                    <p:animEffect transition="in" filter="fade">
                                      <p:cBhvr>
                                        <p:cTn id="104" dur="1000"/>
                                        <p:tgtEl>
                                          <p:spTgt spid="8">
                                            <p:txEl>
                                              <p:pRg st="13" end="13"/>
                                            </p:txEl>
                                          </p:spTgt>
                                        </p:tgtEl>
                                      </p:cBhvr>
                                    </p:animEffect>
                                    <p:anim calcmode="lin" valueType="num">
                                      <p:cBhvr>
                                        <p:cTn id="105"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
                                            <p:txEl>
                                              <p:pRg st="14" end="14"/>
                                            </p:txEl>
                                          </p:spTgt>
                                        </p:tgtEl>
                                        <p:attrNameLst>
                                          <p:attrName>style.visibility</p:attrName>
                                        </p:attrNameLst>
                                      </p:cBhvr>
                                      <p:to>
                                        <p:strVal val="visible"/>
                                      </p:to>
                                    </p:set>
                                    <p:animEffect transition="in" filter="fade">
                                      <p:cBhvr>
                                        <p:cTn id="111" dur="1000"/>
                                        <p:tgtEl>
                                          <p:spTgt spid="8">
                                            <p:txEl>
                                              <p:pRg st="14" end="14"/>
                                            </p:txEl>
                                          </p:spTgt>
                                        </p:tgtEl>
                                      </p:cBhvr>
                                    </p:animEffect>
                                    <p:anim calcmode="lin" valueType="num">
                                      <p:cBhvr>
                                        <p:cTn id="11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8">
                                            <p:txEl>
                                              <p:pRg st="15" end="15"/>
                                            </p:txEl>
                                          </p:spTgt>
                                        </p:tgtEl>
                                        <p:attrNameLst>
                                          <p:attrName>style.visibility</p:attrName>
                                        </p:attrNameLst>
                                      </p:cBhvr>
                                      <p:to>
                                        <p:strVal val="visible"/>
                                      </p:to>
                                    </p:set>
                                    <p:animEffect transition="in" filter="fade">
                                      <p:cBhvr>
                                        <p:cTn id="118" dur="1000"/>
                                        <p:tgtEl>
                                          <p:spTgt spid="8">
                                            <p:txEl>
                                              <p:pRg st="15" end="15"/>
                                            </p:txEl>
                                          </p:spTgt>
                                        </p:tgtEl>
                                      </p:cBhvr>
                                    </p:animEffect>
                                    <p:anim calcmode="lin" valueType="num">
                                      <p:cBhvr>
                                        <p:cTn id="119"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8">
                                            <p:txEl>
                                              <p:pRg st="16" end="16"/>
                                            </p:txEl>
                                          </p:spTgt>
                                        </p:tgtEl>
                                        <p:attrNameLst>
                                          <p:attrName>style.visibility</p:attrName>
                                        </p:attrNameLst>
                                      </p:cBhvr>
                                      <p:to>
                                        <p:strVal val="visible"/>
                                      </p:to>
                                    </p:set>
                                    <p:animEffect transition="in" filter="fade">
                                      <p:cBhvr>
                                        <p:cTn id="125" dur="1000"/>
                                        <p:tgtEl>
                                          <p:spTgt spid="8">
                                            <p:txEl>
                                              <p:pRg st="16" end="16"/>
                                            </p:txEl>
                                          </p:spTgt>
                                        </p:tgtEl>
                                      </p:cBhvr>
                                    </p:animEffect>
                                    <p:anim calcmode="lin" valueType="num">
                                      <p:cBhvr>
                                        <p:cTn id="126"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8">
                                            <p:txEl>
                                              <p:pRg st="17" end="17"/>
                                            </p:txEl>
                                          </p:spTgt>
                                        </p:tgtEl>
                                        <p:attrNameLst>
                                          <p:attrName>style.visibility</p:attrName>
                                        </p:attrNameLst>
                                      </p:cBhvr>
                                      <p:to>
                                        <p:strVal val="visible"/>
                                      </p:to>
                                    </p:set>
                                    <p:animEffect transition="in" filter="fade">
                                      <p:cBhvr>
                                        <p:cTn id="132" dur="1000"/>
                                        <p:tgtEl>
                                          <p:spTgt spid="8">
                                            <p:txEl>
                                              <p:pRg st="17" end="17"/>
                                            </p:txEl>
                                          </p:spTgt>
                                        </p:tgtEl>
                                      </p:cBhvr>
                                    </p:animEffect>
                                    <p:anim calcmode="lin" valueType="num">
                                      <p:cBhvr>
                                        <p:cTn id="133" dur="1000" fill="hold"/>
                                        <p:tgtEl>
                                          <p:spTgt spid="8">
                                            <p:txEl>
                                              <p:pRg st="17" end="17"/>
                                            </p:txEl>
                                          </p:spTgt>
                                        </p:tgtEl>
                                        <p:attrNameLst>
                                          <p:attrName>ppt_x</p:attrName>
                                        </p:attrNameLst>
                                      </p:cBhvr>
                                      <p:tavLst>
                                        <p:tav tm="0">
                                          <p:val>
                                            <p:strVal val="#ppt_x"/>
                                          </p:val>
                                        </p:tav>
                                        <p:tav tm="100000">
                                          <p:val>
                                            <p:strVal val="#ppt_x"/>
                                          </p:val>
                                        </p:tav>
                                      </p:tavLst>
                                    </p:anim>
                                    <p:anim calcmode="lin" valueType="num">
                                      <p:cBhvr>
                                        <p:cTn id="134" dur="1000" fill="hold"/>
                                        <p:tgtEl>
                                          <p:spTgt spid="8">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mn-cs"/>
              </a:rPr>
              <a:t>How To Create String</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Examples:</a:t>
            </a:r>
          </a:p>
          <a:p>
            <a:r>
              <a:rPr lang="en-US" dirty="0">
                <a:solidFill>
                  <a:srgbClr val="002060"/>
                </a:solidFill>
              </a:rPr>
              <a:t>str1 = “Faisal Zamir”</a:t>
            </a:r>
          </a:p>
          <a:p>
            <a:r>
              <a:rPr lang="en-US" dirty="0">
                <a:solidFill>
                  <a:srgbClr val="002060"/>
                </a:solidFill>
              </a:rPr>
              <a:t>str2 = “238843” # numeric string </a:t>
            </a:r>
          </a:p>
          <a:p>
            <a:r>
              <a:rPr lang="en-US" dirty="0">
                <a:solidFill>
                  <a:srgbClr val="002060"/>
                </a:solidFill>
              </a:rPr>
              <a:t>str3 = “Faisal123” # alpha numeric string </a:t>
            </a:r>
          </a:p>
          <a:p>
            <a:r>
              <a:rPr lang="en-US" dirty="0">
                <a:solidFill>
                  <a:srgbClr val="002060"/>
                </a:solidFill>
              </a:rPr>
              <a:t>str3  =  “True” # Boolean string </a:t>
            </a:r>
          </a:p>
        </p:txBody>
      </p:sp>
    </p:spTree>
    <p:extLst>
      <p:ext uri="{BB962C8B-B14F-4D97-AF65-F5344CB8AC3E}">
        <p14:creationId xmlns:p14="http://schemas.microsoft.com/office/powerpoint/2010/main" val="163532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Calibri (Body)"/>
                <a:ea typeface="+mn-ea"/>
                <a:cs typeface="+mn-cs"/>
              </a:rPr>
              <a:t>Convert One Data Type </a:t>
            </a:r>
            <a:r>
              <a:rPr lang="en-US" sz="3600" b="1" dirty="0">
                <a:solidFill>
                  <a:srgbClr val="002060"/>
                </a:solidFill>
                <a:latin typeface="Calibri (Body)"/>
              </a:rPr>
              <a:t>t</a:t>
            </a:r>
            <a:r>
              <a:rPr kumimoji="0" lang="en-US" sz="3600" b="1" i="0" u="none" strike="noStrike" kern="1200" cap="none" spc="0" normalizeH="0" baseline="0" noProof="0" dirty="0">
                <a:ln>
                  <a:noFill/>
                </a:ln>
                <a:solidFill>
                  <a:srgbClr val="002060"/>
                </a:solidFill>
                <a:effectLst/>
                <a:uLnTx/>
                <a:uFillTx/>
                <a:latin typeface="Calibri (Body)"/>
                <a:ea typeface="+mn-ea"/>
                <a:cs typeface="+mn-cs"/>
              </a:rPr>
              <a:t>o Another</a:t>
            </a:r>
          </a:p>
        </p:txBody>
      </p:sp>
      <p:sp>
        <p:nvSpPr>
          <p:cNvPr id="8" name="Text Placeholder 7"/>
          <p:cNvSpPr>
            <a:spLocks noGrp="1"/>
          </p:cNvSpPr>
          <p:nvPr>
            <p:ph type="body" idx="1"/>
          </p:nvPr>
        </p:nvSpPr>
        <p:spPr>
          <a:xfrm>
            <a:off x="749543" y="1603375"/>
            <a:ext cx="10515600" cy="5040313"/>
          </a:xfrm>
        </p:spPr>
        <p:txBody>
          <a:bodyPr>
            <a:normAutofit/>
          </a:bodyPr>
          <a:lstStyle/>
          <a:p>
            <a:pPr marL="457200" indent="-457200">
              <a:lnSpc>
                <a:spcPct val="150000"/>
              </a:lnSpc>
              <a:buFont typeface="+mj-lt"/>
              <a:buAutoNum type="arabicPeriod"/>
            </a:pPr>
            <a:r>
              <a:rPr lang="en-US" b="1" dirty="0">
                <a:solidFill>
                  <a:srgbClr val="002060"/>
                </a:solidFill>
                <a:latin typeface="Calibri (Body)"/>
              </a:rPr>
              <a:t>int(y): </a:t>
            </a:r>
            <a:r>
              <a:rPr lang="en-US" dirty="0">
                <a:solidFill>
                  <a:srgbClr val="002060"/>
                </a:solidFill>
                <a:latin typeface="Calibri (Body)"/>
              </a:rPr>
              <a:t>		We can convert float data type into int data type</a:t>
            </a:r>
          </a:p>
          <a:p>
            <a:pPr marL="457200" indent="-457200">
              <a:lnSpc>
                <a:spcPct val="150000"/>
              </a:lnSpc>
              <a:buFont typeface="+mj-lt"/>
              <a:buAutoNum type="arabicPeriod"/>
            </a:pPr>
            <a:r>
              <a:rPr lang="en-US" b="1" dirty="0">
                <a:solidFill>
                  <a:srgbClr val="002060"/>
                </a:solidFill>
                <a:latin typeface="Calibri (Body)"/>
              </a:rPr>
              <a:t>float(x):</a:t>
            </a:r>
            <a:r>
              <a:rPr lang="en-US" dirty="0">
                <a:solidFill>
                  <a:srgbClr val="002060"/>
                </a:solidFill>
                <a:latin typeface="Calibri (Body)"/>
              </a:rPr>
              <a:t>		We can convert int data type to float data type </a:t>
            </a:r>
          </a:p>
          <a:p>
            <a:pPr marL="457200" indent="-457200">
              <a:lnSpc>
                <a:spcPct val="150000"/>
              </a:lnSpc>
              <a:buFont typeface="+mj-lt"/>
              <a:buAutoNum type="arabicPeriod"/>
            </a:pPr>
            <a:r>
              <a:rPr lang="en-US" b="1" dirty="0">
                <a:solidFill>
                  <a:srgbClr val="002060"/>
                </a:solidFill>
                <a:latin typeface="Calibri (Body)"/>
              </a:rPr>
              <a:t>complex(x): 	</a:t>
            </a:r>
            <a:r>
              <a:rPr lang="en-US" dirty="0">
                <a:solidFill>
                  <a:srgbClr val="002060"/>
                </a:solidFill>
                <a:latin typeface="Calibri (Body)"/>
              </a:rPr>
              <a:t>We can convert int or float to complex data type but </a:t>
            </a:r>
          </a:p>
          <a:p>
            <a:endParaRPr lang="en-US" dirty="0">
              <a:solidFill>
                <a:srgbClr val="002060"/>
              </a:solidFill>
            </a:endParaRPr>
          </a:p>
          <a:p>
            <a:r>
              <a:rPr lang="en-US" dirty="0">
                <a:solidFill>
                  <a:srgbClr val="002060"/>
                </a:solidFill>
              </a:rPr>
              <a:t>You cannot convert complex data type to int or float, you will get type error</a:t>
            </a:r>
          </a:p>
        </p:txBody>
      </p:sp>
    </p:spTree>
    <p:extLst>
      <p:ext uri="{BB962C8B-B14F-4D97-AF65-F5344CB8AC3E}">
        <p14:creationId xmlns:p14="http://schemas.microsoft.com/office/powerpoint/2010/main" val="180919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Calibri (Body)"/>
                <a:ea typeface="+mn-ea"/>
                <a:cs typeface="+mn-cs"/>
              </a:rPr>
              <a:t>List of Number Methods in Python </a:t>
            </a:r>
          </a:p>
        </p:txBody>
      </p:sp>
      <p:sp>
        <p:nvSpPr>
          <p:cNvPr id="8" name="Text Placeholder 7"/>
          <p:cNvSpPr>
            <a:spLocks noGrp="1"/>
          </p:cNvSpPr>
          <p:nvPr>
            <p:ph type="body" idx="1"/>
          </p:nvPr>
        </p:nvSpPr>
        <p:spPr>
          <a:xfrm>
            <a:off x="749543" y="1603375"/>
            <a:ext cx="10515600" cy="5040313"/>
          </a:xfrm>
        </p:spPr>
        <p:txBody>
          <a:bodyPr numCol="3">
            <a:noAutofit/>
          </a:bodyPr>
          <a:lstStyle/>
          <a:p>
            <a:pPr marL="342900" indent="-342900">
              <a:buFont typeface="Arial" panose="020B0604020202020204" pitchFamily="34" charset="0"/>
              <a:buChar char="•"/>
            </a:pPr>
            <a:r>
              <a:rPr lang="en-US" dirty="0">
                <a:solidFill>
                  <a:srgbClr val="002060"/>
                </a:solidFill>
              </a:rPr>
              <a:t>abs(x)</a:t>
            </a:r>
          </a:p>
          <a:p>
            <a:pPr marL="342900" indent="-342900">
              <a:buFont typeface="Arial" panose="020B0604020202020204" pitchFamily="34" charset="0"/>
              <a:buChar char="•"/>
            </a:pPr>
            <a:r>
              <a:rPr lang="en-US" dirty="0">
                <a:solidFill>
                  <a:srgbClr val="002060"/>
                </a:solidFill>
              </a:rPr>
              <a:t>ceil(x)</a:t>
            </a:r>
          </a:p>
          <a:p>
            <a:pPr marL="342900" indent="-342900">
              <a:buFont typeface="Arial" panose="020B0604020202020204" pitchFamily="34" charset="0"/>
              <a:buChar char="•"/>
            </a:pPr>
            <a:r>
              <a:rPr lang="en-US" dirty="0" err="1">
                <a:solidFill>
                  <a:srgbClr val="002060"/>
                </a:solidFill>
              </a:rPr>
              <a:t>cmp</a:t>
            </a:r>
            <a:r>
              <a:rPr lang="en-US" dirty="0">
                <a:solidFill>
                  <a:srgbClr val="002060"/>
                </a:solidFill>
              </a:rPr>
              <a:t>(x, y)</a:t>
            </a:r>
          </a:p>
          <a:p>
            <a:pPr marL="342900" indent="-342900">
              <a:buFont typeface="Arial" panose="020B0604020202020204" pitchFamily="34" charset="0"/>
              <a:buChar char="•"/>
            </a:pPr>
            <a:r>
              <a:rPr lang="en-US" dirty="0" err="1">
                <a:solidFill>
                  <a:srgbClr val="002060"/>
                </a:solidFill>
              </a:rPr>
              <a:t>exp</a:t>
            </a:r>
            <a:r>
              <a:rPr lang="en-US" dirty="0">
                <a:solidFill>
                  <a:srgbClr val="002060"/>
                </a:solidFill>
              </a:rPr>
              <a:t>(x)</a:t>
            </a:r>
          </a:p>
          <a:p>
            <a:pPr marL="342900" indent="-342900">
              <a:buFont typeface="Arial" panose="020B0604020202020204" pitchFamily="34" charset="0"/>
              <a:buChar char="•"/>
            </a:pPr>
            <a:r>
              <a:rPr lang="en-US" dirty="0" err="1">
                <a:solidFill>
                  <a:srgbClr val="002060"/>
                </a:solidFill>
              </a:rPr>
              <a:t>fabs</a:t>
            </a:r>
            <a:r>
              <a:rPr lang="en-US" dirty="0">
                <a:solidFill>
                  <a:srgbClr val="002060"/>
                </a:solidFill>
              </a:rPr>
              <a:t>(x)</a:t>
            </a:r>
          </a:p>
          <a:p>
            <a:pPr marL="342900" indent="-342900">
              <a:buFont typeface="Arial" panose="020B0604020202020204" pitchFamily="34" charset="0"/>
              <a:buChar char="•"/>
            </a:pPr>
            <a:r>
              <a:rPr lang="en-US" dirty="0">
                <a:solidFill>
                  <a:srgbClr val="002060"/>
                </a:solidFill>
              </a:rPr>
              <a:t>floor(x)</a:t>
            </a:r>
          </a:p>
          <a:p>
            <a:pPr marL="342900" indent="-342900">
              <a:buFont typeface="Arial" panose="020B0604020202020204" pitchFamily="34" charset="0"/>
              <a:buChar char="•"/>
            </a:pPr>
            <a:r>
              <a:rPr lang="en-US" dirty="0">
                <a:solidFill>
                  <a:srgbClr val="002060"/>
                </a:solidFill>
              </a:rPr>
              <a:t>log(x)</a:t>
            </a:r>
          </a:p>
          <a:p>
            <a:pPr marL="342900" indent="-342900">
              <a:buFont typeface="Arial" panose="020B0604020202020204" pitchFamily="34" charset="0"/>
              <a:buChar char="•"/>
            </a:pPr>
            <a:r>
              <a:rPr lang="en-US" dirty="0">
                <a:solidFill>
                  <a:srgbClr val="002060"/>
                </a:solidFill>
              </a:rPr>
              <a:t>log10(x)</a:t>
            </a:r>
          </a:p>
          <a:p>
            <a:pPr marL="342900" indent="-342900">
              <a:buFont typeface="Arial" panose="020B0604020202020204" pitchFamily="34" charset="0"/>
              <a:buChar char="•"/>
            </a:pPr>
            <a:r>
              <a:rPr lang="en-US" dirty="0">
                <a:solidFill>
                  <a:srgbClr val="002060"/>
                </a:solidFill>
              </a:rPr>
              <a:t>max(x1, x2,...)</a:t>
            </a:r>
          </a:p>
          <a:p>
            <a:pPr marL="342900" indent="-342900">
              <a:buFont typeface="Arial" panose="020B0604020202020204" pitchFamily="34" charset="0"/>
              <a:buChar char="•"/>
            </a:pPr>
            <a:r>
              <a:rPr lang="en-US" dirty="0">
                <a:solidFill>
                  <a:srgbClr val="002060"/>
                </a:solidFill>
              </a:rPr>
              <a:t>min(x1, x2,...)</a:t>
            </a:r>
          </a:p>
          <a:p>
            <a:pPr marL="342900" indent="-342900">
              <a:buFont typeface="Arial" panose="020B0604020202020204" pitchFamily="34" charset="0"/>
              <a:buChar char="•"/>
            </a:pPr>
            <a:r>
              <a:rPr lang="en-US" dirty="0" err="1">
                <a:solidFill>
                  <a:srgbClr val="002060"/>
                </a:solidFill>
              </a:rPr>
              <a:t>modf</a:t>
            </a:r>
            <a:r>
              <a:rPr lang="en-US" dirty="0">
                <a:solidFill>
                  <a:srgbClr val="002060"/>
                </a:solidFill>
              </a:rPr>
              <a:t>(x)</a:t>
            </a:r>
          </a:p>
          <a:p>
            <a:pPr marL="342900" indent="-342900">
              <a:buFont typeface="Arial" panose="020B0604020202020204" pitchFamily="34" charset="0"/>
              <a:buChar char="•"/>
            </a:pPr>
            <a:r>
              <a:rPr lang="en-US" dirty="0">
                <a:solidFill>
                  <a:srgbClr val="002060"/>
                </a:solidFill>
              </a:rPr>
              <a:t>pow(x, y)</a:t>
            </a:r>
          </a:p>
          <a:p>
            <a:pPr marL="342900" indent="-342900">
              <a:buFont typeface="Arial" panose="020B0604020202020204" pitchFamily="34" charset="0"/>
              <a:buChar char="•"/>
            </a:pPr>
            <a:r>
              <a:rPr lang="en-US" dirty="0">
                <a:solidFill>
                  <a:srgbClr val="002060"/>
                </a:solidFill>
              </a:rPr>
              <a:t>round(x [,n])</a:t>
            </a:r>
          </a:p>
          <a:p>
            <a:pPr marL="342900" indent="-342900">
              <a:buFont typeface="Arial" panose="020B0604020202020204" pitchFamily="34" charset="0"/>
              <a:buChar char="•"/>
            </a:pPr>
            <a:r>
              <a:rPr lang="en-US" dirty="0" err="1">
                <a:solidFill>
                  <a:srgbClr val="002060"/>
                </a:solidFill>
              </a:rPr>
              <a:t>sqrt</a:t>
            </a:r>
            <a:r>
              <a:rPr lang="en-US" dirty="0">
                <a:solidFill>
                  <a:srgbClr val="002060"/>
                </a:solidFill>
              </a:rPr>
              <a:t>(x)</a:t>
            </a:r>
          </a:p>
          <a:p>
            <a:pPr marL="342900" indent="-342900">
              <a:buFont typeface="Arial" panose="020B0604020202020204" pitchFamily="34" charset="0"/>
              <a:buChar char="•"/>
            </a:pPr>
            <a:r>
              <a:rPr lang="en-US" dirty="0">
                <a:solidFill>
                  <a:srgbClr val="002060"/>
                </a:solidFill>
              </a:rPr>
              <a:t>choice(</a:t>
            </a:r>
            <a:r>
              <a:rPr lang="en-US" dirty="0" err="1">
                <a:solidFill>
                  <a:srgbClr val="002060"/>
                </a:solidFill>
              </a:rPr>
              <a:t>seq</a:t>
            </a:r>
            <a:r>
              <a:rPr lang="en-US" dirty="0">
                <a:solidFill>
                  <a:srgbClr val="002060"/>
                </a:solidFill>
              </a:rPr>
              <a:t>)</a:t>
            </a:r>
          </a:p>
          <a:p>
            <a:pPr marL="342900" indent="-342900">
              <a:buFont typeface="Arial" panose="020B0604020202020204" pitchFamily="34" charset="0"/>
              <a:buChar char="•"/>
            </a:pPr>
            <a:r>
              <a:rPr lang="en-US" sz="2000" dirty="0" err="1">
                <a:solidFill>
                  <a:srgbClr val="002060"/>
                </a:solidFill>
              </a:rPr>
              <a:t>randrange</a:t>
            </a:r>
            <a:r>
              <a:rPr lang="en-US" sz="2000" dirty="0">
                <a:solidFill>
                  <a:srgbClr val="002060"/>
                </a:solidFill>
              </a:rPr>
              <a:t> ([start,] stop [,step])</a:t>
            </a:r>
          </a:p>
          <a:p>
            <a:pPr marL="342900" indent="-342900">
              <a:buFont typeface="Arial" panose="020B0604020202020204" pitchFamily="34" charset="0"/>
              <a:buChar char="•"/>
            </a:pPr>
            <a:r>
              <a:rPr lang="en-US" dirty="0">
                <a:solidFill>
                  <a:srgbClr val="002060"/>
                </a:solidFill>
              </a:rPr>
              <a:t>random()</a:t>
            </a:r>
          </a:p>
          <a:p>
            <a:pPr marL="342900" indent="-342900">
              <a:buFont typeface="Arial" panose="020B0604020202020204" pitchFamily="34" charset="0"/>
              <a:buChar char="•"/>
            </a:pPr>
            <a:r>
              <a:rPr lang="en-US" dirty="0">
                <a:solidFill>
                  <a:srgbClr val="002060"/>
                </a:solidFill>
              </a:rPr>
              <a:t>seed([x])</a:t>
            </a:r>
          </a:p>
          <a:p>
            <a:pPr marL="342900" indent="-342900">
              <a:buFont typeface="Arial" panose="020B0604020202020204" pitchFamily="34" charset="0"/>
              <a:buChar char="•"/>
            </a:pPr>
            <a:r>
              <a:rPr lang="en-US" dirty="0">
                <a:solidFill>
                  <a:srgbClr val="002060"/>
                </a:solidFill>
              </a:rPr>
              <a:t>shuffle(</a:t>
            </a:r>
            <a:r>
              <a:rPr lang="en-US" dirty="0" err="1">
                <a:solidFill>
                  <a:srgbClr val="002060"/>
                </a:solidFill>
              </a:rPr>
              <a:t>lst</a:t>
            </a:r>
            <a:r>
              <a:rPr lang="en-US" dirty="0">
                <a:solidFill>
                  <a:srgbClr val="002060"/>
                </a:solidFill>
              </a:rPr>
              <a:t>)</a:t>
            </a:r>
          </a:p>
          <a:p>
            <a:pPr marL="342900" indent="-342900">
              <a:buFont typeface="Arial" panose="020B0604020202020204" pitchFamily="34" charset="0"/>
              <a:buChar char="•"/>
            </a:pPr>
            <a:r>
              <a:rPr lang="en-US" dirty="0">
                <a:solidFill>
                  <a:srgbClr val="002060"/>
                </a:solidFill>
              </a:rPr>
              <a:t>uniform(x, y)</a:t>
            </a:r>
          </a:p>
        </p:txBody>
      </p:sp>
    </p:spTree>
    <p:extLst>
      <p:ext uri="{BB962C8B-B14F-4D97-AF65-F5344CB8AC3E}">
        <p14:creationId xmlns:p14="http://schemas.microsoft.com/office/powerpoint/2010/main" val="393058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2" end="12"/>
                                            </p:txEl>
                                          </p:spTgt>
                                        </p:tgtEl>
                                        <p:attrNameLst>
                                          <p:attrName>style.visibility</p:attrName>
                                        </p:attrNameLst>
                                      </p:cBhvr>
                                      <p:to>
                                        <p:strVal val="visible"/>
                                      </p:to>
                                    </p:set>
                                    <p:animEffect transition="in" filter="fade">
                                      <p:cBhvr>
                                        <p:cTn id="97" dur="1000"/>
                                        <p:tgtEl>
                                          <p:spTgt spid="8">
                                            <p:txEl>
                                              <p:pRg st="12" end="12"/>
                                            </p:txEl>
                                          </p:spTgt>
                                        </p:tgtEl>
                                      </p:cBhvr>
                                    </p:animEffect>
                                    <p:anim calcmode="lin" valueType="num">
                                      <p:cBhvr>
                                        <p:cTn id="9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8">
                                            <p:txEl>
                                              <p:pRg st="13" end="13"/>
                                            </p:txEl>
                                          </p:spTgt>
                                        </p:tgtEl>
                                        <p:attrNameLst>
                                          <p:attrName>style.visibility</p:attrName>
                                        </p:attrNameLst>
                                      </p:cBhvr>
                                      <p:to>
                                        <p:strVal val="visible"/>
                                      </p:to>
                                    </p:set>
                                    <p:animEffect transition="in" filter="fade">
                                      <p:cBhvr>
                                        <p:cTn id="104" dur="1000"/>
                                        <p:tgtEl>
                                          <p:spTgt spid="8">
                                            <p:txEl>
                                              <p:pRg st="13" end="13"/>
                                            </p:txEl>
                                          </p:spTgt>
                                        </p:tgtEl>
                                      </p:cBhvr>
                                    </p:animEffect>
                                    <p:anim calcmode="lin" valueType="num">
                                      <p:cBhvr>
                                        <p:cTn id="105"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
                                            <p:txEl>
                                              <p:pRg st="14" end="14"/>
                                            </p:txEl>
                                          </p:spTgt>
                                        </p:tgtEl>
                                        <p:attrNameLst>
                                          <p:attrName>style.visibility</p:attrName>
                                        </p:attrNameLst>
                                      </p:cBhvr>
                                      <p:to>
                                        <p:strVal val="visible"/>
                                      </p:to>
                                    </p:set>
                                    <p:animEffect transition="in" filter="fade">
                                      <p:cBhvr>
                                        <p:cTn id="111" dur="1000"/>
                                        <p:tgtEl>
                                          <p:spTgt spid="8">
                                            <p:txEl>
                                              <p:pRg st="14" end="14"/>
                                            </p:txEl>
                                          </p:spTgt>
                                        </p:tgtEl>
                                      </p:cBhvr>
                                    </p:animEffect>
                                    <p:anim calcmode="lin" valueType="num">
                                      <p:cBhvr>
                                        <p:cTn id="11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8">
                                            <p:txEl>
                                              <p:pRg st="15" end="15"/>
                                            </p:txEl>
                                          </p:spTgt>
                                        </p:tgtEl>
                                        <p:attrNameLst>
                                          <p:attrName>style.visibility</p:attrName>
                                        </p:attrNameLst>
                                      </p:cBhvr>
                                      <p:to>
                                        <p:strVal val="visible"/>
                                      </p:to>
                                    </p:set>
                                    <p:animEffect transition="in" filter="fade">
                                      <p:cBhvr>
                                        <p:cTn id="118" dur="1000"/>
                                        <p:tgtEl>
                                          <p:spTgt spid="8">
                                            <p:txEl>
                                              <p:pRg st="15" end="15"/>
                                            </p:txEl>
                                          </p:spTgt>
                                        </p:tgtEl>
                                      </p:cBhvr>
                                    </p:animEffect>
                                    <p:anim calcmode="lin" valueType="num">
                                      <p:cBhvr>
                                        <p:cTn id="119"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8">
                                            <p:txEl>
                                              <p:pRg st="16" end="16"/>
                                            </p:txEl>
                                          </p:spTgt>
                                        </p:tgtEl>
                                        <p:attrNameLst>
                                          <p:attrName>style.visibility</p:attrName>
                                        </p:attrNameLst>
                                      </p:cBhvr>
                                      <p:to>
                                        <p:strVal val="visible"/>
                                      </p:to>
                                    </p:set>
                                    <p:animEffect transition="in" filter="fade">
                                      <p:cBhvr>
                                        <p:cTn id="125" dur="1000"/>
                                        <p:tgtEl>
                                          <p:spTgt spid="8">
                                            <p:txEl>
                                              <p:pRg st="16" end="16"/>
                                            </p:txEl>
                                          </p:spTgt>
                                        </p:tgtEl>
                                      </p:cBhvr>
                                    </p:animEffect>
                                    <p:anim calcmode="lin" valueType="num">
                                      <p:cBhvr>
                                        <p:cTn id="126"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8">
                                            <p:txEl>
                                              <p:pRg st="17" end="17"/>
                                            </p:txEl>
                                          </p:spTgt>
                                        </p:tgtEl>
                                        <p:attrNameLst>
                                          <p:attrName>style.visibility</p:attrName>
                                        </p:attrNameLst>
                                      </p:cBhvr>
                                      <p:to>
                                        <p:strVal val="visible"/>
                                      </p:to>
                                    </p:set>
                                    <p:animEffect transition="in" filter="fade">
                                      <p:cBhvr>
                                        <p:cTn id="132" dur="1000"/>
                                        <p:tgtEl>
                                          <p:spTgt spid="8">
                                            <p:txEl>
                                              <p:pRg st="17" end="17"/>
                                            </p:txEl>
                                          </p:spTgt>
                                        </p:tgtEl>
                                      </p:cBhvr>
                                    </p:animEffect>
                                    <p:anim calcmode="lin" valueType="num">
                                      <p:cBhvr>
                                        <p:cTn id="133" dur="1000" fill="hold"/>
                                        <p:tgtEl>
                                          <p:spTgt spid="8">
                                            <p:txEl>
                                              <p:pRg st="17" end="17"/>
                                            </p:txEl>
                                          </p:spTgt>
                                        </p:tgtEl>
                                        <p:attrNameLst>
                                          <p:attrName>ppt_x</p:attrName>
                                        </p:attrNameLst>
                                      </p:cBhvr>
                                      <p:tavLst>
                                        <p:tav tm="0">
                                          <p:val>
                                            <p:strVal val="#ppt_x"/>
                                          </p:val>
                                        </p:tav>
                                        <p:tav tm="100000">
                                          <p:val>
                                            <p:strVal val="#ppt_x"/>
                                          </p:val>
                                        </p:tav>
                                      </p:tavLst>
                                    </p:anim>
                                    <p:anim calcmode="lin" valueType="num">
                                      <p:cBhvr>
                                        <p:cTn id="134" dur="1000" fill="hold"/>
                                        <p:tgtEl>
                                          <p:spTgt spid="8">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8">
                                            <p:txEl>
                                              <p:pRg st="18" end="18"/>
                                            </p:txEl>
                                          </p:spTgt>
                                        </p:tgtEl>
                                        <p:attrNameLst>
                                          <p:attrName>style.visibility</p:attrName>
                                        </p:attrNameLst>
                                      </p:cBhvr>
                                      <p:to>
                                        <p:strVal val="visible"/>
                                      </p:to>
                                    </p:set>
                                    <p:animEffect transition="in" filter="fade">
                                      <p:cBhvr>
                                        <p:cTn id="139" dur="1000"/>
                                        <p:tgtEl>
                                          <p:spTgt spid="8">
                                            <p:txEl>
                                              <p:pRg st="18" end="18"/>
                                            </p:txEl>
                                          </p:spTgt>
                                        </p:tgtEl>
                                      </p:cBhvr>
                                    </p:animEffect>
                                    <p:anim calcmode="lin" valueType="num">
                                      <p:cBhvr>
                                        <p:cTn id="140" dur="1000" fill="hold"/>
                                        <p:tgtEl>
                                          <p:spTgt spid="8">
                                            <p:txEl>
                                              <p:pRg st="18" end="18"/>
                                            </p:txEl>
                                          </p:spTgt>
                                        </p:tgtEl>
                                        <p:attrNameLst>
                                          <p:attrName>ppt_x</p:attrName>
                                        </p:attrNameLst>
                                      </p:cBhvr>
                                      <p:tavLst>
                                        <p:tav tm="0">
                                          <p:val>
                                            <p:strVal val="#ppt_x"/>
                                          </p:val>
                                        </p:tav>
                                        <p:tav tm="100000">
                                          <p:val>
                                            <p:strVal val="#ppt_x"/>
                                          </p:val>
                                        </p:tav>
                                      </p:tavLst>
                                    </p:anim>
                                    <p:anim calcmode="lin" valueType="num">
                                      <p:cBhvr>
                                        <p:cTn id="141" dur="1000" fill="hold"/>
                                        <p:tgtEl>
                                          <p:spTgt spid="8">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8">
                                            <p:txEl>
                                              <p:pRg st="19" end="19"/>
                                            </p:txEl>
                                          </p:spTgt>
                                        </p:tgtEl>
                                        <p:attrNameLst>
                                          <p:attrName>style.visibility</p:attrName>
                                        </p:attrNameLst>
                                      </p:cBhvr>
                                      <p:to>
                                        <p:strVal val="visible"/>
                                      </p:to>
                                    </p:set>
                                    <p:animEffect transition="in" filter="fade">
                                      <p:cBhvr>
                                        <p:cTn id="146" dur="1000"/>
                                        <p:tgtEl>
                                          <p:spTgt spid="8">
                                            <p:txEl>
                                              <p:pRg st="19" end="19"/>
                                            </p:txEl>
                                          </p:spTgt>
                                        </p:tgtEl>
                                      </p:cBhvr>
                                    </p:animEffect>
                                    <p:anim calcmode="lin" valueType="num">
                                      <p:cBhvr>
                                        <p:cTn id="147" dur="1000" fill="hold"/>
                                        <p:tgtEl>
                                          <p:spTgt spid="8">
                                            <p:txEl>
                                              <p:pRg st="19" end="19"/>
                                            </p:txEl>
                                          </p:spTgt>
                                        </p:tgtEl>
                                        <p:attrNameLst>
                                          <p:attrName>ppt_x</p:attrName>
                                        </p:attrNameLst>
                                      </p:cBhvr>
                                      <p:tavLst>
                                        <p:tav tm="0">
                                          <p:val>
                                            <p:strVal val="#ppt_x"/>
                                          </p:val>
                                        </p:tav>
                                        <p:tav tm="100000">
                                          <p:val>
                                            <p:strVal val="#ppt_x"/>
                                          </p:val>
                                        </p:tav>
                                      </p:tavLst>
                                    </p:anim>
                                    <p:anim calcmode="lin" valueType="num">
                                      <p:cBhvr>
                                        <p:cTn id="148" dur="1000" fill="hold"/>
                                        <p:tgtEl>
                                          <p:spTgt spid="8">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441892" y="214312"/>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10 (Ten) Number Built-in Methods with Examples</a:t>
            </a:r>
          </a:p>
        </p:txBody>
      </p:sp>
      <p:sp>
        <p:nvSpPr>
          <p:cNvPr id="8" name="Text Placeholder 7"/>
          <p:cNvSpPr>
            <a:spLocks noGrp="1"/>
          </p:cNvSpPr>
          <p:nvPr>
            <p:ph type="body" idx="1"/>
          </p:nvPr>
        </p:nvSpPr>
        <p:spPr>
          <a:xfrm>
            <a:off x="109182" y="1513999"/>
            <a:ext cx="11155961" cy="5129689"/>
          </a:xfrm>
        </p:spPr>
        <p:txBody>
          <a:bodyPr numCol="1">
            <a:noAutofit/>
          </a:bodyPr>
          <a:lstStyle/>
          <a:p>
            <a:pPr marL="457200" indent="-457200">
              <a:lnSpc>
                <a:spcPct val="120000"/>
              </a:lnSpc>
              <a:buFont typeface="Courier New" panose="02070309020205020404" pitchFamily="49" charset="0"/>
              <a:buChar char="o"/>
            </a:pPr>
            <a:r>
              <a:rPr lang="en-US" sz="2000" dirty="0">
                <a:solidFill>
                  <a:srgbClr val="002060"/>
                </a:solidFill>
              </a:rPr>
              <a:t>pow()</a:t>
            </a:r>
          </a:p>
          <a:p>
            <a:pPr marL="457200" indent="-457200">
              <a:lnSpc>
                <a:spcPct val="120000"/>
              </a:lnSpc>
              <a:buFont typeface="Courier New" panose="02070309020205020404" pitchFamily="49" charset="0"/>
              <a:buChar char="o"/>
            </a:pPr>
            <a:r>
              <a:rPr lang="en-US" sz="2000" dirty="0" err="1">
                <a:solidFill>
                  <a:srgbClr val="002060"/>
                </a:solidFill>
              </a:rPr>
              <a:t>exp</a:t>
            </a:r>
            <a:r>
              <a:rPr lang="en-US" sz="2000" dirty="0">
                <a:solidFill>
                  <a:srgbClr val="002060"/>
                </a:solidFill>
              </a:rPr>
              <a:t>()</a:t>
            </a:r>
          </a:p>
          <a:p>
            <a:pPr marL="457200" indent="-457200">
              <a:lnSpc>
                <a:spcPct val="120000"/>
              </a:lnSpc>
              <a:buFont typeface="Courier New" panose="02070309020205020404" pitchFamily="49" charset="0"/>
              <a:buChar char="o"/>
            </a:pPr>
            <a:r>
              <a:rPr lang="en-US" sz="2000" dirty="0">
                <a:solidFill>
                  <a:srgbClr val="002060"/>
                </a:solidFill>
              </a:rPr>
              <a:t>max()</a:t>
            </a:r>
          </a:p>
          <a:p>
            <a:pPr marL="457200" indent="-457200">
              <a:lnSpc>
                <a:spcPct val="120000"/>
              </a:lnSpc>
              <a:buFont typeface="Courier New" panose="02070309020205020404" pitchFamily="49" charset="0"/>
              <a:buChar char="o"/>
            </a:pPr>
            <a:r>
              <a:rPr lang="en-US" sz="2000" dirty="0">
                <a:solidFill>
                  <a:srgbClr val="002060"/>
                </a:solidFill>
              </a:rPr>
              <a:t>min()</a:t>
            </a:r>
          </a:p>
          <a:p>
            <a:pPr marL="457200" indent="-457200">
              <a:lnSpc>
                <a:spcPct val="120000"/>
              </a:lnSpc>
              <a:buFont typeface="Courier New" panose="02070309020205020404" pitchFamily="49" charset="0"/>
              <a:buChar char="o"/>
            </a:pPr>
            <a:r>
              <a:rPr lang="en-US" sz="2000" dirty="0">
                <a:solidFill>
                  <a:srgbClr val="002060"/>
                </a:solidFill>
              </a:rPr>
              <a:t>round()</a:t>
            </a:r>
          </a:p>
          <a:p>
            <a:pPr marL="457200" indent="-457200">
              <a:lnSpc>
                <a:spcPct val="120000"/>
              </a:lnSpc>
              <a:buFont typeface="Courier New" panose="02070309020205020404" pitchFamily="49" charset="0"/>
              <a:buChar char="o"/>
            </a:pPr>
            <a:r>
              <a:rPr lang="en-US" sz="2000" dirty="0" err="1">
                <a:solidFill>
                  <a:srgbClr val="002060"/>
                </a:solidFill>
              </a:rPr>
              <a:t>sqrt</a:t>
            </a:r>
            <a:r>
              <a:rPr lang="en-US" sz="2000" dirty="0">
                <a:solidFill>
                  <a:srgbClr val="002060"/>
                </a:solidFill>
              </a:rPr>
              <a:t>()</a:t>
            </a:r>
          </a:p>
          <a:p>
            <a:pPr marL="457200" indent="-457200">
              <a:lnSpc>
                <a:spcPct val="120000"/>
              </a:lnSpc>
              <a:buFont typeface="Courier New" panose="02070309020205020404" pitchFamily="49" charset="0"/>
              <a:buChar char="o"/>
            </a:pPr>
            <a:r>
              <a:rPr lang="en-US" sz="2000" dirty="0">
                <a:solidFill>
                  <a:srgbClr val="002060"/>
                </a:solidFill>
              </a:rPr>
              <a:t>choice()</a:t>
            </a:r>
          </a:p>
          <a:p>
            <a:pPr marL="457200" indent="-457200">
              <a:lnSpc>
                <a:spcPct val="120000"/>
              </a:lnSpc>
              <a:buFont typeface="Courier New" panose="02070309020205020404" pitchFamily="49" charset="0"/>
              <a:buChar char="o"/>
            </a:pPr>
            <a:r>
              <a:rPr lang="en-US" sz="2000" dirty="0" err="1">
                <a:solidFill>
                  <a:srgbClr val="002060"/>
                </a:solidFill>
              </a:rPr>
              <a:t>randrange</a:t>
            </a:r>
            <a:r>
              <a:rPr lang="en-US" sz="2000" dirty="0">
                <a:solidFill>
                  <a:srgbClr val="002060"/>
                </a:solidFill>
              </a:rPr>
              <a:t>()</a:t>
            </a:r>
          </a:p>
          <a:p>
            <a:pPr marL="457200" indent="-457200">
              <a:lnSpc>
                <a:spcPct val="120000"/>
              </a:lnSpc>
              <a:buFont typeface="Courier New" panose="02070309020205020404" pitchFamily="49" charset="0"/>
              <a:buChar char="o"/>
            </a:pPr>
            <a:r>
              <a:rPr lang="en-US" sz="2000" dirty="0">
                <a:solidFill>
                  <a:srgbClr val="002060"/>
                </a:solidFill>
              </a:rPr>
              <a:t>random()</a:t>
            </a:r>
          </a:p>
          <a:p>
            <a:pPr marL="457200" indent="-457200">
              <a:lnSpc>
                <a:spcPct val="120000"/>
              </a:lnSpc>
              <a:buFont typeface="Courier New" panose="02070309020205020404" pitchFamily="49" charset="0"/>
              <a:buChar char="o"/>
            </a:pPr>
            <a:r>
              <a:rPr lang="en-US" sz="2000" dirty="0">
                <a:solidFill>
                  <a:srgbClr val="002060"/>
                </a:solidFill>
              </a:rPr>
              <a:t>shuffle()</a:t>
            </a:r>
          </a:p>
        </p:txBody>
      </p:sp>
    </p:spTree>
    <p:extLst>
      <p:ext uri="{BB962C8B-B14F-4D97-AF65-F5344CB8AC3E}">
        <p14:creationId xmlns:p14="http://schemas.microsoft.com/office/powerpoint/2010/main" val="19584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 calcmode="lin" valueType="num">
                                      <p:cBhvr additive="base">
                                        <p:cTn id="6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anim calcmode="lin" valueType="num">
                                      <p:cBhvr additive="base">
                                        <p:cTn id="6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(1) Number Built-in Method : pow()</a:t>
            </a:r>
          </a:p>
        </p:txBody>
      </p:sp>
      <p:sp>
        <p:nvSpPr>
          <p:cNvPr id="8" name="Text Placeholder 7"/>
          <p:cNvSpPr>
            <a:spLocks noGrp="1"/>
          </p:cNvSpPr>
          <p:nvPr>
            <p:ph type="body" idx="1"/>
          </p:nvPr>
        </p:nvSpPr>
        <p:spPr>
          <a:xfrm>
            <a:off x="749542" y="1657966"/>
            <a:ext cx="10515600" cy="5040313"/>
          </a:xfrm>
        </p:spPr>
        <p:txBody>
          <a:bodyPr numCol="1">
            <a:normAutofit/>
          </a:bodyPr>
          <a:lstStyle/>
          <a:p>
            <a:r>
              <a:rPr lang="en-US" b="1" dirty="0">
                <a:solidFill>
                  <a:srgbClr val="002060"/>
                </a:solidFill>
              </a:rPr>
              <a:t>Working: </a:t>
            </a:r>
            <a:r>
              <a:rPr lang="en-US" dirty="0">
                <a:solidFill>
                  <a:srgbClr val="002060"/>
                </a:solidFill>
              </a:rPr>
              <a:t>It is used to find power.</a:t>
            </a:r>
          </a:p>
          <a:p>
            <a:endParaRPr lang="en-US" b="1" dirty="0">
              <a:solidFill>
                <a:srgbClr val="002060"/>
              </a:solidFill>
            </a:endParaRPr>
          </a:p>
          <a:p>
            <a:r>
              <a:rPr lang="en-US" b="1" dirty="0">
                <a:solidFill>
                  <a:srgbClr val="002060"/>
                </a:solidFill>
              </a:rPr>
              <a:t>Syntax:</a:t>
            </a:r>
          </a:p>
          <a:p>
            <a:r>
              <a:rPr lang="en-US" dirty="0">
                <a:solidFill>
                  <a:srgbClr val="002060"/>
                </a:solidFill>
              </a:rPr>
              <a:t>pow(x, y)</a:t>
            </a:r>
          </a:p>
          <a:p>
            <a:endParaRPr lang="en-US" b="1" dirty="0">
              <a:solidFill>
                <a:srgbClr val="002060"/>
              </a:solidFill>
            </a:endParaRPr>
          </a:p>
          <a:p>
            <a:r>
              <a:rPr lang="en-US" b="1" dirty="0">
                <a:solidFill>
                  <a:srgbClr val="002060"/>
                </a:solidFill>
              </a:rPr>
              <a:t>Example:</a:t>
            </a:r>
          </a:p>
          <a:p>
            <a:r>
              <a:rPr lang="en-US" dirty="0">
                <a:solidFill>
                  <a:srgbClr val="002060"/>
                </a:solidFill>
              </a:rPr>
              <a:t>pow(3, 2)</a:t>
            </a:r>
            <a:endParaRPr lang="en-US" b="1" dirty="0">
              <a:solidFill>
                <a:srgbClr val="002060"/>
              </a:solidFill>
            </a:endParaRPr>
          </a:p>
          <a:p>
            <a:endParaRPr lang="en-US" b="1" dirty="0">
              <a:solidFill>
                <a:srgbClr val="002060"/>
              </a:solidFill>
            </a:endParaRPr>
          </a:p>
          <a:p>
            <a:r>
              <a:rPr lang="en-US" b="1" dirty="0">
                <a:solidFill>
                  <a:srgbClr val="002060"/>
                </a:solidFill>
              </a:rPr>
              <a:t>Result:</a:t>
            </a:r>
          </a:p>
          <a:p>
            <a:r>
              <a:rPr lang="en-US" dirty="0">
                <a:solidFill>
                  <a:srgbClr val="002060"/>
                </a:solidFill>
              </a:rPr>
              <a:t>9</a:t>
            </a:r>
          </a:p>
        </p:txBody>
      </p:sp>
    </p:spTree>
    <p:extLst>
      <p:ext uri="{BB962C8B-B14F-4D97-AF65-F5344CB8AC3E}">
        <p14:creationId xmlns:p14="http://schemas.microsoft.com/office/powerpoint/2010/main" val="1104484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1000"/>
                                        <p:tgtEl>
                                          <p:spTgt spid="8">
                                            <p:txEl>
                                              <p:pRg st="8" end="8"/>
                                            </p:txEl>
                                          </p:spTgt>
                                        </p:tgtEl>
                                      </p:cBhvr>
                                    </p:animEffect>
                                    <p:anim calcmode="lin" valueType="num">
                                      <p:cBhvr>
                                        <p:cTn id="4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(2) Number Built-in </a:t>
            </a:r>
            <a:r>
              <a:rPr lang="en-US" sz="4000" b="1" dirty="0">
                <a:solidFill>
                  <a:srgbClr val="002060"/>
                </a:solidFill>
                <a:latin typeface="Aharoni" panose="02010803020104030203" pitchFamily="2" charset="-79"/>
                <a:cs typeface="Aharoni" panose="02010803020104030203" pitchFamily="2" charset="-79"/>
              </a:rPr>
              <a:t>M</a:t>
            </a:r>
            <a:r>
              <a:rPr kumimoji="0" lang="en-US" sz="4000" b="1"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ethod</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exp()</a:t>
            </a:r>
          </a:p>
        </p:txBody>
      </p:sp>
      <p:sp>
        <p:nvSpPr>
          <p:cNvPr id="8" name="Text Placeholder 7"/>
          <p:cNvSpPr>
            <a:spLocks noGrp="1"/>
          </p:cNvSpPr>
          <p:nvPr>
            <p:ph type="body" idx="1"/>
          </p:nvPr>
        </p:nvSpPr>
        <p:spPr>
          <a:xfrm>
            <a:off x="749542" y="1657966"/>
            <a:ext cx="10515600" cy="5040313"/>
          </a:xfrm>
        </p:spPr>
        <p:txBody>
          <a:bodyPr numCol="2">
            <a:normAutofit/>
          </a:bodyPr>
          <a:lstStyle/>
          <a:p>
            <a:r>
              <a:rPr lang="en-US" b="1" dirty="0">
                <a:solidFill>
                  <a:srgbClr val="002060"/>
                </a:solidFill>
              </a:rPr>
              <a:t>Working:</a:t>
            </a:r>
          </a:p>
          <a:p>
            <a:r>
              <a:rPr lang="en-US" dirty="0">
                <a:solidFill>
                  <a:srgbClr val="002060"/>
                </a:solidFill>
              </a:rPr>
              <a:t>It calculates the exponential value with the base set to e. Where e =  2.71828. It find power of exponential with x number using e</a:t>
            </a:r>
            <a:r>
              <a:rPr lang="en-US" baseline="30000" dirty="0">
                <a:solidFill>
                  <a:srgbClr val="002060"/>
                </a:solidFill>
              </a:rPr>
              <a:t>x</a:t>
            </a:r>
            <a:r>
              <a:rPr lang="en-US" baseline="-25000" dirty="0">
                <a:solidFill>
                  <a:srgbClr val="002060"/>
                </a:solidFill>
              </a:rPr>
              <a:t>.</a:t>
            </a:r>
            <a:endParaRPr lang="en-US" dirty="0">
              <a:solidFill>
                <a:srgbClr val="002060"/>
              </a:solidFill>
            </a:endParaRPr>
          </a:p>
          <a:p>
            <a:r>
              <a:rPr lang="en-US" b="1" dirty="0">
                <a:solidFill>
                  <a:srgbClr val="002060"/>
                </a:solidFill>
              </a:rPr>
              <a:t>Syntax:</a:t>
            </a:r>
          </a:p>
          <a:p>
            <a:r>
              <a:rPr lang="en-US" dirty="0" err="1">
                <a:solidFill>
                  <a:srgbClr val="002060"/>
                </a:solidFill>
              </a:rPr>
              <a:t>exp</a:t>
            </a:r>
            <a:r>
              <a:rPr lang="en-US" dirty="0">
                <a:solidFill>
                  <a:srgbClr val="002060"/>
                </a:solidFill>
              </a:rPr>
              <a:t>(x)</a:t>
            </a:r>
            <a:endParaRPr lang="en-US" b="1" dirty="0">
              <a:solidFill>
                <a:srgbClr val="002060"/>
              </a:solidFill>
            </a:endParaRPr>
          </a:p>
          <a:p>
            <a:r>
              <a:rPr lang="en-US" b="1" dirty="0">
                <a:solidFill>
                  <a:srgbClr val="002060"/>
                </a:solidFill>
              </a:rPr>
              <a:t>Example:</a:t>
            </a:r>
          </a:p>
          <a:p>
            <a:r>
              <a:rPr lang="en-US" dirty="0">
                <a:solidFill>
                  <a:srgbClr val="002060"/>
                </a:solidFill>
              </a:rPr>
              <a:t>import math</a:t>
            </a:r>
          </a:p>
          <a:p>
            <a:r>
              <a:rPr lang="en-US" dirty="0" err="1">
                <a:solidFill>
                  <a:srgbClr val="002060"/>
                </a:solidFill>
              </a:rPr>
              <a:t>math.exp</a:t>
            </a:r>
            <a:r>
              <a:rPr lang="en-US" dirty="0">
                <a:solidFill>
                  <a:srgbClr val="002060"/>
                </a:solidFill>
              </a:rPr>
              <a:t>(100.72)</a:t>
            </a:r>
          </a:p>
          <a:p>
            <a:endParaRPr lang="en-US" b="1" dirty="0">
              <a:solidFill>
                <a:srgbClr val="002060"/>
              </a:solidFill>
            </a:endParaRPr>
          </a:p>
          <a:p>
            <a:r>
              <a:rPr lang="en-US" b="1" dirty="0">
                <a:solidFill>
                  <a:srgbClr val="002060"/>
                </a:solidFill>
              </a:rPr>
              <a:t>Verify </a:t>
            </a:r>
          </a:p>
          <a:p>
            <a:r>
              <a:rPr lang="en-US" dirty="0">
                <a:solidFill>
                  <a:srgbClr val="002060"/>
                </a:solidFill>
              </a:rPr>
              <a:t>x = pow(2.71828, 100.72)</a:t>
            </a:r>
          </a:p>
          <a:p>
            <a:r>
              <a:rPr lang="en-US" dirty="0">
                <a:solidFill>
                  <a:srgbClr val="002060"/>
                </a:solidFill>
              </a:rPr>
              <a:t>print(x)</a:t>
            </a:r>
          </a:p>
          <a:p>
            <a:r>
              <a:rPr lang="en-US" b="1" dirty="0">
                <a:solidFill>
                  <a:srgbClr val="002060"/>
                </a:solidFill>
              </a:rPr>
              <a:t>Result:</a:t>
            </a:r>
          </a:p>
          <a:p>
            <a:r>
              <a:rPr lang="en-US" dirty="0">
                <a:solidFill>
                  <a:srgbClr val="002060"/>
                </a:solidFill>
              </a:rPr>
              <a:t>5.52218299198639e+43</a:t>
            </a:r>
          </a:p>
          <a:p>
            <a:endParaRPr lang="en-US" b="1" dirty="0">
              <a:solidFill>
                <a:srgbClr val="002060"/>
              </a:solidFill>
            </a:endParaRPr>
          </a:p>
        </p:txBody>
      </p:sp>
    </p:spTree>
    <p:extLst>
      <p:ext uri="{BB962C8B-B14F-4D97-AF65-F5344CB8AC3E}">
        <p14:creationId xmlns:p14="http://schemas.microsoft.com/office/powerpoint/2010/main" val="18184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fade">
                                      <p:cBhvr>
                                        <p:cTn id="62" dur="1000"/>
                                        <p:tgtEl>
                                          <p:spTgt spid="8">
                                            <p:txEl>
                                              <p:pRg st="8" end="8"/>
                                            </p:txEl>
                                          </p:spTgt>
                                        </p:tgtEl>
                                      </p:cBhvr>
                                    </p:animEffect>
                                    <p:anim calcmode="lin" valueType="num">
                                      <p:cBhvr>
                                        <p:cTn id="63"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9" end="9"/>
                                            </p:txEl>
                                          </p:spTgt>
                                        </p:tgtEl>
                                        <p:attrNameLst>
                                          <p:attrName>style.visibility</p:attrName>
                                        </p:attrNameLst>
                                      </p:cBhvr>
                                      <p:to>
                                        <p:strVal val="visible"/>
                                      </p:to>
                                    </p:set>
                                    <p:animEffect transition="in" filter="fade">
                                      <p:cBhvr>
                                        <p:cTn id="69" dur="1000"/>
                                        <p:tgtEl>
                                          <p:spTgt spid="8">
                                            <p:txEl>
                                              <p:pRg st="9" end="9"/>
                                            </p:txEl>
                                          </p:spTgt>
                                        </p:tgtEl>
                                      </p:cBhvr>
                                    </p:animEffect>
                                    <p:anim calcmode="lin" valueType="num">
                                      <p:cBhvr>
                                        <p:cTn id="70"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0" end="10"/>
                                            </p:txEl>
                                          </p:spTgt>
                                        </p:tgtEl>
                                        <p:attrNameLst>
                                          <p:attrName>style.visibility</p:attrName>
                                        </p:attrNameLst>
                                      </p:cBhvr>
                                      <p:to>
                                        <p:strVal val="visible"/>
                                      </p:to>
                                    </p:set>
                                    <p:animEffect transition="in" filter="fade">
                                      <p:cBhvr>
                                        <p:cTn id="76" dur="1000"/>
                                        <p:tgtEl>
                                          <p:spTgt spid="8">
                                            <p:txEl>
                                              <p:pRg st="10" end="10"/>
                                            </p:txEl>
                                          </p:spTgt>
                                        </p:tgtEl>
                                      </p:cBhvr>
                                    </p:animEffect>
                                    <p:anim calcmode="lin" valueType="num">
                                      <p:cBhvr>
                                        <p:cTn id="77"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1" end="11"/>
                                            </p:txEl>
                                          </p:spTgt>
                                        </p:tgtEl>
                                        <p:attrNameLst>
                                          <p:attrName>style.visibility</p:attrName>
                                        </p:attrNameLst>
                                      </p:cBhvr>
                                      <p:to>
                                        <p:strVal val="visible"/>
                                      </p:to>
                                    </p:set>
                                    <p:animEffect transition="in" filter="fade">
                                      <p:cBhvr>
                                        <p:cTn id="83" dur="1000"/>
                                        <p:tgtEl>
                                          <p:spTgt spid="8">
                                            <p:txEl>
                                              <p:pRg st="11" end="11"/>
                                            </p:txEl>
                                          </p:spTgt>
                                        </p:tgtEl>
                                      </p:cBhvr>
                                    </p:animEffect>
                                    <p:anim calcmode="lin" valueType="num">
                                      <p:cBhvr>
                                        <p:cTn id="84"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2" end="12"/>
                                            </p:txEl>
                                          </p:spTgt>
                                        </p:tgtEl>
                                        <p:attrNameLst>
                                          <p:attrName>style.visibility</p:attrName>
                                        </p:attrNameLst>
                                      </p:cBhvr>
                                      <p:to>
                                        <p:strVal val="visible"/>
                                      </p:to>
                                    </p:set>
                                    <p:animEffect transition="in" filter="fade">
                                      <p:cBhvr>
                                        <p:cTn id="90" dur="1000"/>
                                        <p:tgtEl>
                                          <p:spTgt spid="8">
                                            <p:txEl>
                                              <p:pRg st="12" end="12"/>
                                            </p:txEl>
                                          </p:spTgt>
                                        </p:tgtEl>
                                      </p:cBhvr>
                                    </p:animEffect>
                                    <p:anim calcmode="lin" valueType="num">
                                      <p:cBhvr>
                                        <p:cTn id="91"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(3) Number Built-in Method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max()</a:t>
            </a:r>
          </a:p>
        </p:txBody>
      </p:sp>
      <p:sp>
        <p:nvSpPr>
          <p:cNvPr id="8" name="Text Placeholder 7"/>
          <p:cNvSpPr>
            <a:spLocks noGrp="1"/>
          </p:cNvSpPr>
          <p:nvPr>
            <p:ph type="body" idx="1"/>
          </p:nvPr>
        </p:nvSpPr>
        <p:spPr>
          <a:xfrm>
            <a:off x="749542" y="1657966"/>
            <a:ext cx="10515600" cy="5040313"/>
          </a:xfrm>
        </p:spPr>
        <p:txBody>
          <a:bodyPr numCol="1">
            <a:normAutofit/>
          </a:bodyPr>
          <a:lstStyle/>
          <a:p>
            <a:r>
              <a:rPr lang="en-US" b="1" dirty="0">
                <a:solidFill>
                  <a:srgbClr val="002060"/>
                </a:solidFill>
              </a:rPr>
              <a:t>Working: </a:t>
            </a:r>
            <a:r>
              <a:rPr lang="en-US" dirty="0">
                <a:solidFill>
                  <a:srgbClr val="002060"/>
                </a:solidFill>
              </a:rPr>
              <a:t>It is used to find maximum number. It returns the largest number.</a:t>
            </a:r>
          </a:p>
          <a:p>
            <a:endParaRPr lang="en-US" b="1" dirty="0">
              <a:solidFill>
                <a:srgbClr val="002060"/>
              </a:solidFill>
            </a:endParaRPr>
          </a:p>
          <a:p>
            <a:r>
              <a:rPr lang="en-US" b="1" dirty="0">
                <a:solidFill>
                  <a:srgbClr val="002060"/>
                </a:solidFill>
              </a:rPr>
              <a:t>Syntax:</a:t>
            </a:r>
          </a:p>
          <a:p>
            <a:r>
              <a:rPr lang="en-US" dirty="0">
                <a:solidFill>
                  <a:srgbClr val="002060"/>
                </a:solidFill>
              </a:rPr>
              <a:t>max(num1, num2, num3….)</a:t>
            </a:r>
          </a:p>
          <a:p>
            <a:endParaRPr lang="en-US" b="1" dirty="0">
              <a:solidFill>
                <a:srgbClr val="002060"/>
              </a:solidFill>
            </a:endParaRPr>
          </a:p>
          <a:p>
            <a:r>
              <a:rPr lang="en-US" b="1" dirty="0">
                <a:solidFill>
                  <a:srgbClr val="002060"/>
                </a:solidFill>
              </a:rPr>
              <a:t>Example:</a:t>
            </a:r>
          </a:p>
          <a:p>
            <a:r>
              <a:rPr lang="en-US" dirty="0">
                <a:solidFill>
                  <a:srgbClr val="002060"/>
                </a:solidFill>
              </a:rPr>
              <a:t>max(3,43,54,12,51,90)</a:t>
            </a:r>
          </a:p>
          <a:p>
            <a:endParaRPr lang="en-US" b="1" dirty="0">
              <a:solidFill>
                <a:srgbClr val="002060"/>
              </a:solidFill>
            </a:endParaRPr>
          </a:p>
          <a:p>
            <a:r>
              <a:rPr lang="en-US" b="1" dirty="0">
                <a:solidFill>
                  <a:srgbClr val="002060"/>
                </a:solidFill>
              </a:rPr>
              <a:t>Result:</a:t>
            </a:r>
          </a:p>
          <a:p>
            <a:r>
              <a:rPr lang="en-US" dirty="0">
                <a:solidFill>
                  <a:srgbClr val="002060"/>
                </a:solidFill>
              </a:rPr>
              <a:t>90</a:t>
            </a:r>
          </a:p>
        </p:txBody>
      </p:sp>
    </p:spTree>
    <p:extLst>
      <p:ext uri="{BB962C8B-B14F-4D97-AF65-F5344CB8AC3E}">
        <p14:creationId xmlns:p14="http://schemas.microsoft.com/office/powerpoint/2010/main" val="55336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1000"/>
                                        <p:tgtEl>
                                          <p:spTgt spid="8">
                                            <p:txEl>
                                              <p:pRg st="8" end="8"/>
                                            </p:txEl>
                                          </p:spTgt>
                                        </p:tgtEl>
                                      </p:cBhvr>
                                    </p:animEffect>
                                    <p:anim calcmode="lin" valueType="num">
                                      <p:cBhvr>
                                        <p:cTn id="4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(4) Number Built-in Method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min()</a:t>
            </a:r>
          </a:p>
        </p:txBody>
      </p:sp>
      <p:sp>
        <p:nvSpPr>
          <p:cNvPr id="8" name="Text Placeholder 7"/>
          <p:cNvSpPr>
            <a:spLocks noGrp="1"/>
          </p:cNvSpPr>
          <p:nvPr>
            <p:ph type="body" idx="1"/>
          </p:nvPr>
        </p:nvSpPr>
        <p:spPr>
          <a:xfrm>
            <a:off x="749542" y="1657966"/>
            <a:ext cx="10515600" cy="5040313"/>
          </a:xfrm>
        </p:spPr>
        <p:txBody>
          <a:bodyPr numCol="1">
            <a:normAutofit/>
          </a:bodyPr>
          <a:lstStyle/>
          <a:p>
            <a:r>
              <a:rPr lang="en-US" b="1" dirty="0">
                <a:solidFill>
                  <a:srgbClr val="002060"/>
                </a:solidFill>
              </a:rPr>
              <a:t>Working: </a:t>
            </a:r>
            <a:r>
              <a:rPr lang="en-US" dirty="0">
                <a:solidFill>
                  <a:srgbClr val="002060"/>
                </a:solidFill>
              </a:rPr>
              <a:t>It is used to find minimum number. It returns the smallest number.</a:t>
            </a:r>
          </a:p>
          <a:p>
            <a:endParaRPr lang="en-US" b="1" dirty="0">
              <a:solidFill>
                <a:srgbClr val="002060"/>
              </a:solidFill>
            </a:endParaRPr>
          </a:p>
          <a:p>
            <a:r>
              <a:rPr lang="en-US" b="1" dirty="0">
                <a:solidFill>
                  <a:srgbClr val="002060"/>
                </a:solidFill>
              </a:rPr>
              <a:t>Syntax:</a:t>
            </a:r>
          </a:p>
          <a:p>
            <a:r>
              <a:rPr lang="en-US" dirty="0">
                <a:solidFill>
                  <a:srgbClr val="002060"/>
                </a:solidFill>
              </a:rPr>
              <a:t>min(num1, num2, num3….)</a:t>
            </a:r>
          </a:p>
          <a:p>
            <a:endParaRPr lang="en-US" b="1" dirty="0">
              <a:solidFill>
                <a:srgbClr val="002060"/>
              </a:solidFill>
            </a:endParaRPr>
          </a:p>
          <a:p>
            <a:r>
              <a:rPr lang="en-US" b="1" dirty="0">
                <a:solidFill>
                  <a:srgbClr val="002060"/>
                </a:solidFill>
              </a:rPr>
              <a:t>Example:</a:t>
            </a:r>
          </a:p>
          <a:p>
            <a:r>
              <a:rPr lang="en-US" dirty="0">
                <a:solidFill>
                  <a:srgbClr val="002060"/>
                </a:solidFill>
              </a:rPr>
              <a:t>min(3,43,54,12,51,90)</a:t>
            </a:r>
          </a:p>
          <a:p>
            <a:endParaRPr lang="en-US" b="1" dirty="0">
              <a:solidFill>
                <a:srgbClr val="002060"/>
              </a:solidFill>
            </a:endParaRPr>
          </a:p>
          <a:p>
            <a:r>
              <a:rPr lang="en-US" b="1" dirty="0">
                <a:solidFill>
                  <a:srgbClr val="002060"/>
                </a:solidFill>
              </a:rPr>
              <a:t>Result:</a:t>
            </a:r>
          </a:p>
          <a:p>
            <a:r>
              <a:rPr lang="en-US" dirty="0">
                <a:solidFill>
                  <a:srgbClr val="002060"/>
                </a:solidFill>
              </a:rPr>
              <a:t>3</a:t>
            </a:r>
          </a:p>
        </p:txBody>
      </p:sp>
    </p:spTree>
    <p:extLst>
      <p:ext uri="{BB962C8B-B14F-4D97-AF65-F5344CB8AC3E}">
        <p14:creationId xmlns:p14="http://schemas.microsoft.com/office/powerpoint/2010/main" val="395490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1000"/>
                                        <p:tgtEl>
                                          <p:spTgt spid="8">
                                            <p:txEl>
                                              <p:pRg st="8" end="8"/>
                                            </p:txEl>
                                          </p:spTgt>
                                        </p:tgtEl>
                                      </p:cBhvr>
                                    </p:animEffect>
                                    <p:anim calcmode="lin" valueType="num">
                                      <p:cBhvr>
                                        <p:cTn id="4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(5) Number Built-in Method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round()</a:t>
            </a:r>
          </a:p>
        </p:txBody>
      </p:sp>
      <p:sp>
        <p:nvSpPr>
          <p:cNvPr id="8" name="Text Placeholder 7"/>
          <p:cNvSpPr>
            <a:spLocks noGrp="1"/>
          </p:cNvSpPr>
          <p:nvPr>
            <p:ph type="body" idx="1"/>
          </p:nvPr>
        </p:nvSpPr>
        <p:spPr>
          <a:xfrm>
            <a:off x="749542" y="1657966"/>
            <a:ext cx="10515600" cy="5040313"/>
          </a:xfrm>
        </p:spPr>
        <p:txBody>
          <a:bodyPr numCol="1">
            <a:normAutofit/>
          </a:bodyPr>
          <a:lstStyle/>
          <a:p>
            <a:r>
              <a:rPr lang="en-US" b="1" dirty="0">
                <a:solidFill>
                  <a:srgbClr val="002060"/>
                </a:solidFill>
              </a:rPr>
              <a:t>Working: </a:t>
            </a:r>
            <a:r>
              <a:rPr lang="en-US" dirty="0">
                <a:solidFill>
                  <a:srgbClr val="002060"/>
                </a:solidFill>
              </a:rPr>
              <a:t>It is used to return rounded floating number. We mention digits that we want to round a number.</a:t>
            </a:r>
          </a:p>
          <a:p>
            <a:endParaRPr lang="en-US" b="1" dirty="0">
              <a:solidFill>
                <a:srgbClr val="002060"/>
              </a:solidFill>
            </a:endParaRPr>
          </a:p>
          <a:p>
            <a:r>
              <a:rPr lang="en-US" b="1" dirty="0">
                <a:solidFill>
                  <a:srgbClr val="002060"/>
                </a:solidFill>
              </a:rPr>
              <a:t>Syntax:</a:t>
            </a:r>
          </a:p>
          <a:p>
            <a:r>
              <a:rPr lang="en-US" dirty="0">
                <a:solidFill>
                  <a:srgbClr val="002060"/>
                </a:solidFill>
              </a:rPr>
              <a:t>round(</a:t>
            </a:r>
            <a:r>
              <a:rPr lang="en-US" dirty="0" err="1">
                <a:solidFill>
                  <a:srgbClr val="002060"/>
                </a:solidFill>
              </a:rPr>
              <a:t>num</a:t>
            </a:r>
            <a:r>
              <a:rPr lang="en-US" dirty="0">
                <a:solidFill>
                  <a:srgbClr val="002060"/>
                </a:solidFill>
              </a:rPr>
              <a:t>, digits)</a:t>
            </a:r>
          </a:p>
          <a:p>
            <a:endParaRPr lang="en-US" b="1" dirty="0">
              <a:solidFill>
                <a:srgbClr val="002060"/>
              </a:solidFill>
            </a:endParaRPr>
          </a:p>
          <a:p>
            <a:r>
              <a:rPr lang="en-US" b="1" dirty="0">
                <a:solidFill>
                  <a:srgbClr val="002060"/>
                </a:solidFill>
              </a:rPr>
              <a:t>Example:</a:t>
            </a:r>
          </a:p>
          <a:p>
            <a:r>
              <a:rPr lang="en-US" dirty="0">
                <a:solidFill>
                  <a:srgbClr val="002060"/>
                </a:solidFill>
              </a:rPr>
              <a:t>x = round(4.76565, 3)</a:t>
            </a:r>
            <a:endParaRPr lang="en-US" b="1" dirty="0">
              <a:solidFill>
                <a:srgbClr val="002060"/>
              </a:solidFill>
            </a:endParaRPr>
          </a:p>
          <a:p>
            <a:r>
              <a:rPr lang="en-US" b="1" dirty="0">
                <a:solidFill>
                  <a:srgbClr val="002060"/>
                </a:solidFill>
              </a:rPr>
              <a:t>Result:</a:t>
            </a:r>
          </a:p>
          <a:p>
            <a:r>
              <a:rPr lang="en-US" dirty="0">
                <a:solidFill>
                  <a:srgbClr val="002060"/>
                </a:solidFill>
              </a:rPr>
              <a:t>4.765</a:t>
            </a:r>
            <a:endParaRPr lang="en-US" b="1" dirty="0">
              <a:solidFill>
                <a:srgbClr val="002060"/>
              </a:solidFill>
            </a:endParaRPr>
          </a:p>
        </p:txBody>
      </p:sp>
    </p:spTree>
    <p:extLst>
      <p:ext uri="{BB962C8B-B14F-4D97-AF65-F5344CB8AC3E}">
        <p14:creationId xmlns:p14="http://schemas.microsoft.com/office/powerpoint/2010/main" val="200282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1000"/>
                                        <p:tgtEl>
                                          <p:spTgt spid="8">
                                            <p:txEl>
                                              <p:pRg st="8" end="8"/>
                                            </p:txEl>
                                          </p:spTgt>
                                        </p:tgtEl>
                                      </p:cBhvr>
                                    </p:animEffect>
                                    <p:anim calcmode="lin" valueType="num">
                                      <p:cBhvr>
                                        <p:cTn id="5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(6) Number Built-in </a:t>
            </a:r>
            <a:r>
              <a:rPr lang="en-US" sz="4000" b="1" dirty="0">
                <a:solidFill>
                  <a:srgbClr val="002060"/>
                </a:solidFill>
                <a:latin typeface="Aharoni" panose="02010803020104030203" pitchFamily="2" charset="-79"/>
                <a:cs typeface="Aharoni" panose="02010803020104030203" pitchFamily="2" charset="-79"/>
              </a:rPr>
              <a:t>M</a:t>
            </a:r>
            <a:r>
              <a:rPr kumimoji="0" lang="en-US" sz="4000" b="1"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ethod</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sqrt()</a:t>
            </a:r>
          </a:p>
        </p:txBody>
      </p:sp>
      <p:sp>
        <p:nvSpPr>
          <p:cNvPr id="8" name="Text Placeholder 7"/>
          <p:cNvSpPr>
            <a:spLocks noGrp="1"/>
          </p:cNvSpPr>
          <p:nvPr>
            <p:ph type="body" idx="1"/>
          </p:nvPr>
        </p:nvSpPr>
        <p:spPr>
          <a:xfrm>
            <a:off x="749542" y="1657966"/>
            <a:ext cx="10515600" cy="5040313"/>
          </a:xfrm>
        </p:spPr>
        <p:txBody>
          <a:bodyPr numCol="1">
            <a:normAutofit lnSpcReduction="10000"/>
          </a:bodyPr>
          <a:lstStyle/>
          <a:p>
            <a:r>
              <a:rPr lang="en-US" b="1" dirty="0">
                <a:solidFill>
                  <a:srgbClr val="002060"/>
                </a:solidFill>
              </a:rPr>
              <a:t>Working: </a:t>
            </a:r>
            <a:r>
              <a:rPr lang="en-US" dirty="0">
                <a:solidFill>
                  <a:srgbClr val="002060"/>
                </a:solidFill>
              </a:rPr>
              <a:t>it is used to find square root of any number. </a:t>
            </a:r>
            <a:r>
              <a:rPr lang="en-US" dirty="0" err="1">
                <a:solidFill>
                  <a:srgbClr val="002060"/>
                </a:solidFill>
              </a:rPr>
              <a:t>sqrt</a:t>
            </a:r>
            <a:r>
              <a:rPr lang="en-US" dirty="0">
                <a:solidFill>
                  <a:srgbClr val="002060"/>
                </a:solidFill>
              </a:rPr>
              <a:t> is the math library function, we have to import math library</a:t>
            </a:r>
          </a:p>
          <a:p>
            <a:endParaRPr lang="en-US" b="1" dirty="0">
              <a:solidFill>
                <a:srgbClr val="002060"/>
              </a:solidFill>
            </a:endParaRPr>
          </a:p>
          <a:p>
            <a:r>
              <a:rPr lang="en-US" b="1" dirty="0">
                <a:solidFill>
                  <a:srgbClr val="002060"/>
                </a:solidFill>
              </a:rPr>
              <a:t>Syntax:</a:t>
            </a:r>
          </a:p>
          <a:p>
            <a:r>
              <a:rPr lang="en-US" dirty="0" err="1">
                <a:solidFill>
                  <a:srgbClr val="002060"/>
                </a:solidFill>
              </a:rPr>
              <a:t>sqrt</a:t>
            </a:r>
            <a:r>
              <a:rPr lang="en-US" dirty="0">
                <a:solidFill>
                  <a:srgbClr val="002060"/>
                </a:solidFill>
              </a:rPr>
              <a:t>(number)</a:t>
            </a:r>
          </a:p>
          <a:p>
            <a:endParaRPr lang="en-US" b="1" dirty="0">
              <a:solidFill>
                <a:srgbClr val="002060"/>
              </a:solidFill>
            </a:endParaRPr>
          </a:p>
          <a:p>
            <a:r>
              <a:rPr lang="en-US" b="1" dirty="0">
                <a:solidFill>
                  <a:srgbClr val="002060"/>
                </a:solidFill>
              </a:rPr>
              <a:t>Example:</a:t>
            </a:r>
          </a:p>
          <a:p>
            <a:r>
              <a:rPr lang="en-US" dirty="0">
                <a:solidFill>
                  <a:srgbClr val="002060"/>
                </a:solidFill>
              </a:rPr>
              <a:t>import math</a:t>
            </a:r>
          </a:p>
          <a:p>
            <a:r>
              <a:rPr lang="en-US" dirty="0" err="1">
                <a:solidFill>
                  <a:srgbClr val="002060"/>
                </a:solidFill>
              </a:rPr>
              <a:t>math.sqrt</a:t>
            </a:r>
            <a:r>
              <a:rPr lang="en-US" dirty="0">
                <a:solidFill>
                  <a:srgbClr val="002060"/>
                </a:solidFill>
              </a:rPr>
              <a:t>(4)</a:t>
            </a:r>
          </a:p>
          <a:p>
            <a:endParaRPr lang="en-US" b="1" dirty="0">
              <a:solidFill>
                <a:srgbClr val="002060"/>
              </a:solidFill>
            </a:endParaRPr>
          </a:p>
          <a:p>
            <a:r>
              <a:rPr lang="en-US" b="1" dirty="0">
                <a:solidFill>
                  <a:srgbClr val="002060"/>
                </a:solidFill>
              </a:rPr>
              <a:t>Result:</a:t>
            </a:r>
          </a:p>
          <a:p>
            <a:r>
              <a:rPr lang="en-US" dirty="0">
                <a:solidFill>
                  <a:srgbClr val="002060"/>
                </a:solidFill>
              </a:rPr>
              <a:t>2.0</a:t>
            </a:r>
          </a:p>
        </p:txBody>
      </p:sp>
    </p:spTree>
    <p:extLst>
      <p:ext uri="{BB962C8B-B14F-4D97-AF65-F5344CB8AC3E}">
        <p14:creationId xmlns:p14="http://schemas.microsoft.com/office/powerpoint/2010/main" val="365955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fade">
                                      <p:cBhvr>
                                        <p:cTn id="62" dur="1000"/>
                                        <p:tgtEl>
                                          <p:spTgt spid="8">
                                            <p:txEl>
                                              <p:pRg st="10" end="10"/>
                                            </p:txEl>
                                          </p:spTgt>
                                        </p:tgtEl>
                                      </p:cBhvr>
                                    </p:animEffect>
                                    <p:anim calcmode="lin" valueType="num">
                                      <p:cBhvr>
                                        <p:cTn id="63"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(7) Number Built-in </a:t>
            </a:r>
            <a:r>
              <a:rPr lang="en-US" sz="4000" b="1" dirty="0">
                <a:solidFill>
                  <a:srgbClr val="002060"/>
                </a:solidFill>
                <a:latin typeface="Aharoni" panose="02010803020104030203" pitchFamily="2" charset="-79"/>
                <a:cs typeface="Aharoni" panose="02010803020104030203" pitchFamily="2" charset="-79"/>
              </a:rPr>
              <a:t>M</a:t>
            </a:r>
            <a:r>
              <a:rPr kumimoji="0" lang="en-US" sz="4000" b="1"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ethod</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choice()</a:t>
            </a:r>
          </a:p>
        </p:txBody>
      </p:sp>
      <p:sp>
        <p:nvSpPr>
          <p:cNvPr id="8" name="Text Placeholder 7"/>
          <p:cNvSpPr>
            <a:spLocks noGrp="1"/>
          </p:cNvSpPr>
          <p:nvPr>
            <p:ph type="body" idx="1"/>
          </p:nvPr>
        </p:nvSpPr>
        <p:spPr>
          <a:xfrm>
            <a:off x="749542" y="1657966"/>
            <a:ext cx="10515600" cy="5040313"/>
          </a:xfrm>
        </p:spPr>
        <p:txBody>
          <a:bodyPr numCol="1">
            <a:normAutofit fontScale="92500" lnSpcReduction="20000"/>
          </a:bodyPr>
          <a:lstStyle/>
          <a:p>
            <a:r>
              <a:rPr lang="en-US" b="1" dirty="0">
                <a:solidFill>
                  <a:srgbClr val="002060"/>
                </a:solidFill>
              </a:rPr>
              <a:t>Working: </a:t>
            </a:r>
            <a:r>
              <a:rPr lang="en-US" dirty="0">
                <a:solidFill>
                  <a:srgbClr val="002060"/>
                </a:solidFill>
              </a:rPr>
              <a:t>The choice inbuilt method is used to display item from any sequence in random order. </a:t>
            </a:r>
          </a:p>
          <a:p>
            <a:endParaRPr lang="en-US" b="1" dirty="0">
              <a:solidFill>
                <a:srgbClr val="002060"/>
              </a:solidFill>
            </a:endParaRPr>
          </a:p>
          <a:p>
            <a:r>
              <a:rPr lang="en-US" b="1" dirty="0">
                <a:solidFill>
                  <a:srgbClr val="002060"/>
                </a:solidFill>
              </a:rPr>
              <a:t>Syntax:</a:t>
            </a:r>
          </a:p>
          <a:p>
            <a:r>
              <a:rPr lang="en-US" dirty="0" err="1">
                <a:solidFill>
                  <a:srgbClr val="002060"/>
                </a:solidFill>
              </a:rPr>
              <a:t>random.choice</a:t>
            </a:r>
            <a:r>
              <a:rPr lang="en-US" dirty="0">
                <a:solidFill>
                  <a:srgbClr val="002060"/>
                </a:solidFill>
              </a:rPr>
              <a:t>(any sequence)</a:t>
            </a:r>
          </a:p>
          <a:p>
            <a:r>
              <a:rPr lang="en-US" dirty="0">
                <a:solidFill>
                  <a:srgbClr val="002060"/>
                </a:solidFill>
              </a:rPr>
              <a:t>Sequence means list, tuple, string, range</a:t>
            </a:r>
          </a:p>
          <a:p>
            <a:endParaRPr lang="en-US" b="1" dirty="0">
              <a:solidFill>
                <a:srgbClr val="002060"/>
              </a:solidFill>
            </a:endParaRPr>
          </a:p>
          <a:p>
            <a:r>
              <a:rPr lang="en-US" b="1" dirty="0">
                <a:solidFill>
                  <a:srgbClr val="002060"/>
                </a:solidFill>
              </a:rPr>
              <a:t>Example:</a:t>
            </a:r>
          </a:p>
          <a:p>
            <a:r>
              <a:rPr lang="en-US" dirty="0">
                <a:solidFill>
                  <a:srgbClr val="002060"/>
                </a:solidFill>
              </a:rPr>
              <a:t>import random</a:t>
            </a:r>
          </a:p>
          <a:p>
            <a:r>
              <a:rPr lang="en-US" dirty="0" err="1">
                <a:solidFill>
                  <a:srgbClr val="002060"/>
                </a:solidFill>
              </a:rPr>
              <a:t>lst</a:t>
            </a:r>
            <a:r>
              <a:rPr lang="en-US" dirty="0">
                <a:solidFill>
                  <a:srgbClr val="002060"/>
                </a:solidFill>
              </a:rPr>
              <a:t> = [3,5,2,1]</a:t>
            </a:r>
          </a:p>
          <a:p>
            <a:r>
              <a:rPr lang="en-US" dirty="0" err="1">
                <a:solidFill>
                  <a:srgbClr val="002060"/>
                </a:solidFill>
              </a:rPr>
              <a:t>random.choice</a:t>
            </a:r>
            <a:r>
              <a:rPr lang="en-US" dirty="0">
                <a:solidFill>
                  <a:srgbClr val="002060"/>
                </a:solidFill>
              </a:rPr>
              <a:t>(</a:t>
            </a:r>
            <a:r>
              <a:rPr lang="en-US" dirty="0" err="1">
                <a:solidFill>
                  <a:srgbClr val="002060"/>
                </a:solidFill>
              </a:rPr>
              <a:t>lst</a:t>
            </a:r>
            <a:r>
              <a:rPr lang="en-US" dirty="0">
                <a:solidFill>
                  <a:srgbClr val="002060"/>
                </a:solidFill>
              </a:rPr>
              <a:t>)</a:t>
            </a:r>
            <a:endParaRPr lang="en-US" b="1" dirty="0">
              <a:solidFill>
                <a:srgbClr val="002060"/>
              </a:solidFill>
            </a:endParaRPr>
          </a:p>
          <a:p>
            <a:endParaRPr lang="en-US" b="1" dirty="0">
              <a:solidFill>
                <a:srgbClr val="002060"/>
              </a:solidFill>
            </a:endParaRPr>
          </a:p>
          <a:p>
            <a:r>
              <a:rPr lang="en-US" b="1" dirty="0">
                <a:solidFill>
                  <a:srgbClr val="002060"/>
                </a:solidFill>
              </a:rPr>
              <a:t>Result:</a:t>
            </a:r>
          </a:p>
          <a:p>
            <a:r>
              <a:rPr lang="en-US" dirty="0">
                <a:solidFill>
                  <a:srgbClr val="002060"/>
                </a:solidFill>
              </a:rPr>
              <a:t>5</a:t>
            </a:r>
          </a:p>
        </p:txBody>
      </p:sp>
    </p:spTree>
    <p:extLst>
      <p:ext uri="{BB962C8B-B14F-4D97-AF65-F5344CB8AC3E}">
        <p14:creationId xmlns:p14="http://schemas.microsoft.com/office/powerpoint/2010/main" val="29004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1000"/>
                                        <p:tgtEl>
                                          <p:spTgt spid="8">
                                            <p:txEl>
                                              <p:pRg st="8" end="8"/>
                                            </p:txEl>
                                          </p:spTgt>
                                        </p:tgtEl>
                                      </p:cBhvr>
                                    </p:animEffect>
                                    <p:anim calcmode="lin" valueType="num">
                                      <p:cBhvr>
                                        <p:cTn id="5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9" end="9"/>
                                            </p:txEl>
                                          </p:spTgt>
                                        </p:tgtEl>
                                        <p:attrNameLst>
                                          <p:attrName>style.visibility</p:attrName>
                                        </p:attrNameLst>
                                      </p:cBhvr>
                                      <p:to>
                                        <p:strVal val="visible"/>
                                      </p:to>
                                    </p:set>
                                    <p:animEffect transition="in" filter="fade">
                                      <p:cBhvr>
                                        <p:cTn id="62" dur="1000"/>
                                        <p:tgtEl>
                                          <p:spTgt spid="8">
                                            <p:txEl>
                                              <p:pRg st="9" end="9"/>
                                            </p:txEl>
                                          </p:spTgt>
                                        </p:tgtEl>
                                      </p:cBhvr>
                                    </p:animEffect>
                                    <p:anim calcmode="lin" valueType="num">
                                      <p:cBhvr>
                                        <p:cTn id="6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1" end="11"/>
                                            </p:txEl>
                                          </p:spTgt>
                                        </p:tgtEl>
                                        <p:attrNameLst>
                                          <p:attrName>style.visibility</p:attrName>
                                        </p:attrNameLst>
                                      </p:cBhvr>
                                      <p:to>
                                        <p:strVal val="visible"/>
                                      </p:to>
                                    </p:set>
                                    <p:animEffect transition="in" filter="fade">
                                      <p:cBhvr>
                                        <p:cTn id="69" dur="1000"/>
                                        <p:tgtEl>
                                          <p:spTgt spid="8">
                                            <p:txEl>
                                              <p:pRg st="11" end="11"/>
                                            </p:txEl>
                                          </p:spTgt>
                                        </p:tgtEl>
                                      </p:cBhvr>
                                    </p:animEffect>
                                    <p:anim calcmode="lin" valueType="num">
                                      <p:cBhvr>
                                        <p:cTn id="70"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2" end="12"/>
                                            </p:txEl>
                                          </p:spTgt>
                                        </p:tgtEl>
                                        <p:attrNameLst>
                                          <p:attrName>style.visibility</p:attrName>
                                        </p:attrNameLst>
                                      </p:cBhvr>
                                      <p:to>
                                        <p:strVal val="visible"/>
                                      </p:to>
                                    </p:set>
                                    <p:animEffect transition="in" filter="fade">
                                      <p:cBhvr>
                                        <p:cTn id="76" dur="1000"/>
                                        <p:tgtEl>
                                          <p:spTgt spid="8">
                                            <p:txEl>
                                              <p:pRg st="12" end="12"/>
                                            </p:txEl>
                                          </p:spTgt>
                                        </p:tgtEl>
                                      </p:cBhvr>
                                    </p:animEffect>
                                    <p:anim calcmode="lin" valueType="num">
                                      <p:cBhvr>
                                        <p:cTn id="77"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mn-cs"/>
              </a:rPr>
              <a:t>Access String (Element) </a:t>
            </a:r>
          </a:p>
        </p:txBody>
      </p:sp>
      <p:sp>
        <p:nvSpPr>
          <p:cNvPr id="8" name="Text Placeholder 7"/>
          <p:cNvSpPr>
            <a:spLocks noGrp="1"/>
          </p:cNvSpPr>
          <p:nvPr>
            <p:ph type="body" idx="1"/>
          </p:nvPr>
        </p:nvSpPr>
        <p:spPr>
          <a:xfrm>
            <a:off x="749543" y="1603375"/>
            <a:ext cx="10515600" cy="5040313"/>
          </a:xfrm>
        </p:spPr>
        <p:txBody>
          <a:bodyPr numCol="2">
            <a:normAutofit lnSpcReduction="10000"/>
          </a:bodyPr>
          <a:lstStyle/>
          <a:p>
            <a:pPr>
              <a:lnSpc>
                <a:spcPct val="150000"/>
              </a:lnSpc>
            </a:pPr>
            <a:r>
              <a:rPr lang="en-US" dirty="0">
                <a:solidFill>
                  <a:srgbClr val="002060"/>
                </a:solidFill>
              </a:rPr>
              <a:t>We can access string element using different way</a:t>
            </a:r>
            <a:endParaRPr lang="en-US" b="1" dirty="0">
              <a:solidFill>
                <a:srgbClr val="002060"/>
              </a:solidFill>
            </a:endParaRPr>
          </a:p>
          <a:p>
            <a:pPr>
              <a:lnSpc>
                <a:spcPct val="150000"/>
              </a:lnSpc>
            </a:pPr>
            <a:r>
              <a:rPr lang="en-US" b="1" dirty="0">
                <a:solidFill>
                  <a:srgbClr val="002060"/>
                </a:solidFill>
              </a:rPr>
              <a:t>Example:</a:t>
            </a:r>
          </a:p>
          <a:p>
            <a:pPr>
              <a:lnSpc>
                <a:spcPct val="150000"/>
              </a:lnSpc>
            </a:pPr>
            <a:r>
              <a:rPr lang="en-US" dirty="0" err="1">
                <a:solidFill>
                  <a:srgbClr val="00B050"/>
                </a:solidFill>
              </a:rPr>
              <a:t>str</a:t>
            </a:r>
            <a:r>
              <a:rPr lang="en-US" dirty="0">
                <a:solidFill>
                  <a:srgbClr val="00B050"/>
                </a:solidFill>
              </a:rPr>
              <a:t> = “Faisal Zamir”</a:t>
            </a:r>
          </a:p>
          <a:p>
            <a:pPr>
              <a:lnSpc>
                <a:spcPct val="150000"/>
              </a:lnSpc>
            </a:pPr>
            <a:r>
              <a:rPr lang="en-US" b="1" dirty="0">
                <a:solidFill>
                  <a:srgbClr val="002060"/>
                </a:solidFill>
              </a:rPr>
              <a:t>1) Using variable method </a:t>
            </a:r>
          </a:p>
          <a:p>
            <a:pPr>
              <a:lnSpc>
                <a:spcPct val="150000"/>
              </a:lnSpc>
            </a:pPr>
            <a:r>
              <a:rPr lang="en-US" dirty="0" err="1">
                <a:solidFill>
                  <a:srgbClr val="00B050"/>
                </a:solidFill>
              </a:rPr>
              <a:t>e.g</a:t>
            </a:r>
            <a:r>
              <a:rPr lang="en-US" dirty="0">
                <a:solidFill>
                  <a:srgbClr val="00B050"/>
                </a:solidFill>
              </a:rPr>
              <a:t>  print(</a:t>
            </a:r>
            <a:r>
              <a:rPr lang="en-US" dirty="0" err="1">
                <a:solidFill>
                  <a:srgbClr val="00B050"/>
                </a:solidFill>
              </a:rPr>
              <a:t>str</a:t>
            </a:r>
            <a:r>
              <a:rPr lang="en-US" dirty="0">
                <a:solidFill>
                  <a:srgbClr val="00B050"/>
                </a:solidFill>
              </a:rPr>
              <a:t>)</a:t>
            </a:r>
          </a:p>
          <a:p>
            <a:pPr>
              <a:lnSpc>
                <a:spcPct val="150000"/>
              </a:lnSpc>
            </a:pPr>
            <a:r>
              <a:rPr lang="en-US" b="1" dirty="0">
                <a:solidFill>
                  <a:srgbClr val="002060"/>
                </a:solidFill>
              </a:rPr>
              <a:t>2) Using array method </a:t>
            </a:r>
          </a:p>
          <a:p>
            <a:pPr>
              <a:lnSpc>
                <a:spcPct val="150000"/>
              </a:lnSpc>
            </a:pPr>
            <a:r>
              <a:rPr lang="en-US" dirty="0" err="1">
                <a:solidFill>
                  <a:srgbClr val="00B050"/>
                </a:solidFill>
              </a:rPr>
              <a:t>e.g</a:t>
            </a:r>
            <a:r>
              <a:rPr lang="en-US" dirty="0">
                <a:solidFill>
                  <a:srgbClr val="00B050"/>
                </a:solidFill>
              </a:rPr>
              <a:t> print(</a:t>
            </a:r>
            <a:r>
              <a:rPr lang="en-US" dirty="0" err="1">
                <a:solidFill>
                  <a:srgbClr val="00B050"/>
                </a:solidFill>
              </a:rPr>
              <a:t>str</a:t>
            </a:r>
            <a:r>
              <a:rPr lang="en-US" dirty="0">
                <a:solidFill>
                  <a:srgbClr val="00B050"/>
                </a:solidFill>
              </a:rPr>
              <a:t>[index number])</a:t>
            </a:r>
          </a:p>
          <a:p>
            <a:pPr>
              <a:lnSpc>
                <a:spcPct val="150000"/>
              </a:lnSpc>
            </a:pPr>
            <a:r>
              <a:rPr lang="en-US" b="1" dirty="0">
                <a:solidFill>
                  <a:srgbClr val="002060"/>
                </a:solidFill>
              </a:rPr>
              <a:t>3) Using slice method</a:t>
            </a:r>
          </a:p>
          <a:p>
            <a:pPr>
              <a:lnSpc>
                <a:spcPct val="150000"/>
              </a:lnSpc>
            </a:pPr>
            <a:r>
              <a:rPr lang="en-US" dirty="0" err="1">
                <a:solidFill>
                  <a:srgbClr val="00B050"/>
                </a:solidFill>
              </a:rPr>
              <a:t>e.g</a:t>
            </a:r>
            <a:r>
              <a:rPr lang="en-US" dirty="0">
                <a:solidFill>
                  <a:srgbClr val="00B050"/>
                </a:solidFill>
              </a:rPr>
              <a:t> print(</a:t>
            </a:r>
            <a:r>
              <a:rPr lang="en-US" dirty="0" err="1">
                <a:solidFill>
                  <a:srgbClr val="00B050"/>
                </a:solidFill>
              </a:rPr>
              <a:t>str</a:t>
            </a:r>
            <a:r>
              <a:rPr lang="en-US" dirty="0">
                <a:solidFill>
                  <a:srgbClr val="00B050"/>
                </a:solidFill>
              </a:rPr>
              <a:t>[starting index, ending point])</a:t>
            </a:r>
            <a:endParaRPr lang="en-US" b="1" dirty="0">
              <a:solidFill>
                <a:srgbClr val="00B050"/>
              </a:solidFill>
            </a:endParaRPr>
          </a:p>
          <a:p>
            <a:pPr>
              <a:lnSpc>
                <a:spcPct val="150000"/>
              </a:lnSpc>
            </a:pPr>
            <a:r>
              <a:rPr lang="en-US" b="1" dirty="0">
                <a:solidFill>
                  <a:srgbClr val="002060"/>
                </a:solidFill>
              </a:rPr>
              <a:t>4) Using for loop method </a:t>
            </a:r>
          </a:p>
          <a:p>
            <a:pPr>
              <a:lnSpc>
                <a:spcPct val="150000"/>
              </a:lnSpc>
            </a:pPr>
            <a:r>
              <a:rPr lang="en-US" dirty="0" err="1">
                <a:solidFill>
                  <a:srgbClr val="00B050"/>
                </a:solidFill>
              </a:rPr>
              <a:t>str</a:t>
            </a:r>
            <a:r>
              <a:rPr lang="en-US" dirty="0">
                <a:solidFill>
                  <a:srgbClr val="00B050"/>
                </a:solidFill>
              </a:rPr>
              <a:t> = “Faisal Zamir”</a:t>
            </a:r>
          </a:p>
          <a:p>
            <a:pPr>
              <a:lnSpc>
                <a:spcPct val="150000"/>
              </a:lnSpc>
            </a:pPr>
            <a:r>
              <a:rPr lang="en-US" dirty="0">
                <a:solidFill>
                  <a:srgbClr val="00B050"/>
                </a:solidFill>
              </a:rPr>
              <a:t>for </a:t>
            </a:r>
            <a:r>
              <a:rPr lang="en-US" dirty="0" err="1">
                <a:solidFill>
                  <a:srgbClr val="00B050"/>
                </a:solidFill>
              </a:rPr>
              <a:t>i</a:t>
            </a:r>
            <a:r>
              <a:rPr lang="en-US" dirty="0">
                <a:solidFill>
                  <a:srgbClr val="00B050"/>
                </a:solidFill>
              </a:rPr>
              <a:t> in </a:t>
            </a:r>
            <a:r>
              <a:rPr lang="en-US" dirty="0" err="1">
                <a:solidFill>
                  <a:srgbClr val="00B050"/>
                </a:solidFill>
              </a:rPr>
              <a:t>str</a:t>
            </a:r>
            <a:r>
              <a:rPr lang="en-US" dirty="0">
                <a:solidFill>
                  <a:srgbClr val="00B050"/>
                </a:solidFill>
              </a:rPr>
              <a:t>:</a:t>
            </a:r>
          </a:p>
          <a:p>
            <a:pPr>
              <a:lnSpc>
                <a:spcPct val="150000"/>
              </a:lnSpc>
            </a:pPr>
            <a:r>
              <a:rPr lang="en-US" dirty="0">
                <a:solidFill>
                  <a:srgbClr val="00B050"/>
                </a:solidFill>
              </a:rPr>
              <a:t>	print(</a:t>
            </a:r>
            <a:r>
              <a:rPr lang="en-US" dirty="0" err="1">
                <a:solidFill>
                  <a:srgbClr val="00B050"/>
                </a:solidFill>
              </a:rPr>
              <a:t>i</a:t>
            </a:r>
            <a:r>
              <a:rPr lang="en-US" dirty="0">
                <a:solidFill>
                  <a:srgbClr val="00B050"/>
                </a:solidFill>
              </a:rPr>
              <a:t>)</a:t>
            </a:r>
          </a:p>
          <a:p>
            <a:pPr>
              <a:lnSpc>
                <a:spcPct val="150000"/>
              </a:lnSpc>
            </a:pPr>
            <a:endParaRPr lang="en-US" b="1" dirty="0">
              <a:solidFill>
                <a:srgbClr val="002060"/>
              </a:solidFill>
            </a:endParaRPr>
          </a:p>
          <a:p>
            <a:pPr>
              <a:lnSpc>
                <a:spcPct val="150000"/>
              </a:lnSpc>
            </a:pPr>
            <a:endParaRPr lang="en-US" b="1" dirty="0">
              <a:solidFill>
                <a:srgbClr val="002060"/>
              </a:solidFill>
            </a:endParaRPr>
          </a:p>
        </p:txBody>
      </p:sp>
    </p:spTree>
    <p:extLst>
      <p:ext uri="{BB962C8B-B14F-4D97-AF65-F5344CB8AC3E}">
        <p14:creationId xmlns:p14="http://schemas.microsoft.com/office/powerpoint/2010/main" val="221372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2" end="12"/>
                                            </p:txEl>
                                          </p:spTgt>
                                        </p:tgtEl>
                                        <p:attrNameLst>
                                          <p:attrName>style.visibility</p:attrName>
                                        </p:attrNameLst>
                                      </p:cBhvr>
                                      <p:to>
                                        <p:strVal val="visible"/>
                                      </p:to>
                                    </p:set>
                                    <p:animEffect transition="in" filter="fade">
                                      <p:cBhvr>
                                        <p:cTn id="97" dur="1000"/>
                                        <p:tgtEl>
                                          <p:spTgt spid="8">
                                            <p:txEl>
                                              <p:pRg st="12" end="12"/>
                                            </p:txEl>
                                          </p:spTgt>
                                        </p:tgtEl>
                                      </p:cBhvr>
                                    </p:animEffect>
                                    <p:anim calcmode="lin" valueType="num">
                                      <p:cBhvr>
                                        <p:cTn id="9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(8) Number Built-in </a:t>
            </a:r>
            <a:r>
              <a:rPr lang="en-US" sz="3600" b="1" dirty="0">
                <a:solidFill>
                  <a:srgbClr val="002060"/>
                </a:solidFill>
                <a:latin typeface="Aharoni" panose="02010803020104030203" pitchFamily="2" charset="-79"/>
                <a:cs typeface="Aharoni" panose="02010803020104030203" pitchFamily="2" charset="-79"/>
              </a:rPr>
              <a:t>M</a:t>
            </a:r>
            <a:r>
              <a:rPr kumimoji="0" lang="en-US" sz="3600" b="1"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ethod</a:t>
            </a:r>
            <a:r>
              <a:rPr kumimoji="0" lang="en-US" sz="36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 </a:t>
            </a:r>
            <a:r>
              <a:rPr kumimoji="0" lang="en-US" sz="3600" b="0"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randrange</a:t>
            </a:r>
            <a:r>
              <a:rPr kumimoji="0" lang="en-US" sz="36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a:t>
            </a:r>
          </a:p>
        </p:txBody>
      </p:sp>
      <p:sp>
        <p:nvSpPr>
          <p:cNvPr id="8" name="Text Placeholder 7"/>
          <p:cNvSpPr>
            <a:spLocks noGrp="1"/>
          </p:cNvSpPr>
          <p:nvPr>
            <p:ph type="body" idx="1"/>
          </p:nvPr>
        </p:nvSpPr>
        <p:spPr>
          <a:xfrm>
            <a:off x="749542" y="1657966"/>
            <a:ext cx="10515600" cy="5040313"/>
          </a:xfrm>
        </p:spPr>
        <p:txBody>
          <a:bodyPr numCol="1">
            <a:normAutofit fontScale="85000" lnSpcReduction="20000"/>
          </a:bodyPr>
          <a:lstStyle/>
          <a:p>
            <a:r>
              <a:rPr lang="en-US" b="1" dirty="0">
                <a:solidFill>
                  <a:srgbClr val="002060"/>
                </a:solidFill>
              </a:rPr>
              <a:t>Working: </a:t>
            </a:r>
            <a:r>
              <a:rPr lang="en-US" dirty="0">
                <a:solidFill>
                  <a:srgbClr val="002060"/>
                </a:solidFill>
              </a:rPr>
              <a:t>It generates number from the given range.</a:t>
            </a:r>
          </a:p>
          <a:p>
            <a:endParaRPr lang="en-US" b="1" dirty="0">
              <a:solidFill>
                <a:srgbClr val="002060"/>
              </a:solidFill>
            </a:endParaRPr>
          </a:p>
          <a:p>
            <a:r>
              <a:rPr lang="en-US" b="1" dirty="0">
                <a:solidFill>
                  <a:srgbClr val="002060"/>
                </a:solidFill>
              </a:rPr>
              <a:t>Syntax:</a:t>
            </a:r>
          </a:p>
          <a:p>
            <a:r>
              <a:rPr lang="en-US" dirty="0" err="1">
                <a:solidFill>
                  <a:srgbClr val="002060"/>
                </a:solidFill>
              </a:rPr>
              <a:t>random.randrange</a:t>
            </a:r>
            <a:r>
              <a:rPr lang="en-US" dirty="0">
                <a:solidFill>
                  <a:srgbClr val="002060"/>
                </a:solidFill>
              </a:rPr>
              <a:t>(</a:t>
            </a:r>
            <a:r>
              <a:rPr lang="en-US" dirty="0" err="1">
                <a:solidFill>
                  <a:srgbClr val="002060"/>
                </a:solidFill>
              </a:rPr>
              <a:t>start,stop,step</a:t>
            </a:r>
            <a:r>
              <a:rPr lang="en-US" dirty="0">
                <a:solidFill>
                  <a:srgbClr val="002060"/>
                </a:solidFill>
              </a:rPr>
              <a:t>)</a:t>
            </a:r>
          </a:p>
          <a:p>
            <a:r>
              <a:rPr lang="en-US" dirty="0">
                <a:solidFill>
                  <a:srgbClr val="002060"/>
                </a:solidFill>
              </a:rPr>
              <a:t>Start: Optional </a:t>
            </a:r>
          </a:p>
          <a:p>
            <a:r>
              <a:rPr lang="en-US" dirty="0">
                <a:solidFill>
                  <a:srgbClr val="002060"/>
                </a:solidFill>
              </a:rPr>
              <a:t>Stop: Required</a:t>
            </a:r>
          </a:p>
          <a:p>
            <a:r>
              <a:rPr lang="en-US" dirty="0">
                <a:solidFill>
                  <a:srgbClr val="002060"/>
                </a:solidFill>
              </a:rPr>
              <a:t>Step: Optional</a:t>
            </a:r>
          </a:p>
          <a:p>
            <a:endParaRPr lang="en-US" b="1" dirty="0">
              <a:solidFill>
                <a:srgbClr val="002060"/>
              </a:solidFill>
            </a:endParaRPr>
          </a:p>
          <a:p>
            <a:r>
              <a:rPr lang="en-US" b="1" dirty="0">
                <a:solidFill>
                  <a:srgbClr val="002060"/>
                </a:solidFill>
              </a:rPr>
              <a:t>Example:</a:t>
            </a:r>
          </a:p>
          <a:p>
            <a:r>
              <a:rPr lang="en-US" dirty="0">
                <a:solidFill>
                  <a:srgbClr val="002060"/>
                </a:solidFill>
              </a:rPr>
              <a:t>import random</a:t>
            </a:r>
          </a:p>
          <a:p>
            <a:r>
              <a:rPr lang="en-US" dirty="0">
                <a:solidFill>
                  <a:srgbClr val="002060"/>
                </a:solidFill>
              </a:rPr>
              <a:t>print(</a:t>
            </a:r>
            <a:r>
              <a:rPr lang="en-US" dirty="0" err="1">
                <a:solidFill>
                  <a:srgbClr val="002060"/>
                </a:solidFill>
              </a:rPr>
              <a:t>random.randrange</a:t>
            </a:r>
            <a:r>
              <a:rPr lang="en-US" dirty="0">
                <a:solidFill>
                  <a:srgbClr val="002060"/>
                </a:solidFill>
              </a:rPr>
              <a:t>(2, 8))</a:t>
            </a:r>
          </a:p>
          <a:p>
            <a:endParaRPr lang="en-US" b="1" dirty="0">
              <a:solidFill>
                <a:srgbClr val="002060"/>
              </a:solidFill>
            </a:endParaRPr>
          </a:p>
          <a:p>
            <a:r>
              <a:rPr lang="en-US" b="1" dirty="0">
                <a:solidFill>
                  <a:srgbClr val="002060"/>
                </a:solidFill>
              </a:rPr>
              <a:t>Result:</a:t>
            </a:r>
          </a:p>
          <a:p>
            <a:r>
              <a:rPr lang="en-US" dirty="0">
                <a:solidFill>
                  <a:srgbClr val="002060"/>
                </a:solidFill>
              </a:rPr>
              <a:t>5</a:t>
            </a:r>
          </a:p>
        </p:txBody>
      </p:sp>
    </p:spTree>
    <p:extLst>
      <p:ext uri="{BB962C8B-B14F-4D97-AF65-F5344CB8AC3E}">
        <p14:creationId xmlns:p14="http://schemas.microsoft.com/office/powerpoint/2010/main" val="265455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1000"/>
                                        <p:tgtEl>
                                          <p:spTgt spid="8">
                                            <p:txEl>
                                              <p:pRg st="8" end="8"/>
                                            </p:txEl>
                                          </p:spTgt>
                                        </p:tgtEl>
                                      </p:cBhvr>
                                    </p:animEffect>
                                    <p:anim calcmode="lin" valueType="num">
                                      <p:cBhvr>
                                        <p:cTn id="5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9" end="9"/>
                                            </p:txEl>
                                          </p:spTgt>
                                        </p:tgtEl>
                                        <p:attrNameLst>
                                          <p:attrName>style.visibility</p:attrName>
                                        </p:attrNameLst>
                                      </p:cBhvr>
                                      <p:to>
                                        <p:strVal val="visible"/>
                                      </p:to>
                                    </p:set>
                                    <p:animEffect transition="in" filter="fade">
                                      <p:cBhvr>
                                        <p:cTn id="62" dur="1000"/>
                                        <p:tgtEl>
                                          <p:spTgt spid="8">
                                            <p:txEl>
                                              <p:pRg st="9" end="9"/>
                                            </p:txEl>
                                          </p:spTgt>
                                        </p:tgtEl>
                                      </p:cBhvr>
                                    </p:animEffect>
                                    <p:anim calcmode="lin" valueType="num">
                                      <p:cBhvr>
                                        <p:cTn id="6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animEffect transition="in" filter="fade">
                                      <p:cBhvr>
                                        <p:cTn id="69" dur="1000"/>
                                        <p:tgtEl>
                                          <p:spTgt spid="8">
                                            <p:txEl>
                                              <p:pRg st="10" end="10"/>
                                            </p:txEl>
                                          </p:spTgt>
                                        </p:tgtEl>
                                      </p:cBhvr>
                                    </p:animEffect>
                                    <p:anim calcmode="lin" valueType="num">
                                      <p:cBhvr>
                                        <p:cTn id="70"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2" end="12"/>
                                            </p:txEl>
                                          </p:spTgt>
                                        </p:tgtEl>
                                        <p:attrNameLst>
                                          <p:attrName>style.visibility</p:attrName>
                                        </p:attrNameLst>
                                      </p:cBhvr>
                                      <p:to>
                                        <p:strVal val="visible"/>
                                      </p:to>
                                    </p:set>
                                    <p:animEffect transition="in" filter="fade">
                                      <p:cBhvr>
                                        <p:cTn id="76" dur="1000"/>
                                        <p:tgtEl>
                                          <p:spTgt spid="8">
                                            <p:txEl>
                                              <p:pRg st="12" end="12"/>
                                            </p:txEl>
                                          </p:spTgt>
                                        </p:tgtEl>
                                      </p:cBhvr>
                                    </p:animEffect>
                                    <p:anim calcmode="lin" valueType="num">
                                      <p:cBhvr>
                                        <p:cTn id="77"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3" end="13"/>
                                            </p:txEl>
                                          </p:spTgt>
                                        </p:tgtEl>
                                        <p:attrNameLst>
                                          <p:attrName>style.visibility</p:attrName>
                                        </p:attrNameLst>
                                      </p:cBhvr>
                                      <p:to>
                                        <p:strVal val="visible"/>
                                      </p:to>
                                    </p:set>
                                    <p:animEffect transition="in" filter="fade">
                                      <p:cBhvr>
                                        <p:cTn id="83" dur="1000"/>
                                        <p:tgtEl>
                                          <p:spTgt spid="8">
                                            <p:txEl>
                                              <p:pRg st="13" end="13"/>
                                            </p:txEl>
                                          </p:spTgt>
                                        </p:tgtEl>
                                      </p:cBhvr>
                                    </p:animEffect>
                                    <p:anim calcmode="lin" valueType="num">
                                      <p:cBhvr>
                                        <p:cTn id="84"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(9) Number Built-in </a:t>
            </a:r>
            <a:r>
              <a:rPr lang="en-US" sz="4000" b="1" dirty="0">
                <a:solidFill>
                  <a:srgbClr val="002060"/>
                </a:solidFill>
                <a:latin typeface="Aharoni" panose="02010803020104030203" pitchFamily="2" charset="-79"/>
                <a:cs typeface="Aharoni" panose="02010803020104030203" pitchFamily="2" charset="-79"/>
              </a:rPr>
              <a:t>M</a:t>
            </a:r>
            <a:r>
              <a:rPr kumimoji="0" lang="en-US" sz="4000" b="1" i="0" u="none" strike="noStrike" kern="1200" cap="none" spc="0" normalizeH="0" baseline="0" noProof="0" dirty="0" err="1">
                <a:ln>
                  <a:noFill/>
                </a:ln>
                <a:solidFill>
                  <a:srgbClr val="002060"/>
                </a:solidFill>
                <a:effectLst/>
                <a:uLnTx/>
                <a:uFillTx/>
                <a:latin typeface="Aharoni" panose="02010803020104030203" pitchFamily="2" charset="-79"/>
                <a:ea typeface="+mn-ea"/>
                <a:cs typeface="Aharoni" panose="02010803020104030203" pitchFamily="2" charset="-79"/>
              </a:rPr>
              <a:t>ethod</a:t>
            </a: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random()</a:t>
            </a:r>
          </a:p>
        </p:txBody>
      </p:sp>
      <p:sp>
        <p:nvSpPr>
          <p:cNvPr id="8" name="Text Placeholder 7"/>
          <p:cNvSpPr>
            <a:spLocks noGrp="1"/>
          </p:cNvSpPr>
          <p:nvPr>
            <p:ph type="body" idx="1"/>
          </p:nvPr>
        </p:nvSpPr>
        <p:spPr>
          <a:xfrm>
            <a:off x="749542" y="1657966"/>
            <a:ext cx="10515600" cy="5040313"/>
          </a:xfrm>
        </p:spPr>
        <p:txBody>
          <a:bodyPr numCol="1">
            <a:normAutofit/>
          </a:bodyPr>
          <a:lstStyle/>
          <a:p>
            <a:r>
              <a:rPr lang="en-US" b="1" dirty="0">
                <a:solidFill>
                  <a:srgbClr val="002060"/>
                </a:solidFill>
              </a:rPr>
              <a:t>Working: </a:t>
            </a:r>
            <a:r>
              <a:rPr lang="en-US" dirty="0">
                <a:solidFill>
                  <a:srgbClr val="002060"/>
                </a:solidFill>
              </a:rPr>
              <a:t>it generates floating point numbers from 0.0 to 1.0 randomly</a:t>
            </a:r>
          </a:p>
          <a:p>
            <a:endParaRPr lang="en-US" b="1" dirty="0">
              <a:solidFill>
                <a:srgbClr val="002060"/>
              </a:solidFill>
            </a:endParaRPr>
          </a:p>
          <a:p>
            <a:r>
              <a:rPr lang="en-US" b="1" dirty="0">
                <a:solidFill>
                  <a:srgbClr val="002060"/>
                </a:solidFill>
              </a:rPr>
              <a:t>Syntax:</a:t>
            </a:r>
          </a:p>
          <a:p>
            <a:r>
              <a:rPr lang="en-US" dirty="0" err="1">
                <a:solidFill>
                  <a:srgbClr val="002060"/>
                </a:solidFill>
              </a:rPr>
              <a:t>random.random</a:t>
            </a:r>
            <a:r>
              <a:rPr lang="en-US" dirty="0">
                <a:solidFill>
                  <a:srgbClr val="002060"/>
                </a:solidFill>
              </a:rPr>
              <a:t>()</a:t>
            </a:r>
          </a:p>
          <a:p>
            <a:endParaRPr lang="en-US" b="1" dirty="0">
              <a:solidFill>
                <a:srgbClr val="002060"/>
              </a:solidFill>
            </a:endParaRPr>
          </a:p>
          <a:p>
            <a:r>
              <a:rPr lang="en-US" b="1" dirty="0">
                <a:solidFill>
                  <a:srgbClr val="002060"/>
                </a:solidFill>
              </a:rPr>
              <a:t>Example:</a:t>
            </a:r>
          </a:p>
          <a:p>
            <a:r>
              <a:rPr lang="en-US" dirty="0">
                <a:solidFill>
                  <a:srgbClr val="002060"/>
                </a:solidFill>
              </a:rPr>
              <a:t>print(</a:t>
            </a:r>
            <a:r>
              <a:rPr lang="en-US" dirty="0" err="1">
                <a:solidFill>
                  <a:srgbClr val="002060"/>
                </a:solidFill>
              </a:rPr>
              <a:t>random.random</a:t>
            </a:r>
            <a:r>
              <a:rPr lang="en-US" dirty="0">
                <a:solidFill>
                  <a:srgbClr val="002060"/>
                </a:solidFill>
              </a:rPr>
              <a:t>())</a:t>
            </a:r>
          </a:p>
          <a:p>
            <a:endParaRPr lang="en-US" b="1" dirty="0">
              <a:solidFill>
                <a:srgbClr val="002060"/>
              </a:solidFill>
            </a:endParaRPr>
          </a:p>
          <a:p>
            <a:r>
              <a:rPr lang="en-US" b="1" dirty="0">
                <a:solidFill>
                  <a:srgbClr val="002060"/>
                </a:solidFill>
              </a:rPr>
              <a:t>Result:</a:t>
            </a:r>
          </a:p>
          <a:p>
            <a:r>
              <a:rPr lang="en-US" dirty="0">
                <a:solidFill>
                  <a:srgbClr val="002060"/>
                </a:solidFill>
              </a:rPr>
              <a:t>0.9082344755737356</a:t>
            </a:r>
          </a:p>
        </p:txBody>
      </p:sp>
    </p:spTree>
    <p:extLst>
      <p:ext uri="{BB962C8B-B14F-4D97-AF65-F5344CB8AC3E}">
        <p14:creationId xmlns:p14="http://schemas.microsoft.com/office/powerpoint/2010/main" val="85148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fade">
                                      <p:cBhvr>
                                        <p:cTn id="41" dur="1000"/>
                                        <p:tgtEl>
                                          <p:spTgt spid="8">
                                            <p:txEl>
                                              <p:pRg st="6" end="6"/>
                                            </p:txEl>
                                          </p:spTgt>
                                        </p:tgtEl>
                                      </p:cBhvr>
                                    </p:animEffect>
                                    <p:anim calcmode="lin" valueType="num">
                                      <p:cBhvr>
                                        <p:cTn id="42"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animEffect transition="in" filter="fade">
                                      <p:cBhvr>
                                        <p:cTn id="48" dur="1000"/>
                                        <p:tgtEl>
                                          <p:spTgt spid="8">
                                            <p:txEl>
                                              <p:pRg st="8" end="8"/>
                                            </p:txEl>
                                          </p:spTgt>
                                        </p:tgtEl>
                                      </p:cBhvr>
                                    </p:animEffect>
                                    <p:anim calcmode="lin" valueType="num">
                                      <p:cBhvr>
                                        <p:cTn id="4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Effect transition="in" filter="fade">
                                      <p:cBhvr>
                                        <p:cTn id="55" dur="1000"/>
                                        <p:tgtEl>
                                          <p:spTgt spid="8">
                                            <p:txEl>
                                              <p:pRg st="9" end="9"/>
                                            </p:txEl>
                                          </p:spTgt>
                                        </p:tgtEl>
                                      </p:cBhvr>
                                    </p:animEffect>
                                    <p:anim calcmode="lin" valueType="num">
                                      <p:cBhvr>
                                        <p:cTn id="56"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(10) Number Built-in Method : </a:t>
            </a:r>
            <a:r>
              <a:rPr kumimoji="0" lang="en-US" sz="4000" b="0"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shuffle()</a:t>
            </a:r>
          </a:p>
        </p:txBody>
      </p:sp>
      <p:sp>
        <p:nvSpPr>
          <p:cNvPr id="8" name="Text Placeholder 7"/>
          <p:cNvSpPr>
            <a:spLocks noGrp="1"/>
          </p:cNvSpPr>
          <p:nvPr>
            <p:ph type="body" idx="1"/>
          </p:nvPr>
        </p:nvSpPr>
        <p:spPr>
          <a:xfrm>
            <a:off x="749542" y="1657966"/>
            <a:ext cx="10515600" cy="5040313"/>
          </a:xfrm>
        </p:spPr>
        <p:txBody>
          <a:bodyPr numCol="1">
            <a:normAutofit fontScale="85000" lnSpcReduction="20000"/>
          </a:bodyPr>
          <a:lstStyle/>
          <a:p>
            <a:r>
              <a:rPr lang="en-US" b="1" dirty="0">
                <a:solidFill>
                  <a:srgbClr val="002060"/>
                </a:solidFill>
              </a:rPr>
              <a:t>Working:</a:t>
            </a:r>
            <a:r>
              <a:rPr lang="en-US" dirty="0">
                <a:solidFill>
                  <a:srgbClr val="002060"/>
                </a:solidFill>
              </a:rPr>
              <a:t> It is the inbuilt method that is used to shuffle a sequence like list, tuple or string etc.</a:t>
            </a:r>
          </a:p>
          <a:p>
            <a:endParaRPr lang="en-US" b="1" dirty="0">
              <a:solidFill>
                <a:srgbClr val="002060"/>
              </a:solidFill>
            </a:endParaRPr>
          </a:p>
          <a:p>
            <a:r>
              <a:rPr lang="en-US" b="1" dirty="0">
                <a:solidFill>
                  <a:srgbClr val="002060"/>
                </a:solidFill>
              </a:rPr>
              <a:t>Syntax:</a:t>
            </a:r>
          </a:p>
          <a:p>
            <a:r>
              <a:rPr lang="en-US" dirty="0" err="1">
                <a:solidFill>
                  <a:srgbClr val="002060"/>
                </a:solidFill>
              </a:rPr>
              <a:t>random.shuffle</a:t>
            </a:r>
            <a:r>
              <a:rPr lang="en-US" dirty="0">
                <a:solidFill>
                  <a:srgbClr val="002060"/>
                </a:solidFill>
              </a:rPr>
              <a:t>(sequence, function)</a:t>
            </a:r>
          </a:p>
          <a:p>
            <a:r>
              <a:rPr lang="en-US" dirty="0">
                <a:solidFill>
                  <a:srgbClr val="002060"/>
                </a:solidFill>
              </a:rPr>
              <a:t>Sequence means list, tuple, string etc.</a:t>
            </a:r>
          </a:p>
          <a:p>
            <a:r>
              <a:rPr lang="en-US" dirty="0">
                <a:solidFill>
                  <a:srgbClr val="002060"/>
                </a:solidFill>
              </a:rPr>
              <a:t>Function is the optional argument, default is random</a:t>
            </a:r>
          </a:p>
          <a:p>
            <a:endParaRPr lang="en-US" b="1" dirty="0">
              <a:solidFill>
                <a:srgbClr val="002060"/>
              </a:solidFill>
            </a:endParaRPr>
          </a:p>
          <a:p>
            <a:r>
              <a:rPr lang="en-US" b="1" dirty="0">
                <a:solidFill>
                  <a:srgbClr val="002060"/>
                </a:solidFill>
              </a:rPr>
              <a:t>Example:</a:t>
            </a:r>
          </a:p>
          <a:p>
            <a:r>
              <a:rPr lang="en-US" dirty="0" err="1">
                <a:solidFill>
                  <a:srgbClr val="002060"/>
                </a:solidFill>
              </a:rPr>
              <a:t>lst</a:t>
            </a:r>
            <a:r>
              <a:rPr lang="en-US" dirty="0">
                <a:solidFill>
                  <a:srgbClr val="002060"/>
                </a:solidFill>
              </a:rPr>
              <a:t> = [3,6,1,2,7]</a:t>
            </a:r>
          </a:p>
          <a:p>
            <a:r>
              <a:rPr lang="en-US" dirty="0" err="1">
                <a:solidFill>
                  <a:srgbClr val="002060"/>
                </a:solidFill>
              </a:rPr>
              <a:t>random.shuffle</a:t>
            </a:r>
            <a:r>
              <a:rPr lang="en-US" dirty="0">
                <a:solidFill>
                  <a:srgbClr val="002060"/>
                </a:solidFill>
              </a:rPr>
              <a:t>(</a:t>
            </a:r>
            <a:r>
              <a:rPr lang="en-US" dirty="0" err="1">
                <a:solidFill>
                  <a:srgbClr val="002060"/>
                </a:solidFill>
              </a:rPr>
              <a:t>lst</a:t>
            </a:r>
            <a:r>
              <a:rPr lang="en-US" dirty="0">
                <a:solidFill>
                  <a:srgbClr val="002060"/>
                </a:solidFill>
              </a:rPr>
              <a:t>)</a:t>
            </a:r>
          </a:p>
          <a:p>
            <a:r>
              <a:rPr lang="en-US" dirty="0">
                <a:solidFill>
                  <a:srgbClr val="002060"/>
                </a:solidFill>
              </a:rPr>
              <a:t>print(</a:t>
            </a:r>
            <a:r>
              <a:rPr lang="en-US" dirty="0" err="1">
                <a:solidFill>
                  <a:srgbClr val="002060"/>
                </a:solidFill>
              </a:rPr>
              <a:t>lst</a:t>
            </a:r>
            <a:r>
              <a:rPr lang="en-US" dirty="0">
                <a:solidFill>
                  <a:srgbClr val="002060"/>
                </a:solidFill>
              </a:rPr>
              <a:t>)</a:t>
            </a:r>
          </a:p>
          <a:p>
            <a:endParaRPr lang="en-US" b="1" dirty="0">
              <a:solidFill>
                <a:srgbClr val="002060"/>
              </a:solidFill>
            </a:endParaRPr>
          </a:p>
          <a:p>
            <a:r>
              <a:rPr lang="en-US" b="1" dirty="0">
                <a:solidFill>
                  <a:srgbClr val="002060"/>
                </a:solidFill>
              </a:rPr>
              <a:t>Result:</a:t>
            </a:r>
          </a:p>
          <a:p>
            <a:r>
              <a:rPr lang="en-US" dirty="0">
                <a:solidFill>
                  <a:srgbClr val="002060"/>
                </a:solidFill>
              </a:rPr>
              <a:t>[3,1,6,7,2]</a:t>
            </a:r>
          </a:p>
          <a:p>
            <a:endParaRPr lang="en-US" b="1" dirty="0">
              <a:solidFill>
                <a:srgbClr val="002060"/>
              </a:solidFill>
            </a:endParaRPr>
          </a:p>
          <a:p>
            <a:endParaRPr lang="en-US" b="1" dirty="0">
              <a:solidFill>
                <a:srgbClr val="002060"/>
              </a:solidFill>
            </a:endParaRPr>
          </a:p>
        </p:txBody>
      </p:sp>
    </p:spTree>
    <p:extLst>
      <p:ext uri="{BB962C8B-B14F-4D97-AF65-F5344CB8AC3E}">
        <p14:creationId xmlns:p14="http://schemas.microsoft.com/office/powerpoint/2010/main" val="275606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fade">
                                      <p:cBhvr>
                                        <p:cTn id="20" dur="1000"/>
                                        <p:tgtEl>
                                          <p:spTgt spid="8">
                                            <p:txEl>
                                              <p:pRg st="2" end="2"/>
                                            </p:txEl>
                                          </p:spTgt>
                                        </p:tgtEl>
                                      </p:cBhvr>
                                    </p:animEffect>
                                    <p:anim calcmode="lin" valueType="num">
                                      <p:cBhvr>
                                        <p:cTn id="21"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1000"/>
                                        <p:tgtEl>
                                          <p:spTgt spid="8">
                                            <p:txEl>
                                              <p:pRg st="3" end="3"/>
                                            </p:txEl>
                                          </p:spTgt>
                                        </p:tgtEl>
                                      </p:cBhvr>
                                    </p:animEffect>
                                    <p:anim calcmode="lin" valueType="num">
                                      <p:cBhvr>
                                        <p:cTn id="28"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fade">
                                      <p:cBhvr>
                                        <p:cTn id="34" dur="1000"/>
                                        <p:tgtEl>
                                          <p:spTgt spid="8">
                                            <p:txEl>
                                              <p:pRg st="4" end="4"/>
                                            </p:txEl>
                                          </p:spTgt>
                                        </p:tgtEl>
                                      </p:cBhvr>
                                    </p:animEffect>
                                    <p:anim calcmode="lin" valueType="num">
                                      <p:cBhvr>
                                        <p:cTn id="3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7" end="7"/>
                                            </p:txEl>
                                          </p:spTgt>
                                        </p:tgtEl>
                                        <p:attrNameLst>
                                          <p:attrName>style.visibility</p:attrName>
                                        </p:attrNameLst>
                                      </p:cBhvr>
                                      <p:to>
                                        <p:strVal val="visible"/>
                                      </p:to>
                                    </p:set>
                                    <p:animEffect transition="in" filter="fade">
                                      <p:cBhvr>
                                        <p:cTn id="48" dur="1000"/>
                                        <p:tgtEl>
                                          <p:spTgt spid="8">
                                            <p:txEl>
                                              <p:pRg st="7" end="7"/>
                                            </p:txEl>
                                          </p:spTgt>
                                        </p:tgtEl>
                                      </p:cBhvr>
                                    </p:animEffect>
                                    <p:anim calcmode="lin" valueType="num">
                                      <p:cBhvr>
                                        <p:cTn id="49"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8" end="8"/>
                                            </p:txEl>
                                          </p:spTgt>
                                        </p:tgtEl>
                                        <p:attrNameLst>
                                          <p:attrName>style.visibility</p:attrName>
                                        </p:attrNameLst>
                                      </p:cBhvr>
                                      <p:to>
                                        <p:strVal val="visible"/>
                                      </p:to>
                                    </p:set>
                                    <p:animEffect transition="in" filter="fade">
                                      <p:cBhvr>
                                        <p:cTn id="55" dur="1000"/>
                                        <p:tgtEl>
                                          <p:spTgt spid="8">
                                            <p:txEl>
                                              <p:pRg st="8" end="8"/>
                                            </p:txEl>
                                          </p:spTgt>
                                        </p:tgtEl>
                                      </p:cBhvr>
                                    </p:animEffect>
                                    <p:anim calcmode="lin" valueType="num">
                                      <p:cBhvr>
                                        <p:cTn id="56"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9" end="9"/>
                                            </p:txEl>
                                          </p:spTgt>
                                        </p:tgtEl>
                                        <p:attrNameLst>
                                          <p:attrName>style.visibility</p:attrName>
                                        </p:attrNameLst>
                                      </p:cBhvr>
                                      <p:to>
                                        <p:strVal val="visible"/>
                                      </p:to>
                                    </p:set>
                                    <p:animEffect transition="in" filter="fade">
                                      <p:cBhvr>
                                        <p:cTn id="62" dur="1000"/>
                                        <p:tgtEl>
                                          <p:spTgt spid="8">
                                            <p:txEl>
                                              <p:pRg st="9" end="9"/>
                                            </p:txEl>
                                          </p:spTgt>
                                        </p:tgtEl>
                                      </p:cBhvr>
                                    </p:animEffect>
                                    <p:anim calcmode="lin" valueType="num">
                                      <p:cBhvr>
                                        <p:cTn id="63"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animEffect transition="in" filter="fade">
                                      <p:cBhvr>
                                        <p:cTn id="69" dur="1000"/>
                                        <p:tgtEl>
                                          <p:spTgt spid="8">
                                            <p:txEl>
                                              <p:pRg st="10" end="10"/>
                                            </p:txEl>
                                          </p:spTgt>
                                        </p:tgtEl>
                                      </p:cBhvr>
                                    </p:animEffect>
                                    <p:anim calcmode="lin" valueType="num">
                                      <p:cBhvr>
                                        <p:cTn id="70"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2" end="12"/>
                                            </p:txEl>
                                          </p:spTgt>
                                        </p:tgtEl>
                                        <p:attrNameLst>
                                          <p:attrName>style.visibility</p:attrName>
                                        </p:attrNameLst>
                                      </p:cBhvr>
                                      <p:to>
                                        <p:strVal val="visible"/>
                                      </p:to>
                                    </p:set>
                                    <p:animEffect transition="in" filter="fade">
                                      <p:cBhvr>
                                        <p:cTn id="76" dur="1000"/>
                                        <p:tgtEl>
                                          <p:spTgt spid="8">
                                            <p:txEl>
                                              <p:pRg st="12" end="12"/>
                                            </p:txEl>
                                          </p:spTgt>
                                        </p:tgtEl>
                                      </p:cBhvr>
                                    </p:animEffect>
                                    <p:anim calcmode="lin" valueType="num">
                                      <p:cBhvr>
                                        <p:cTn id="77"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3" end="13"/>
                                            </p:txEl>
                                          </p:spTgt>
                                        </p:tgtEl>
                                        <p:attrNameLst>
                                          <p:attrName>style.visibility</p:attrName>
                                        </p:attrNameLst>
                                      </p:cBhvr>
                                      <p:to>
                                        <p:strVal val="visible"/>
                                      </p:to>
                                    </p:set>
                                    <p:animEffect transition="in" filter="fade">
                                      <p:cBhvr>
                                        <p:cTn id="83" dur="1000"/>
                                        <p:tgtEl>
                                          <p:spTgt spid="8">
                                            <p:txEl>
                                              <p:pRg st="13" end="13"/>
                                            </p:txEl>
                                          </p:spTgt>
                                        </p:tgtEl>
                                      </p:cBhvr>
                                    </p:animEffect>
                                    <p:anim calcmode="lin" valueType="num">
                                      <p:cBhvr>
                                        <p:cTn id="84"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Problems Related to Number Data Type</a:t>
            </a:r>
          </a:p>
        </p:txBody>
      </p:sp>
      <p:sp>
        <p:nvSpPr>
          <p:cNvPr id="8" name="Text Placeholder 7"/>
          <p:cNvSpPr>
            <a:spLocks noGrp="1"/>
          </p:cNvSpPr>
          <p:nvPr>
            <p:ph type="body" idx="1"/>
          </p:nvPr>
        </p:nvSpPr>
        <p:spPr>
          <a:xfrm>
            <a:off x="749542" y="1603375"/>
            <a:ext cx="10673423" cy="5040313"/>
          </a:xfrm>
        </p:spPr>
        <p:txBody>
          <a:bodyPr numCol="1">
            <a:normAutofit fontScale="92500"/>
          </a:bodyPr>
          <a:lstStyle/>
          <a:p>
            <a:pPr marL="457200" indent="-457200">
              <a:lnSpc>
                <a:spcPct val="150000"/>
              </a:lnSpc>
              <a:buAutoNum type="arabicParenR"/>
            </a:pPr>
            <a:r>
              <a:rPr lang="en-US" b="1" dirty="0">
                <a:solidFill>
                  <a:srgbClr val="002060"/>
                </a:solidFill>
              </a:rPr>
              <a:t>Write a Python Program to get a number from user to find square root of that number and again find square root of answer then add with previous answer. </a:t>
            </a:r>
          </a:p>
          <a:p>
            <a:pPr marL="457200" indent="-457200">
              <a:lnSpc>
                <a:spcPct val="150000"/>
              </a:lnSpc>
              <a:buAutoNum type="arabicParenR"/>
            </a:pPr>
            <a:r>
              <a:rPr lang="en-US" b="1" dirty="0">
                <a:solidFill>
                  <a:srgbClr val="002060"/>
                </a:solidFill>
              </a:rPr>
              <a:t>Write a Python Program to get 2 numbers from user to find their power with 3 and find sum of both answers.</a:t>
            </a:r>
          </a:p>
          <a:p>
            <a:pPr marL="457200" indent="-457200">
              <a:lnSpc>
                <a:spcPct val="150000"/>
              </a:lnSpc>
              <a:buAutoNum type="arabicParenR"/>
            </a:pPr>
            <a:r>
              <a:rPr lang="en-US" b="1" dirty="0">
                <a:solidFill>
                  <a:srgbClr val="002060"/>
                </a:solidFill>
              </a:rPr>
              <a:t>Write a Python Program to get 5 numbers from user and Display Smallest Number.</a:t>
            </a:r>
          </a:p>
          <a:p>
            <a:pPr marL="457200" indent="-457200">
              <a:lnSpc>
                <a:spcPct val="150000"/>
              </a:lnSpc>
              <a:buAutoNum type="arabicParenR"/>
            </a:pPr>
            <a:r>
              <a:rPr lang="en-US" b="1" dirty="0">
                <a:solidFill>
                  <a:srgbClr val="002060"/>
                </a:solidFill>
              </a:rPr>
              <a:t>Write a Python Program to get 5 numbers from user and Display Largest Number.</a:t>
            </a:r>
          </a:p>
          <a:p>
            <a:pPr marL="457200" indent="-457200">
              <a:lnSpc>
                <a:spcPct val="150000"/>
              </a:lnSpc>
              <a:buAutoNum type="arabicParenR"/>
            </a:pPr>
            <a:r>
              <a:rPr lang="en-US" b="1" dirty="0">
                <a:solidFill>
                  <a:srgbClr val="002060"/>
                </a:solidFill>
              </a:rPr>
              <a:t>Write a Python Program to get Floating Number from user, User is able to Round that number up to User Requested.</a:t>
            </a:r>
          </a:p>
          <a:p>
            <a:pPr marL="457200" indent="-457200">
              <a:lnSpc>
                <a:spcPct val="150000"/>
              </a:lnSpc>
              <a:buAutoNum type="arabicParenR"/>
            </a:pPr>
            <a:endParaRPr lang="en-US" b="1" dirty="0">
              <a:solidFill>
                <a:srgbClr val="002060"/>
              </a:solidFill>
            </a:endParaRPr>
          </a:p>
          <a:p>
            <a:pPr marL="457200" indent="-457200">
              <a:lnSpc>
                <a:spcPct val="150000"/>
              </a:lnSpc>
              <a:buAutoNum type="arabicParenR"/>
            </a:pPr>
            <a:endParaRPr lang="en-US" b="1" dirty="0">
              <a:solidFill>
                <a:srgbClr val="002060"/>
              </a:solidFill>
            </a:endParaRPr>
          </a:p>
        </p:txBody>
      </p:sp>
    </p:spTree>
    <p:extLst>
      <p:ext uri="{BB962C8B-B14F-4D97-AF65-F5344CB8AC3E}">
        <p14:creationId xmlns:p14="http://schemas.microsoft.com/office/powerpoint/2010/main" val="235008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2897945" y="970672"/>
            <a:ext cx="5204167" cy="255929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002060"/>
                </a:solidFill>
                <a:effectLst/>
                <a:uLnTx/>
                <a:uFillTx/>
                <a:latin typeface="Aharoni" panose="02010803020104030203" pitchFamily="2" charset="-79"/>
                <a:ea typeface="+mn-ea"/>
                <a:cs typeface="Aharoni" panose="02010803020104030203" pitchFamily="2" charset="-79"/>
              </a:rPr>
              <a:t>Thank You</a:t>
            </a:r>
          </a:p>
        </p:txBody>
      </p:sp>
      <p:sp>
        <p:nvSpPr>
          <p:cNvPr id="6" name="Rectangle 5"/>
          <p:cNvSpPr/>
          <p:nvPr/>
        </p:nvSpPr>
        <p:spPr>
          <a:xfrm>
            <a:off x="0" y="4964422"/>
            <a:ext cx="12192000" cy="16465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975" y="2095500"/>
            <a:ext cx="4762500" cy="4762500"/>
          </a:xfrm>
          <a:prstGeom prst="rect">
            <a:avLst/>
          </a:prstGeom>
        </p:spPr>
      </p:pic>
      <p:sp>
        <p:nvSpPr>
          <p:cNvPr id="8" name="Rounded Rectangle 7"/>
          <p:cNvSpPr/>
          <p:nvPr/>
        </p:nvSpPr>
        <p:spPr>
          <a:xfrm>
            <a:off x="0" y="5129073"/>
            <a:ext cx="6302325" cy="17289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rPr>
              <a:t>Contact Me: </a:t>
            </a:r>
            <a:r>
              <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hlinkClick r:id="rId3"/>
              </a:rPr>
              <a:t>solaiman@cse.green.edu.bd</a:t>
            </a:r>
            <a:endParaRPr kumimoji="0" lang="en-US" sz="3600" b="1" i="0" u="none" strike="noStrike" kern="1200" cap="none" spc="0" normalizeH="0" baseline="0" noProof="0" dirty="0">
              <a:ln>
                <a:noFill/>
              </a:ln>
              <a:solidFill>
                <a:srgbClr val="FFC000">
                  <a:lumMod val="50000"/>
                </a:srgbClr>
              </a:solidFill>
              <a:effectLst/>
              <a:uLnTx/>
              <a:uFillTx/>
              <a:latin typeface="Aharoni" panose="02010803020104030203" pitchFamily="2" charset="-79"/>
              <a:ea typeface="+mn-ea"/>
              <a:cs typeface="Aharoni" panose="02010803020104030203" pitchFamily="2" charset="-79"/>
            </a:endParaRPr>
          </a:p>
        </p:txBody>
      </p:sp>
    </p:spTree>
    <p:extLst>
      <p:ext uri="{BB962C8B-B14F-4D97-AF65-F5344CB8AC3E}">
        <p14:creationId xmlns:p14="http://schemas.microsoft.com/office/powerpoint/2010/main" val="293451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mn-cs"/>
              </a:rPr>
              <a:t>Iterate String Using for Loop </a:t>
            </a:r>
          </a:p>
        </p:txBody>
      </p:sp>
      <p:sp>
        <p:nvSpPr>
          <p:cNvPr id="8" name="Text Placeholder 7"/>
          <p:cNvSpPr>
            <a:spLocks noGrp="1"/>
          </p:cNvSpPr>
          <p:nvPr>
            <p:ph type="body" idx="1"/>
          </p:nvPr>
        </p:nvSpPr>
        <p:spPr>
          <a:xfrm>
            <a:off x="749543" y="1603375"/>
            <a:ext cx="10515600" cy="5040313"/>
          </a:xfrm>
        </p:spPr>
        <p:txBody>
          <a:bodyPr numCol="2">
            <a:normAutofit fontScale="92500" lnSpcReduction="20000"/>
          </a:bodyPr>
          <a:lstStyle/>
          <a:p>
            <a:r>
              <a:rPr lang="en-US" dirty="0">
                <a:solidFill>
                  <a:srgbClr val="002060"/>
                </a:solidFill>
              </a:rPr>
              <a:t>We can iterate string items using for loop to access any specific items or to check any specific item in a string at specific location (index number)</a:t>
            </a:r>
          </a:p>
          <a:p>
            <a:r>
              <a:rPr lang="en-US" dirty="0">
                <a:solidFill>
                  <a:srgbClr val="002060"/>
                </a:solidFill>
              </a:rPr>
              <a:t>Iterate means, we can get items of sequence data type one by one.</a:t>
            </a:r>
          </a:p>
          <a:p>
            <a:r>
              <a:rPr lang="en-US" b="1" dirty="0">
                <a:solidFill>
                  <a:srgbClr val="002060"/>
                </a:solidFill>
              </a:rPr>
              <a:t>Example:</a:t>
            </a:r>
          </a:p>
          <a:p>
            <a:r>
              <a:rPr lang="en-US" dirty="0" err="1">
                <a:solidFill>
                  <a:srgbClr val="0070C0"/>
                </a:solidFill>
              </a:rPr>
              <a:t>str</a:t>
            </a:r>
            <a:r>
              <a:rPr lang="en-US" dirty="0">
                <a:solidFill>
                  <a:srgbClr val="0070C0"/>
                </a:solidFill>
              </a:rPr>
              <a:t> = “Faisal Zamir”</a:t>
            </a:r>
          </a:p>
          <a:p>
            <a:r>
              <a:rPr lang="en-US" dirty="0">
                <a:solidFill>
                  <a:srgbClr val="0070C0"/>
                </a:solidFill>
              </a:rPr>
              <a:t>for </a:t>
            </a:r>
            <a:r>
              <a:rPr lang="en-US" dirty="0" err="1">
                <a:solidFill>
                  <a:srgbClr val="0070C0"/>
                </a:solidFill>
              </a:rPr>
              <a:t>i</a:t>
            </a:r>
            <a:r>
              <a:rPr lang="en-US" dirty="0">
                <a:solidFill>
                  <a:srgbClr val="0070C0"/>
                </a:solidFill>
              </a:rPr>
              <a:t> in </a:t>
            </a:r>
            <a:r>
              <a:rPr lang="en-US" dirty="0" err="1">
                <a:solidFill>
                  <a:srgbClr val="0070C0"/>
                </a:solidFill>
              </a:rPr>
              <a:t>str</a:t>
            </a:r>
            <a:r>
              <a:rPr lang="en-US" dirty="0">
                <a:solidFill>
                  <a:srgbClr val="0070C0"/>
                </a:solidFill>
              </a:rPr>
              <a:t>:</a:t>
            </a:r>
          </a:p>
          <a:p>
            <a:r>
              <a:rPr lang="en-US" dirty="0">
                <a:solidFill>
                  <a:srgbClr val="0070C0"/>
                </a:solidFill>
              </a:rPr>
              <a:t>	print(</a:t>
            </a:r>
            <a:r>
              <a:rPr lang="en-US" dirty="0" err="1">
                <a:solidFill>
                  <a:srgbClr val="0070C0"/>
                </a:solidFill>
              </a:rPr>
              <a:t>i</a:t>
            </a:r>
            <a:r>
              <a:rPr lang="en-US" dirty="0">
                <a:solidFill>
                  <a:srgbClr val="0070C0"/>
                </a:solidFill>
              </a:rPr>
              <a:t>)</a:t>
            </a:r>
          </a:p>
          <a:p>
            <a:endParaRPr lang="pt-BR" dirty="0">
              <a:solidFill>
                <a:srgbClr val="002060"/>
              </a:solidFill>
            </a:endParaRPr>
          </a:p>
          <a:p>
            <a:endParaRPr lang="pt-BR" dirty="0">
              <a:solidFill>
                <a:srgbClr val="002060"/>
              </a:solidFill>
            </a:endParaRPr>
          </a:p>
          <a:p>
            <a:endParaRPr lang="pt-BR" dirty="0">
              <a:solidFill>
                <a:srgbClr val="002060"/>
              </a:solidFill>
            </a:endParaRPr>
          </a:p>
          <a:p>
            <a:endParaRPr lang="pt-BR" dirty="0">
              <a:solidFill>
                <a:srgbClr val="002060"/>
              </a:solidFill>
            </a:endParaRPr>
          </a:p>
          <a:p>
            <a:endParaRPr lang="pt-BR" dirty="0">
              <a:solidFill>
                <a:srgbClr val="002060"/>
              </a:solidFill>
            </a:endParaRPr>
          </a:p>
          <a:p>
            <a:r>
              <a:rPr lang="pt-BR" dirty="0">
                <a:solidFill>
                  <a:schemeClr val="accent5"/>
                </a:solidFill>
              </a:rPr>
              <a:t>F</a:t>
            </a:r>
          </a:p>
          <a:p>
            <a:r>
              <a:rPr lang="pt-BR" dirty="0">
                <a:solidFill>
                  <a:schemeClr val="accent5"/>
                </a:solidFill>
              </a:rPr>
              <a:t>a</a:t>
            </a:r>
          </a:p>
          <a:p>
            <a:r>
              <a:rPr lang="pt-BR" dirty="0">
                <a:solidFill>
                  <a:schemeClr val="accent5"/>
                </a:solidFill>
              </a:rPr>
              <a:t>i</a:t>
            </a:r>
          </a:p>
          <a:p>
            <a:r>
              <a:rPr lang="pt-BR" dirty="0">
                <a:solidFill>
                  <a:schemeClr val="accent5"/>
                </a:solidFill>
              </a:rPr>
              <a:t>s</a:t>
            </a:r>
          </a:p>
          <a:p>
            <a:r>
              <a:rPr lang="pt-BR" dirty="0">
                <a:solidFill>
                  <a:schemeClr val="accent5"/>
                </a:solidFill>
              </a:rPr>
              <a:t>a</a:t>
            </a:r>
          </a:p>
          <a:p>
            <a:r>
              <a:rPr lang="pt-BR" dirty="0">
                <a:solidFill>
                  <a:schemeClr val="accent5"/>
                </a:solidFill>
              </a:rPr>
              <a:t>l</a:t>
            </a:r>
          </a:p>
          <a:p>
            <a:endParaRPr lang="pt-BR" dirty="0">
              <a:solidFill>
                <a:schemeClr val="accent5"/>
              </a:solidFill>
            </a:endParaRPr>
          </a:p>
          <a:p>
            <a:r>
              <a:rPr lang="pt-BR" dirty="0">
                <a:solidFill>
                  <a:schemeClr val="accent5"/>
                </a:solidFill>
              </a:rPr>
              <a:t>z</a:t>
            </a:r>
          </a:p>
          <a:p>
            <a:r>
              <a:rPr lang="pt-BR" dirty="0">
                <a:solidFill>
                  <a:schemeClr val="accent5"/>
                </a:solidFill>
              </a:rPr>
              <a:t>a</a:t>
            </a:r>
          </a:p>
          <a:p>
            <a:r>
              <a:rPr lang="pt-BR" dirty="0">
                <a:solidFill>
                  <a:schemeClr val="accent5"/>
                </a:solidFill>
              </a:rPr>
              <a:t>m</a:t>
            </a:r>
          </a:p>
          <a:p>
            <a:r>
              <a:rPr lang="pt-BR" dirty="0">
                <a:solidFill>
                  <a:schemeClr val="accent5"/>
                </a:solidFill>
              </a:rPr>
              <a:t>i</a:t>
            </a:r>
          </a:p>
          <a:p>
            <a:r>
              <a:rPr lang="pt-BR" dirty="0">
                <a:solidFill>
                  <a:schemeClr val="accent5"/>
                </a:solidFill>
              </a:rPr>
              <a:t>r</a:t>
            </a:r>
            <a:endParaRPr lang="en-US" dirty="0">
              <a:solidFill>
                <a:schemeClr val="accent5"/>
              </a:solidFill>
            </a:endParaRPr>
          </a:p>
        </p:txBody>
      </p:sp>
    </p:spTree>
    <p:extLst>
      <p:ext uri="{BB962C8B-B14F-4D97-AF65-F5344CB8AC3E}">
        <p14:creationId xmlns:p14="http://schemas.microsoft.com/office/powerpoint/2010/main" val="112111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fade">
                                      <p:cBhvr>
                                        <p:cTn id="55" dur="1000"/>
                                        <p:tgtEl>
                                          <p:spTgt spid="8">
                                            <p:txEl>
                                              <p:pRg st="11" end="11"/>
                                            </p:txEl>
                                          </p:spTgt>
                                        </p:tgtEl>
                                      </p:cBhvr>
                                    </p:animEffect>
                                    <p:anim calcmode="lin" valueType="num">
                                      <p:cBhvr>
                                        <p:cTn id="56"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fade">
                                      <p:cBhvr>
                                        <p:cTn id="62" dur="1000"/>
                                        <p:tgtEl>
                                          <p:spTgt spid="8">
                                            <p:txEl>
                                              <p:pRg st="12" end="12"/>
                                            </p:txEl>
                                          </p:spTgt>
                                        </p:tgtEl>
                                      </p:cBhvr>
                                    </p:animEffect>
                                    <p:anim calcmode="lin" valueType="num">
                                      <p:cBhvr>
                                        <p:cTn id="63"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13" end="13"/>
                                            </p:txEl>
                                          </p:spTgt>
                                        </p:tgtEl>
                                        <p:attrNameLst>
                                          <p:attrName>style.visibility</p:attrName>
                                        </p:attrNameLst>
                                      </p:cBhvr>
                                      <p:to>
                                        <p:strVal val="visible"/>
                                      </p:to>
                                    </p:set>
                                    <p:animEffect transition="in" filter="fade">
                                      <p:cBhvr>
                                        <p:cTn id="69" dur="1000"/>
                                        <p:tgtEl>
                                          <p:spTgt spid="8">
                                            <p:txEl>
                                              <p:pRg st="13" end="13"/>
                                            </p:txEl>
                                          </p:spTgt>
                                        </p:tgtEl>
                                      </p:cBhvr>
                                    </p:animEffect>
                                    <p:anim calcmode="lin" valueType="num">
                                      <p:cBhvr>
                                        <p:cTn id="70"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14" end="14"/>
                                            </p:txEl>
                                          </p:spTgt>
                                        </p:tgtEl>
                                        <p:attrNameLst>
                                          <p:attrName>style.visibility</p:attrName>
                                        </p:attrNameLst>
                                      </p:cBhvr>
                                      <p:to>
                                        <p:strVal val="visible"/>
                                      </p:to>
                                    </p:set>
                                    <p:animEffect transition="in" filter="fade">
                                      <p:cBhvr>
                                        <p:cTn id="76" dur="1000"/>
                                        <p:tgtEl>
                                          <p:spTgt spid="8">
                                            <p:txEl>
                                              <p:pRg st="14" end="14"/>
                                            </p:txEl>
                                          </p:spTgt>
                                        </p:tgtEl>
                                      </p:cBhvr>
                                    </p:animEffect>
                                    <p:anim calcmode="lin" valueType="num">
                                      <p:cBhvr>
                                        <p:cTn id="77"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5" end="15"/>
                                            </p:txEl>
                                          </p:spTgt>
                                        </p:tgtEl>
                                        <p:attrNameLst>
                                          <p:attrName>style.visibility</p:attrName>
                                        </p:attrNameLst>
                                      </p:cBhvr>
                                      <p:to>
                                        <p:strVal val="visible"/>
                                      </p:to>
                                    </p:set>
                                    <p:animEffect transition="in" filter="fade">
                                      <p:cBhvr>
                                        <p:cTn id="83" dur="1000"/>
                                        <p:tgtEl>
                                          <p:spTgt spid="8">
                                            <p:txEl>
                                              <p:pRg st="15" end="15"/>
                                            </p:txEl>
                                          </p:spTgt>
                                        </p:tgtEl>
                                      </p:cBhvr>
                                    </p:animEffect>
                                    <p:anim calcmode="lin" valueType="num">
                                      <p:cBhvr>
                                        <p:cTn id="84"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6" end="16"/>
                                            </p:txEl>
                                          </p:spTgt>
                                        </p:tgtEl>
                                        <p:attrNameLst>
                                          <p:attrName>style.visibility</p:attrName>
                                        </p:attrNameLst>
                                      </p:cBhvr>
                                      <p:to>
                                        <p:strVal val="visible"/>
                                      </p:to>
                                    </p:set>
                                    <p:animEffect transition="in" filter="fade">
                                      <p:cBhvr>
                                        <p:cTn id="90" dur="1000"/>
                                        <p:tgtEl>
                                          <p:spTgt spid="8">
                                            <p:txEl>
                                              <p:pRg st="16" end="16"/>
                                            </p:txEl>
                                          </p:spTgt>
                                        </p:tgtEl>
                                      </p:cBhvr>
                                    </p:animEffect>
                                    <p:anim calcmode="lin" valueType="num">
                                      <p:cBhvr>
                                        <p:cTn id="91"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8" end="18"/>
                                            </p:txEl>
                                          </p:spTgt>
                                        </p:tgtEl>
                                        <p:attrNameLst>
                                          <p:attrName>style.visibility</p:attrName>
                                        </p:attrNameLst>
                                      </p:cBhvr>
                                      <p:to>
                                        <p:strVal val="visible"/>
                                      </p:to>
                                    </p:set>
                                    <p:animEffect transition="in" filter="fade">
                                      <p:cBhvr>
                                        <p:cTn id="97" dur="1000"/>
                                        <p:tgtEl>
                                          <p:spTgt spid="8">
                                            <p:txEl>
                                              <p:pRg st="18" end="18"/>
                                            </p:txEl>
                                          </p:spTgt>
                                        </p:tgtEl>
                                      </p:cBhvr>
                                    </p:animEffect>
                                    <p:anim calcmode="lin" valueType="num">
                                      <p:cBhvr>
                                        <p:cTn id="98" dur="1000" fill="hold"/>
                                        <p:tgtEl>
                                          <p:spTgt spid="8">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8">
                                            <p:txEl>
                                              <p:pRg st="19" end="19"/>
                                            </p:txEl>
                                          </p:spTgt>
                                        </p:tgtEl>
                                        <p:attrNameLst>
                                          <p:attrName>style.visibility</p:attrName>
                                        </p:attrNameLst>
                                      </p:cBhvr>
                                      <p:to>
                                        <p:strVal val="visible"/>
                                      </p:to>
                                    </p:set>
                                    <p:animEffect transition="in" filter="fade">
                                      <p:cBhvr>
                                        <p:cTn id="104" dur="1000"/>
                                        <p:tgtEl>
                                          <p:spTgt spid="8">
                                            <p:txEl>
                                              <p:pRg st="19" end="19"/>
                                            </p:txEl>
                                          </p:spTgt>
                                        </p:tgtEl>
                                      </p:cBhvr>
                                    </p:animEffect>
                                    <p:anim calcmode="lin" valueType="num">
                                      <p:cBhvr>
                                        <p:cTn id="105" dur="1000" fill="hold"/>
                                        <p:tgtEl>
                                          <p:spTgt spid="8">
                                            <p:txEl>
                                              <p:pRg st="19" end="19"/>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
                                            <p:txEl>
                                              <p:pRg st="20" end="20"/>
                                            </p:txEl>
                                          </p:spTgt>
                                        </p:tgtEl>
                                        <p:attrNameLst>
                                          <p:attrName>style.visibility</p:attrName>
                                        </p:attrNameLst>
                                      </p:cBhvr>
                                      <p:to>
                                        <p:strVal val="visible"/>
                                      </p:to>
                                    </p:set>
                                    <p:animEffect transition="in" filter="fade">
                                      <p:cBhvr>
                                        <p:cTn id="111" dur="1000"/>
                                        <p:tgtEl>
                                          <p:spTgt spid="8">
                                            <p:txEl>
                                              <p:pRg st="20" end="20"/>
                                            </p:txEl>
                                          </p:spTgt>
                                        </p:tgtEl>
                                      </p:cBhvr>
                                    </p:animEffect>
                                    <p:anim calcmode="lin" valueType="num">
                                      <p:cBhvr>
                                        <p:cTn id="112" dur="1000" fill="hold"/>
                                        <p:tgtEl>
                                          <p:spTgt spid="8">
                                            <p:txEl>
                                              <p:pRg st="20" end="20"/>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8">
                                            <p:txEl>
                                              <p:pRg st="21" end="21"/>
                                            </p:txEl>
                                          </p:spTgt>
                                        </p:tgtEl>
                                        <p:attrNameLst>
                                          <p:attrName>style.visibility</p:attrName>
                                        </p:attrNameLst>
                                      </p:cBhvr>
                                      <p:to>
                                        <p:strVal val="visible"/>
                                      </p:to>
                                    </p:set>
                                    <p:animEffect transition="in" filter="fade">
                                      <p:cBhvr>
                                        <p:cTn id="118" dur="1000"/>
                                        <p:tgtEl>
                                          <p:spTgt spid="8">
                                            <p:txEl>
                                              <p:pRg st="21" end="21"/>
                                            </p:txEl>
                                          </p:spTgt>
                                        </p:tgtEl>
                                      </p:cBhvr>
                                    </p:animEffect>
                                    <p:anim calcmode="lin" valueType="num">
                                      <p:cBhvr>
                                        <p:cTn id="119" dur="1000" fill="hold"/>
                                        <p:tgtEl>
                                          <p:spTgt spid="8">
                                            <p:txEl>
                                              <p:pRg st="21" end="21"/>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8">
                                            <p:txEl>
                                              <p:pRg st="22" end="22"/>
                                            </p:txEl>
                                          </p:spTgt>
                                        </p:tgtEl>
                                        <p:attrNameLst>
                                          <p:attrName>style.visibility</p:attrName>
                                        </p:attrNameLst>
                                      </p:cBhvr>
                                      <p:to>
                                        <p:strVal val="visible"/>
                                      </p:to>
                                    </p:set>
                                    <p:animEffect transition="in" filter="fade">
                                      <p:cBhvr>
                                        <p:cTn id="125" dur="1000"/>
                                        <p:tgtEl>
                                          <p:spTgt spid="8">
                                            <p:txEl>
                                              <p:pRg st="22" end="22"/>
                                            </p:txEl>
                                          </p:spTgt>
                                        </p:tgtEl>
                                      </p:cBhvr>
                                    </p:animEffect>
                                    <p:anim calcmode="lin" valueType="num">
                                      <p:cBhvr>
                                        <p:cTn id="126" dur="1000" fill="hold"/>
                                        <p:tgtEl>
                                          <p:spTgt spid="8">
                                            <p:txEl>
                                              <p:pRg st="22" end="22"/>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22" end="2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mn-cs"/>
              </a:rPr>
              <a:t>List of String Methods in Python </a:t>
            </a:r>
          </a:p>
        </p:txBody>
      </p:sp>
      <p:sp>
        <p:nvSpPr>
          <p:cNvPr id="8" name="Text Placeholder 7"/>
          <p:cNvSpPr>
            <a:spLocks noGrp="1"/>
          </p:cNvSpPr>
          <p:nvPr>
            <p:ph type="body" idx="1"/>
          </p:nvPr>
        </p:nvSpPr>
        <p:spPr>
          <a:xfrm>
            <a:off x="749543" y="1603375"/>
            <a:ext cx="10515600" cy="5040313"/>
          </a:xfrm>
        </p:spPr>
        <p:txBody>
          <a:bodyPr numCol="3">
            <a:normAutofit fontScale="70000" lnSpcReduction="20000"/>
          </a:bodyPr>
          <a:lstStyle/>
          <a:p>
            <a:r>
              <a:rPr lang="en-US" dirty="0">
                <a:solidFill>
                  <a:srgbClr val="002060"/>
                </a:solidFill>
              </a:rPr>
              <a:t>capitalize()	</a:t>
            </a:r>
          </a:p>
          <a:p>
            <a:r>
              <a:rPr lang="en-US" dirty="0" err="1">
                <a:solidFill>
                  <a:srgbClr val="002060"/>
                </a:solidFill>
              </a:rPr>
              <a:t>casefold</a:t>
            </a:r>
            <a:r>
              <a:rPr lang="en-US" dirty="0">
                <a:solidFill>
                  <a:srgbClr val="002060"/>
                </a:solidFill>
              </a:rPr>
              <a:t>()	</a:t>
            </a:r>
          </a:p>
          <a:p>
            <a:r>
              <a:rPr lang="en-US" dirty="0">
                <a:solidFill>
                  <a:srgbClr val="002060"/>
                </a:solidFill>
              </a:rPr>
              <a:t>center()	</a:t>
            </a:r>
          </a:p>
          <a:p>
            <a:r>
              <a:rPr lang="en-US" dirty="0">
                <a:solidFill>
                  <a:srgbClr val="002060"/>
                </a:solidFill>
              </a:rPr>
              <a:t>count()	</a:t>
            </a:r>
          </a:p>
          <a:p>
            <a:r>
              <a:rPr lang="en-US" dirty="0">
                <a:solidFill>
                  <a:srgbClr val="002060"/>
                </a:solidFill>
              </a:rPr>
              <a:t>encode()	</a:t>
            </a:r>
          </a:p>
          <a:p>
            <a:r>
              <a:rPr lang="en-US" dirty="0" err="1">
                <a:solidFill>
                  <a:srgbClr val="002060"/>
                </a:solidFill>
              </a:rPr>
              <a:t>endswith</a:t>
            </a:r>
            <a:r>
              <a:rPr lang="en-US" dirty="0">
                <a:solidFill>
                  <a:srgbClr val="002060"/>
                </a:solidFill>
              </a:rPr>
              <a:t>()	</a:t>
            </a:r>
          </a:p>
          <a:p>
            <a:r>
              <a:rPr lang="en-US" dirty="0" err="1">
                <a:solidFill>
                  <a:srgbClr val="002060"/>
                </a:solidFill>
              </a:rPr>
              <a:t>expandtabs</a:t>
            </a:r>
            <a:r>
              <a:rPr lang="en-US" dirty="0">
                <a:solidFill>
                  <a:srgbClr val="002060"/>
                </a:solidFill>
              </a:rPr>
              <a:t>()	</a:t>
            </a:r>
          </a:p>
          <a:p>
            <a:r>
              <a:rPr lang="en-US" dirty="0">
                <a:solidFill>
                  <a:srgbClr val="002060"/>
                </a:solidFill>
              </a:rPr>
              <a:t>find()	</a:t>
            </a:r>
          </a:p>
          <a:p>
            <a:r>
              <a:rPr lang="en-US" dirty="0">
                <a:solidFill>
                  <a:srgbClr val="002060"/>
                </a:solidFill>
              </a:rPr>
              <a:t>format()	</a:t>
            </a:r>
          </a:p>
          <a:p>
            <a:r>
              <a:rPr lang="en-US" dirty="0" err="1">
                <a:solidFill>
                  <a:srgbClr val="002060"/>
                </a:solidFill>
              </a:rPr>
              <a:t>format_map</a:t>
            </a:r>
            <a:r>
              <a:rPr lang="en-US" dirty="0">
                <a:solidFill>
                  <a:srgbClr val="002060"/>
                </a:solidFill>
              </a:rPr>
              <a:t>()	</a:t>
            </a:r>
          </a:p>
          <a:p>
            <a:r>
              <a:rPr lang="en-US" dirty="0">
                <a:solidFill>
                  <a:srgbClr val="002060"/>
                </a:solidFill>
              </a:rPr>
              <a:t>index()</a:t>
            </a:r>
          </a:p>
          <a:p>
            <a:r>
              <a:rPr lang="en-US" dirty="0" err="1">
                <a:solidFill>
                  <a:srgbClr val="002060"/>
                </a:solidFill>
              </a:rPr>
              <a:t>isalnum</a:t>
            </a:r>
            <a:r>
              <a:rPr lang="en-US" dirty="0">
                <a:solidFill>
                  <a:srgbClr val="002060"/>
                </a:solidFill>
              </a:rPr>
              <a:t>()	</a:t>
            </a:r>
          </a:p>
          <a:p>
            <a:r>
              <a:rPr lang="en-US" dirty="0" err="1">
                <a:solidFill>
                  <a:srgbClr val="002060"/>
                </a:solidFill>
              </a:rPr>
              <a:t>isalpha</a:t>
            </a:r>
            <a:r>
              <a:rPr lang="en-US" dirty="0">
                <a:solidFill>
                  <a:srgbClr val="002060"/>
                </a:solidFill>
              </a:rPr>
              <a:t>()	</a:t>
            </a:r>
          </a:p>
          <a:p>
            <a:r>
              <a:rPr lang="en-US" dirty="0" err="1">
                <a:solidFill>
                  <a:srgbClr val="002060"/>
                </a:solidFill>
              </a:rPr>
              <a:t>isascii</a:t>
            </a:r>
            <a:r>
              <a:rPr lang="en-US" dirty="0">
                <a:solidFill>
                  <a:srgbClr val="002060"/>
                </a:solidFill>
              </a:rPr>
              <a:t>()	</a:t>
            </a:r>
          </a:p>
          <a:p>
            <a:r>
              <a:rPr lang="en-US" dirty="0" err="1">
                <a:solidFill>
                  <a:srgbClr val="002060"/>
                </a:solidFill>
              </a:rPr>
              <a:t>isdecimal</a:t>
            </a:r>
            <a:r>
              <a:rPr lang="en-US" dirty="0">
                <a:solidFill>
                  <a:srgbClr val="002060"/>
                </a:solidFill>
              </a:rPr>
              <a:t>()	</a:t>
            </a:r>
          </a:p>
          <a:p>
            <a:r>
              <a:rPr lang="en-US" dirty="0" err="1">
                <a:solidFill>
                  <a:srgbClr val="002060"/>
                </a:solidFill>
              </a:rPr>
              <a:t>isdigit</a:t>
            </a:r>
            <a:r>
              <a:rPr lang="en-US" dirty="0">
                <a:solidFill>
                  <a:srgbClr val="002060"/>
                </a:solidFill>
              </a:rPr>
              <a:t>()	</a:t>
            </a:r>
          </a:p>
          <a:p>
            <a:r>
              <a:rPr lang="en-US" dirty="0" err="1">
                <a:solidFill>
                  <a:srgbClr val="002060"/>
                </a:solidFill>
              </a:rPr>
              <a:t>isidentifier</a:t>
            </a:r>
            <a:r>
              <a:rPr lang="en-US" dirty="0">
                <a:solidFill>
                  <a:srgbClr val="002060"/>
                </a:solidFill>
              </a:rPr>
              <a:t>()	</a:t>
            </a:r>
          </a:p>
          <a:p>
            <a:r>
              <a:rPr lang="en-US" dirty="0" err="1">
                <a:solidFill>
                  <a:srgbClr val="002060"/>
                </a:solidFill>
              </a:rPr>
              <a:t>islower</a:t>
            </a:r>
            <a:r>
              <a:rPr lang="en-US" dirty="0">
                <a:solidFill>
                  <a:srgbClr val="002060"/>
                </a:solidFill>
              </a:rPr>
              <a:t>()	</a:t>
            </a:r>
          </a:p>
          <a:p>
            <a:r>
              <a:rPr lang="en-US" dirty="0" err="1">
                <a:solidFill>
                  <a:srgbClr val="002060"/>
                </a:solidFill>
              </a:rPr>
              <a:t>isnumeric</a:t>
            </a:r>
            <a:r>
              <a:rPr lang="en-US" dirty="0">
                <a:solidFill>
                  <a:srgbClr val="002060"/>
                </a:solidFill>
              </a:rPr>
              <a:t>()</a:t>
            </a:r>
          </a:p>
          <a:p>
            <a:r>
              <a:rPr lang="en-US" dirty="0" err="1">
                <a:solidFill>
                  <a:srgbClr val="002060"/>
                </a:solidFill>
              </a:rPr>
              <a:t>isprintable</a:t>
            </a:r>
            <a:r>
              <a:rPr lang="en-US" dirty="0">
                <a:solidFill>
                  <a:srgbClr val="002060"/>
                </a:solidFill>
              </a:rPr>
              <a:t>()	</a:t>
            </a:r>
          </a:p>
          <a:p>
            <a:r>
              <a:rPr lang="en-US" dirty="0" err="1">
                <a:solidFill>
                  <a:srgbClr val="002060"/>
                </a:solidFill>
              </a:rPr>
              <a:t>isspace</a:t>
            </a:r>
            <a:r>
              <a:rPr lang="en-US" dirty="0">
                <a:solidFill>
                  <a:srgbClr val="002060"/>
                </a:solidFill>
              </a:rPr>
              <a:t>()	</a:t>
            </a:r>
          </a:p>
          <a:p>
            <a:r>
              <a:rPr lang="en-US" dirty="0" err="1">
                <a:solidFill>
                  <a:srgbClr val="002060"/>
                </a:solidFill>
              </a:rPr>
              <a:t>istitle</a:t>
            </a:r>
            <a:r>
              <a:rPr lang="en-US" dirty="0">
                <a:solidFill>
                  <a:srgbClr val="002060"/>
                </a:solidFill>
              </a:rPr>
              <a:t>()	</a:t>
            </a:r>
          </a:p>
          <a:p>
            <a:r>
              <a:rPr lang="en-US" dirty="0" err="1">
                <a:solidFill>
                  <a:srgbClr val="002060"/>
                </a:solidFill>
              </a:rPr>
              <a:t>isupper</a:t>
            </a:r>
            <a:r>
              <a:rPr lang="en-US" dirty="0">
                <a:solidFill>
                  <a:srgbClr val="002060"/>
                </a:solidFill>
              </a:rPr>
              <a:t>()	</a:t>
            </a:r>
          </a:p>
          <a:p>
            <a:r>
              <a:rPr lang="en-US" dirty="0">
                <a:solidFill>
                  <a:srgbClr val="002060"/>
                </a:solidFill>
              </a:rPr>
              <a:t>join()	</a:t>
            </a:r>
          </a:p>
          <a:p>
            <a:r>
              <a:rPr lang="en-US" dirty="0" err="1">
                <a:solidFill>
                  <a:srgbClr val="002060"/>
                </a:solidFill>
              </a:rPr>
              <a:t>ljust</a:t>
            </a:r>
            <a:r>
              <a:rPr lang="en-US" dirty="0">
                <a:solidFill>
                  <a:srgbClr val="002060"/>
                </a:solidFill>
              </a:rPr>
              <a:t>()	</a:t>
            </a:r>
          </a:p>
          <a:p>
            <a:r>
              <a:rPr lang="en-US" dirty="0">
                <a:solidFill>
                  <a:srgbClr val="002060"/>
                </a:solidFill>
              </a:rPr>
              <a:t>lower()	</a:t>
            </a:r>
          </a:p>
          <a:p>
            <a:r>
              <a:rPr lang="en-US" dirty="0" err="1">
                <a:solidFill>
                  <a:srgbClr val="002060"/>
                </a:solidFill>
              </a:rPr>
              <a:t>lstrip</a:t>
            </a:r>
            <a:r>
              <a:rPr lang="en-US" dirty="0">
                <a:solidFill>
                  <a:srgbClr val="002060"/>
                </a:solidFill>
              </a:rPr>
              <a:t>()	</a:t>
            </a:r>
          </a:p>
          <a:p>
            <a:r>
              <a:rPr lang="en-US" dirty="0" err="1">
                <a:solidFill>
                  <a:srgbClr val="002060"/>
                </a:solidFill>
              </a:rPr>
              <a:t>maketrans</a:t>
            </a:r>
            <a:r>
              <a:rPr lang="en-US" dirty="0">
                <a:solidFill>
                  <a:srgbClr val="002060"/>
                </a:solidFill>
              </a:rPr>
              <a:t>()	</a:t>
            </a:r>
          </a:p>
          <a:p>
            <a:r>
              <a:rPr lang="en-US" dirty="0">
                <a:solidFill>
                  <a:srgbClr val="002060"/>
                </a:solidFill>
              </a:rPr>
              <a:t>partition()	</a:t>
            </a:r>
          </a:p>
          <a:p>
            <a:r>
              <a:rPr lang="en-US" dirty="0">
                <a:solidFill>
                  <a:srgbClr val="002060"/>
                </a:solidFill>
              </a:rPr>
              <a:t>replace()</a:t>
            </a:r>
          </a:p>
          <a:p>
            <a:r>
              <a:rPr lang="en-US" dirty="0" err="1">
                <a:solidFill>
                  <a:srgbClr val="002060"/>
                </a:solidFill>
              </a:rPr>
              <a:t>rfind</a:t>
            </a:r>
            <a:r>
              <a:rPr lang="en-US" dirty="0">
                <a:solidFill>
                  <a:srgbClr val="002060"/>
                </a:solidFill>
              </a:rPr>
              <a:t>()	</a:t>
            </a:r>
          </a:p>
          <a:p>
            <a:r>
              <a:rPr lang="en-US" dirty="0" err="1">
                <a:solidFill>
                  <a:srgbClr val="002060"/>
                </a:solidFill>
              </a:rPr>
              <a:t>rindex</a:t>
            </a:r>
            <a:r>
              <a:rPr lang="en-US" dirty="0">
                <a:solidFill>
                  <a:srgbClr val="002060"/>
                </a:solidFill>
              </a:rPr>
              <a:t>()	</a:t>
            </a:r>
          </a:p>
          <a:p>
            <a:r>
              <a:rPr lang="en-US" dirty="0" err="1">
                <a:solidFill>
                  <a:srgbClr val="002060"/>
                </a:solidFill>
              </a:rPr>
              <a:t>rjust</a:t>
            </a:r>
            <a:r>
              <a:rPr lang="en-US" dirty="0">
                <a:solidFill>
                  <a:srgbClr val="002060"/>
                </a:solidFill>
              </a:rPr>
              <a:t>()	</a:t>
            </a:r>
          </a:p>
          <a:p>
            <a:r>
              <a:rPr lang="en-US" dirty="0" err="1">
                <a:solidFill>
                  <a:srgbClr val="002060"/>
                </a:solidFill>
              </a:rPr>
              <a:t>rpartition</a:t>
            </a:r>
            <a:r>
              <a:rPr lang="en-US" dirty="0">
                <a:solidFill>
                  <a:srgbClr val="002060"/>
                </a:solidFill>
              </a:rPr>
              <a:t>()	</a:t>
            </a:r>
          </a:p>
          <a:p>
            <a:r>
              <a:rPr lang="en-US" dirty="0" err="1">
                <a:solidFill>
                  <a:srgbClr val="002060"/>
                </a:solidFill>
              </a:rPr>
              <a:t>rsplit</a:t>
            </a:r>
            <a:r>
              <a:rPr lang="en-US" dirty="0">
                <a:solidFill>
                  <a:srgbClr val="002060"/>
                </a:solidFill>
              </a:rPr>
              <a:t>()	</a:t>
            </a:r>
          </a:p>
          <a:p>
            <a:r>
              <a:rPr lang="en-US" dirty="0" err="1">
                <a:solidFill>
                  <a:srgbClr val="002060"/>
                </a:solidFill>
              </a:rPr>
              <a:t>rstrip</a:t>
            </a:r>
            <a:r>
              <a:rPr lang="en-US" dirty="0">
                <a:solidFill>
                  <a:srgbClr val="002060"/>
                </a:solidFill>
              </a:rPr>
              <a:t>()	</a:t>
            </a:r>
          </a:p>
          <a:p>
            <a:r>
              <a:rPr lang="en-US" dirty="0">
                <a:solidFill>
                  <a:srgbClr val="002060"/>
                </a:solidFill>
              </a:rPr>
              <a:t>split()	</a:t>
            </a:r>
          </a:p>
          <a:p>
            <a:r>
              <a:rPr lang="en-US" dirty="0" err="1">
                <a:solidFill>
                  <a:srgbClr val="002060"/>
                </a:solidFill>
              </a:rPr>
              <a:t>splitlines</a:t>
            </a:r>
            <a:r>
              <a:rPr lang="en-US" dirty="0">
                <a:solidFill>
                  <a:srgbClr val="002060"/>
                </a:solidFill>
              </a:rPr>
              <a:t>()	</a:t>
            </a:r>
          </a:p>
          <a:p>
            <a:r>
              <a:rPr lang="en-US" dirty="0" err="1">
                <a:solidFill>
                  <a:srgbClr val="002060"/>
                </a:solidFill>
              </a:rPr>
              <a:t>startswith</a:t>
            </a:r>
            <a:r>
              <a:rPr lang="en-US" dirty="0">
                <a:solidFill>
                  <a:srgbClr val="002060"/>
                </a:solidFill>
              </a:rPr>
              <a:t>()	</a:t>
            </a:r>
          </a:p>
          <a:p>
            <a:r>
              <a:rPr lang="en-US" dirty="0">
                <a:solidFill>
                  <a:srgbClr val="002060"/>
                </a:solidFill>
              </a:rPr>
              <a:t>strip()	</a:t>
            </a:r>
          </a:p>
          <a:p>
            <a:r>
              <a:rPr lang="en-US" dirty="0" err="1">
                <a:solidFill>
                  <a:srgbClr val="002060"/>
                </a:solidFill>
              </a:rPr>
              <a:t>swapcase</a:t>
            </a:r>
            <a:r>
              <a:rPr lang="en-US" dirty="0">
                <a:solidFill>
                  <a:srgbClr val="002060"/>
                </a:solidFill>
              </a:rPr>
              <a:t>()	</a:t>
            </a:r>
          </a:p>
          <a:p>
            <a:r>
              <a:rPr lang="en-US" dirty="0">
                <a:solidFill>
                  <a:srgbClr val="002060"/>
                </a:solidFill>
              </a:rPr>
              <a:t>title()	</a:t>
            </a:r>
          </a:p>
          <a:p>
            <a:r>
              <a:rPr lang="en-US" dirty="0">
                <a:solidFill>
                  <a:srgbClr val="002060"/>
                </a:solidFill>
              </a:rPr>
              <a:t>translate()	</a:t>
            </a:r>
          </a:p>
          <a:p>
            <a:r>
              <a:rPr lang="en-US" dirty="0">
                <a:solidFill>
                  <a:srgbClr val="002060"/>
                </a:solidFill>
              </a:rPr>
              <a:t>upper()	</a:t>
            </a:r>
          </a:p>
          <a:p>
            <a:r>
              <a:rPr lang="en-US" dirty="0" err="1">
                <a:solidFill>
                  <a:srgbClr val="002060"/>
                </a:solidFill>
              </a:rPr>
              <a:t>zfill</a:t>
            </a:r>
            <a:r>
              <a:rPr lang="en-US" dirty="0">
                <a:solidFill>
                  <a:srgbClr val="002060"/>
                </a:solidFill>
              </a:rPr>
              <a:t>()	</a:t>
            </a:r>
          </a:p>
          <a:p>
            <a:r>
              <a:rPr lang="en-US" dirty="0">
                <a:solidFill>
                  <a:srgbClr val="002060"/>
                </a:solidFill>
              </a:rPr>
              <a:t>	</a:t>
            </a:r>
          </a:p>
          <a:p>
            <a:endParaRPr lang="en-US" dirty="0">
              <a:solidFill>
                <a:srgbClr val="002060"/>
              </a:solidFill>
            </a:endParaRPr>
          </a:p>
          <a:p>
            <a:endParaRPr lang="en-US" dirty="0">
              <a:solidFill>
                <a:srgbClr val="002060"/>
              </a:solidFill>
            </a:endParaRPr>
          </a:p>
        </p:txBody>
      </p:sp>
    </p:spTree>
    <p:extLst>
      <p:ext uri="{BB962C8B-B14F-4D97-AF65-F5344CB8AC3E}">
        <p14:creationId xmlns:p14="http://schemas.microsoft.com/office/powerpoint/2010/main" val="325576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8">
                                            <p:txEl>
                                              <p:pRg st="8" end="8"/>
                                            </p:txEl>
                                          </p:spTgt>
                                        </p:tgtEl>
                                        <p:attrNameLst>
                                          <p:attrName>style.visibility</p:attrName>
                                        </p:attrNameLst>
                                      </p:cBhvr>
                                      <p:to>
                                        <p:strVal val="visible"/>
                                      </p:to>
                                    </p:set>
                                    <p:animEffect transition="in" filter="fade">
                                      <p:cBhvr>
                                        <p:cTn id="69" dur="1000"/>
                                        <p:tgtEl>
                                          <p:spTgt spid="8">
                                            <p:txEl>
                                              <p:pRg st="8" end="8"/>
                                            </p:txEl>
                                          </p:spTgt>
                                        </p:tgtEl>
                                      </p:cBhvr>
                                    </p:animEffect>
                                    <p:anim calcmode="lin" valueType="num">
                                      <p:cBhvr>
                                        <p:cTn id="7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8">
                                            <p:txEl>
                                              <p:pRg st="9" end="9"/>
                                            </p:txEl>
                                          </p:spTgt>
                                        </p:tgtEl>
                                        <p:attrNameLst>
                                          <p:attrName>style.visibility</p:attrName>
                                        </p:attrNameLst>
                                      </p:cBhvr>
                                      <p:to>
                                        <p:strVal val="visible"/>
                                      </p:to>
                                    </p:set>
                                    <p:animEffect transition="in" filter="fade">
                                      <p:cBhvr>
                                        <p:cTn id="76" dur="1000"/>
                                        <p:tgtEl>
                                          <p:spTgt spid="8">
                                            <p:txEl>
                                              <p:pRg st="9" end="9"/>
                                            </p:txEl>
                                          </p:spTgt>
                                        </p:tgtEl>
                                      </p:cBhvr>
                                    </p:animEffect>
                                    <p:anim calcmode="lin" valueType="num">
                                      <p:cBhvr>
                                        <p:cTn id="77" dur="1000" fill="hold"/>
                                        <p:tgtEl>
                                          <p:spTgt spid="8">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8">
                                            <p:txEl>
                                              <p:pRg st="10" end="10"/>
                                            </p:txEl>
                                          </p:spTgt>
                                        </p:tgtEl>
                                        <p:attrNameLst>
                                          <p:attrName>style.visibility</p:attrName>
                                        </p:attrNameLst>
                                      </p:cBhvr>
                                      <p:to>
                                        <p:strVal val="visible"/>
                                      </p:to>
                                    </p:set>
                                    <p:animEffect transition="in" filter="fade">
                                      <p:cBhvr>
                                        <p:cTn id="83" dur="1000"/>
                                        <p:tgtEl>
                                          <p:spTgt spid="8">
                                            <p:txEl>
                                              <p:pRg st="10" end="10"/>
                                            </p:txEl>
                                          </p:spTgt>
                                        </p:tgtEl>
                                      </p:cBhvr>
                                    </p:animEffect>
                                    <p:anim calcmode="lin" valueType="num">
                                      <p:cBhvr>
                                        <p:cTn id="84" dur="1000" fill="hold"/>
                                        <p:tgtEl>
                                          <p:spTgt spid="8">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8">
                                            <p:txEl>
                                              <p:pRg st="11" end="11"/>
                                            </p:txEl>
                                          </p:spTgt>
                                        </p:tgtEl>
                                        <p:attrNameLst>
                                          <p:attrName>style.visibility</p:attrName>
                                        </p:attrNameLst>
                                      </p:cBhvr>
                                      <p:to>
                                        <p:strVal val="visible"/>
                                      </p:to>
                                    </p:set>
                                    <p:animEffect transition="in" filter="fade">
                                      <p:cBhvr>
                                        <p:cTn id="90" dur="1000"/>
                                        <p:tgtEl>
                                          <p:spTgt spid="8">
                                            <p:txEl>
                                              <p:pRg st="11" end="11"/>
                                            </p:txEl>
                                          </p:spTgt>
                                        </p:tgtEl>
                                      </p:cBhvr>
                                    </p:animEffect>
                                    <p:anim calcmode="lin" valueType="num">
                                      <p:cBhvr>
                                        <p:cTn id="91"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xEl>
                                              <p:pRg st="12" end="12"/>
                                            </p:txEl>
                                          </p:spTgt>
                                        </p:tgtEl>
                                        <p:attrNameLst>
                                          <p:attrName>style.visibility</p:attrName>
                                        </p:attrNameLst>
                                      </p:cBhvr>
                                      <p:to>
                                        <p:strVal val="visible"/>
                                      </p:to>
                                    </p:set>
                                    <p:animEffect transition="in" filter="fade">
                                      <p:cBhvr>
                                        <p:cTn id="97" dur="1000"/>
                                        <p:tgtEl>
                                          <p:spTgt spid="8">
                                            <p:txEl>
                                              <p:pRg st="12" end="12"/>
                                            </p:txEl>
                                          </p:spTgt>
                                        </p:tgtEl>
                                      </p:cBhvr>
                                    </p:animEffect>
                                    <p:anim calcmode="lin" valueType="num">
                                      <p:cBhvr>
                                        <p:cTn id="98" dur="1000" fill="hold"/>
                                        <p:tgtEl>
                                          <p:spTgt spid="8">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8">
                                            <p:txEl>
                                              <p:pRg st="13" end="13"/>
                                            </p:txEl>
                                          </p:spTgt>
                                        </p:tgtEl>
                                        <p:attrNameLst>
                                          <p:attrName>style.visibility</p:attrName>
                                        </p:attrNameLst>
                                      </p:cBhvr>
                                      <p:to>
                                        <p:strVal val="visible"/>
                                      </p:to>
                                    </p:set>
                                    <p:animEffect transition="in" filter="fade">
                                      <p:cBhvr>
                                        <p:cTn id="104" dur="1000"/>
                                        <p:tgtEl>
                                          <p:spTgt spid="8">
                                            <p:txEl>
                                              <p:pRg st="13" end="13"/>
                                            </p:txEl>
                                          </p:spTgt>
                                        </p:tgtEl>
                                      </p:cBhvr>
                                    </p:animEffect>
                                    <p:anim calcmode="lin" valueType="num">
                                      <p:cBhvr>
                                        <p:cTn id="105" dur="1000" fill="hold"/>
                                        <p:tgtEl>
                                          <p:spTgt spid="8">
                                            <p:txEl>
                                              <p:pRg st="13" end="13"/>
                                            </p:txEl>
                                          </p:spTgt>
                                        </p:tgtEl>
                                        <p:attrNameLst>
                                          <p:attrName>ppt_x</p:attrName>
                                        </p:attrNameLst>
                                      </p:cBhvr>
                                      <p:tavLst>
                                        <p:tav tm="0">
                                          <p:val>
                                            <p:strVal val="#ppt_x"/>
                                          </p:val>
                                        </p:tav>
                                        <p:tav tm="100000">
                                          <p:val>
                                            <p:strVal val="#ppt_x"/>
                                          </p:val>
                                        </p:tav>
                                      </p:tavLst>
                                    </p:anim>
                                    <p:anim calcmode="lin" valueType="num">
                                      <p:cBhvr>
                                        <p:cTn id="106" dur="1000" fill="hold"/>
                                        <p:tgtEl>
                                          <p:spTgt spid="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grpId="0" nodeType="clickEffect">
                                  <p:stCondLst>
                                    <p:cond delay="0"/>
                                  </p:stCondLst>
                                  <p:childTnLst>
                                    <p:set>
                                      <p:cBhvr>
                                        <p:cTn id="110" dur="1" fill="hold">
                                          <p:stCondLst>
                                            <p:cond delay="0"/>
                                          </p:stCondLst>
                                        </p:cTn>
                                        <p:tgtEl>
                                          <p:spTgt spid="8">
                                            <p:txEl>
                                              <p:pRg st="14" end="14"/>
                                            </p:txEl>
                                          </p:spTgt>
                                        </p:tgtEl>
                                        <p:attrNameLst>
                                          <p:attrName>style.visibility</p:attrName>
                                        </p:attrNameLst>
                                      </p:cBhvr>
                                      <p:to>
                                        <p:strVal val="visible"/>
                                      </p:to>
                                    </p:set>
                                    <p:animEffect transition="in" filter="fade">
                                      <p:cBhvr>
                                        <p:cTn id="111" dur="1000"/>
                                        <p:tgtEl>
                                          <p:spTgt spid="8">
                                            <p:txEl>
                                              <p:pRg st="14" end="14"/>
                                            </p:txEl>
                                          </p:spTgt>
                                        </p:tgtEl>
                                      </p:cBhvr>
                                    </p:animEffect>
                                    <p:anim calcmode="lin" valueType="num">
                                      <p:cBhvr>
                                        <p:cTn id="112" dur="1000" fill="hold"/>
                                        <p:tgtEl>
                                          <p:spTgt spid="8">
                                            <p:txEl>
                                              <p:pRg st="14" end="14"/>
                                            </p:txEl>
                                          </p:spTgt>
                                        </p:tgtEl>
                                        <p:attrNameLst>
                                          <p:attrName>ppt_x</p:attrName>
                                        </p:attrNameLst>
                                      </p:cBhvr>
                                      <p:tavLst>
                                        <p:tav tm="0">
                                          <p:val>
                                            <p:strVal val="#ppt_x"/>
                                          </p:val>
                                        </p:tav>
                                        <p:tav tm="100000">
                                          <p:val>
                                            <p:strVal val="#ppt_x"/>
                                          </p:val>
                                        </p:tav>
                                      </p:tavLst>
                                    </p:anim>
                                    <p:anim calcmode="lin" valueType="num">
                                      <p:cBhvr>
                                        <p:cTn id="113" dur="1000" fill="hold"/>
                                        <p:tgtEl>
                                          <p:spTgt spid="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8">
                                            <p:txEl>
                                              <p:pRg st="15" end="15"/>
                                            </p:txEl>
                                          </p:spTgt>
                                        </p:tgtEl>
                                        <p:attrNameLst>
                                          <p:attrName>style.visibility</p:attrName>
                                        </p:attrNameLst>
                                      </p:cBhvr>
                                      <p:to>
                                        <p:strVal val="visible"/>
                                      </p:to>
                                    </p:set>
                                    <p:animEffect transition="in" filter="fade">
                                      <p:cBhvr>
                                        <p:cTn id="118" dur="1000"/>
                                        <p:tgtEl>
                                          <p:spTgt spid="8">
                                            <p:txEl>
                                              <p:pRg st="15" end="15"/>
                                            </p:txEl>
                                          </p:spTgt>
                                        </p:tgtEl>
                                      </p:cBhvr>
                                    </p:animEffect>
                                    <p:anim calcmode="lin" valueType="num">
                                      <p:cBhvr>
                                        <p:cTn id="119" dur="1000" fill="hold"/>
                                        <p:tgtEl>
                                          <p:spTgt spid="8">
                                            <p:txEl>
                                              <p:pRg st="15" end="15"/>
                                            </p:txEl>
                                          </p:spTgt>
                                        </p:tgtEl>
                                        <p:attrNameLst>
                                          <p:attrName>ppt_x</p:attrName>
                                        </p:attrNameLst>
                                      </p:cBhvr>
                                      <p:tavLst>
                                        <p:tav tm="0">
                                          <p:val>
                                            <p:strVal val="#ppt_x"/>
                                          </p:val>
                                        </p:tav>
                                        <p:tav tm="100000">
                                          <p:val>
                                            <p:strVal val="#ppt_x"/>
                                          </p:val>
                                        </p:tav>
                                      </p:tavLst>
                                    </p:anim>
                                    <p:anim calcmode="lin" valueType="num">
                                      <p:cBhvr>
                                        <p:cTn id="120" dur="1000" fill="hold"/>
                                        <p:tgtEl>
                                          <p:spTgt spid="8">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grpId="0" nodeType="clickEffect">
                                  <p:stCondLst>
                                    <p:cond delay="0"/>
                                  </p:stCondLst>
                                  <p:childTnLst>
                                    <p:set>
                                      <p:cBhvr>
                                        <p:cTn id="124" dur="1" fill="hold">
                                          <p:stCondLst>
                                            <p:cond delay="0"/>
                                          </p:stCondLst>
                                        </p:cTn>
                                        <p:tgtEl>
                                          <p:spTgt spid="8">
                                            <p:txEl>
                                              <p:pRg st="16" end="16"/>
                                            </p:txEl>
                                          </p:spTgt>
                                        </p:tgtEl>
                                        <p:attrNameLst>
                                          <p:attrName>style.visibility</p:attrName>
                                        </p:attrNameLst>
                                      </p:cBhvr>
                                      <p:to>
                                        <p:strVal val="visible"/>
                                      </p:to>
                                    </p:set>
                                    <p:animEffect transition="in" filter="fade">
                                      <p:cBhvr>
                                        <p:cTn id="125" dur="1000"/>
                                        <p:tgtEl>
                                          <p:spTgt spid="8">
                                            <p:txEl>
                                              <p:pRg st="16" end="16"/>
                                            </p:txEl>
                                          </p:spTgt>
                                        </p:tgtEl>
                                      </p:cBhvr>
                                    </p:animEffect>
                                    <p:anim calcmode="lin" valueType="num">
                                      <p:cBhvr>
                                        <p:cTn id="126" dur="1000" fill="hold"/>
                                        <p:tgtEl>
                                          <p:spTgt spid="8">
                                            <p:txEl>
                                              <p:pRg st="16" end="16"/>
                                            </p:txEl>
                                          </p:spTgt>
                                        </p:tgtEl>
                                        <p:attrNameLst>
                                          <p:attrName>ppt_x</p:attrName>
                                        </p:attrNameLst>
                                      </p:cBhvr>
                                      <p:tavLst>
                                        <p:tav tm="0">
                                          <p:val>
                                            <p:strVal val="#ppt_x"/>
                                          </p:val>
                                        </p:tav>
                                        <p:tav tm="100000">
                                          <p:val>
                                            <p:strVal val="#ppt_x"/>
                                          </p:val>
                                        </p:tav>
                                      </p:tavLst>
                                    </p:anim>
                                    <p:anim calcmode="lin" valueType="num">
                                      <p:cBhvr>
                                        <p:cTn id="127" dur="1000" fill="hold"/>
                                        <p:tgtEl>
                                          <p:spTgt spid="8">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8">
                                            <p:txEl>
                                              <p:pRg st="17" end="17"/>
                                            </p:txEl>
                                          </p:spTgt>
                                        </p:tgtEl>
                                        <p:attrNameLst>
                                          <p:attrName>style.visibility</p:attrName>
                                        </p:attrNameLst>
                                      </p:cBhvr>
                                      <p:to>
                                        <p:strVal val="visible"/>
                                      </p:to>
                                    </p:set>
                                    <p:animEffect transition="in" filter="fade">
                                      <p:cBhvr>
                                        <p:cTn id="132" dur="1000"/>
                                        <p:tgtEl>
                                          <p:spTgt spid="8">
                                            <p:txEl>
                                              <p:pRg st="17" end="17"/>
                                            </p:txEl>
                                          </p:spTgt>
                                        </p:tgtEl>
                                      </p:cBhvr>
                                    </p:animEffect>
                                    <p:anim calcmode="lin" valueType="num">
                                      <p:cBhvr>
                                        <p:cTn id="133" dur="1000" fill="hold"/>
                                        <p:tgtEl>
                                          <p:spTgt spid="8">
                                            <p:txEl>
                                              <p:pRg st="17" end="17"/>
                                            </p:txEl>
                                          </p:spTgt>
                                        </p:tgtEl>
                                        <p:attrNameLst>
                                          <p:attrName>ppt_x</p:attrName>
                                        </p:attrNameLst>
                                      </p:cBhvr>
                                      <p:tavLst>
                                        <p:tav tm="0">
                                          <p:val>
                                            <p:strVal val="#ppt_x"/>
                                          </p:val>
                                        </p:tav>
                                        <p:tav tm="100000">
                                          <p:val>
                                            <p:strVal val="#ppt_x"/>
                                          </p:val>
                                        </p:tav>
                                      </p:tavLst>
                                    </p:anim>
                                    <p:anim calcmode="lin" valueType="num">
                                      <p:cBhvr>
                                        <p:cTn id="134" dur="1000" fill="hold"/>
                                        <p:tgtEl>
                                          <p:spTgt spid="8">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ntr" presetSubtype="0" fill="hold" grpId="0" nodeType="clickEffect">
                                  <p:stCondLst>
                                    <p:cond delay="0"/>
                                  </p:stCondLst>
                                  <p:childTnLst>
                                    <p:set>
                                      <p:cBhvr>
                                        <p:cTn id="138" dur="1" fill="hold">
                                          <p:stCondLst>
                                            <p:cond delay="0"/>
                                          </p:stCondLst>
                                        </p:cTn>
                                        <p:tgtEl>
                                          <p:spTgt spid="8">
                                            <p:txEl>
                                              <p:pRg st="18" end="18"/>
                                            </p:txEl>
                                          </p:spTgt>
                                        </p:tgtEl>
                                        <p:attrNameLst>
                                          <p:attrName>style.visibility</p:attrName>
                                        </p:attrNameLst>
                                      </p:cBhvr>
                                      <p:to>
                                        <p:strVal val="visible"/>
                                      </p:to>
                                    </p:set>
                                    <p:animEffect transition="in" filter="fade">
                                      <p:cBhvr>
                                        <p:cTn id="139" dur="1000"/>
                                        <p:tgtEl>
                                          <p:spTgt spid="8">
                                            <p:txEl>
                                              <p:pRg st="18" end="18"/>
                                            </p:txEl>
                                          </p:spTgt>
                                        </p:tgtEl>
                                      </p:cBhvr>
                                    </p:animEffect>
                                    <p:anim calcmode="lin" valueType="num">
                                      <p:cBhvr>
                                        <p:cTn id="140" dur="1000" fill="hold"/>
                                        <p:tgtEl>
                                          <p:spTgt spid="8">
                                            <p:txEl>
                                              <p:pRg st="18" end="18"/>
                                            </p:txEl>
                                          </p:spTgt>
                                        </p:tgtEl>
                                        <p:attrNameLst>
                                          <p:attrName>ppt_x</p:attrName>
                                        </p:attrNameLst>
                                      </p:cBhvr>
                                      <p:tavLst>
                                        <p:tav tm="0">
                                          <p:val>
                                            <p:strVal val="#ppt_x"/>
                                          </p:val>
                                        </p:tav>
                                        <p:tav tm="100000">
                                          <p:val>
                                            <p:strVal val="#ppt_x"/>
                                          </p:val>
                                        </p:tav>
                                      </p:tavLst>
                                    </p:anim>
                                    <p:anim calcmode="lin" valueType="num">
                                      <p:cBhvr>
                                        <p:cTn id="141" dur="1000" fill="hold"/>
                                        <p:tgtEl>
                                          <p:spTgt spid="8">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8">
                                            <p:txEl>
                                              <p:pRg st="19" end="19"/>
                                            </p:txEl>
                                          </p:spTgt>
                                        </p:tgtEl>
                                        <p:attrNameLst>
                                          <p:attrName>style.visibility</p:attrName>
                                        </p:attrNameLst>
                                      </p:cBhvr>
                                      <p:to>
                                        <p:strVal val="visible"/>
                                      </p:to>
                                    </p:set>
                                    <p:animEffect transition="in" filter="fade">
                                      <p:cBhvr>
                                        <p:cTn id="146" dur="1000"/>
                                        <p:tgtEl>
                                          <p:spTgt spid="8">
                                            <p:txEl>
                                              <p:pRg st="19" end="19"/>
                                            </p:txEl>
                                          </p:spTgt>
                                        </p:tgtEl>
                                      </p:cBhvr>
                                    </p:animEffect>
                                    <p:anim calcmode="lin" valueType="num">
                                      <p:cBhvr>
                                        <p:cTn id="147" dur="1000" fill="hold"/>
                                        <p:tgtEl>
                                          <p:spTgt spid="8">
                                            <p:txEl>
                                              <p:pRg st="19" end="19"/>
                                            </p:txEl>
                                          </p:spTgt>
                                        </p:tgtEl>
                                        <p:attrNameLst>
                                          <p:attrName>ppt_x</p:attrName>
                                        </p:attrNameLst>
                                      </p:cBhvr>
                                      <p:tavLst>
                                        <p:tav tm="0">
                                          <p:val>
                                            <p:strVal val="#ppt_x"/>
                                          </p:val>
                                        </p:tav>
                                        <p:tav tm="100000">
                                          <p:val>
                                            <p:strVal val="#ppt_x"/>
                                          </p:val>
                                        </p:tav>
                                      </p:tavLst>
                                    </p:anim>
                                    <p:anim calcmode="lin" valueType="num">
                                      <p:cBhvr>
                                        <p:cTn id="148" dur="1000" fill="hold"/>
                                        <p:tgtEl>
                                          <p:spTgt spid="8">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42" presetClass="entr" presetSubtype="0" fill="hold" grpId="0" nodeType="clickEffect">
                                  <p:stCondLst>
                                    <p:cond delay="0"/>
                                  </p:stCondLst>
                                  <p:childTnLst>
                                    <p:set>
                                      <p:cBhvr>
                                        <p:cTn id="152" dur="1" fill="hold">
                                          <p:stCondLst>
                                            <p:cond delay="0"/>
                                          </p:stCondLst>
                                        </p:cTn>
                                        <p:tgtEl>
                                          <p:spTgt spid="8">
                                            <p:txEl>
                                              <p:pRg st="20" end="20"/>
                                            </p:txEl>
                                          </p:spTgt>
                                        </p:tgtEl>
                                        <p:attrNameLst>
                                          <p:attrName>style.visibility</p:attrName>
                                        </p:attrNameLst>
                                      </p:cBhvr>
                                      <p:to>
                                        <p:strVal val="visible"/>
                                      </p:to>
                                    </p:set>
                                    <p:animEffect transition="in" filter="fade">
                                      <p:cBhvr>
                                        <p:cTn id="153" dur="1000"/>
                                        <p:tgtEl>
                                          <p:spTgt spid="8">
                                            <p:txEl>
                                              <p:pRg st="20" end="20"/>
                                            </p:txEl>
                                          </p:spTgt>
                                        </p:tgtEl>
                                      </p:cBhvr>
                                    </p:animEffect>
                                    <p:anim calcmode="lin" valueType="num">
                                      <p:cBhvr>
                                        <p:cTn id="154" dur="1000" fill="hold"/>
                                        <p:tgtEl>
                                          <p:spTgt spid="8">
                                            <p:txEl>
                                              <p:pRg st="20" end="20"/>
                                            </p:txEl>
                                          </p:spTgt>
                                        </p:tgtEl>
                                        <p:attrNameLst>
                                          <p:attrName>ppt_x</p:attrName>
                                        </p:attrNameLst>
                                      </p:cBhvr>
                                      <p:tavLst>
                                        <p:tav tm="0">
                                          <p:val>
                                            <p:strVal val="#ppt_x"/>
                                          </p:val>
                                        </p:tav>
                                        <p:tav tm="100000">
                                          <p:val>
                                            <p:strVal val="#ppt_x"/>
                                          </p:val>
                                        </p:tav>
                                      </p:tavLst>
                                    </p:anim>
                                    <p:anim calcmode="lin" valueType="num">
                                      <p:cBhvr>
                                        <p:cTn id="155" dur="1000" fill="hold"/>
                                        <p:tgtEl>
                                          <p:spTgt spid="8">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8">
                                            <p:txEl>
                                              <p:pRg st="21" end="21"/>
                                            </p:txEl>
                                          </p:spTgt>
                                        </p:tgtEl>
                                        <p:attrNameLst>
                                          <p:attrName>style.visibility</p:attrName>
                                        </p:attrNameLst>
                                      </p:cBhvr>
                                      <p:to>
                                        <p:strVal val="visible"/>
                                      </p:to>
                                    </p:set>
                                    <p:animEffect transition="in" filter="fade">
                                      <p:cBhvr>
                                        <p:cTn id="160" dur="1000"/>
                                        <p:tgtEl>
                                          <p:spTgt spid="8">
                                            <p:txEl>
                                              <p:pRg st="21" end="21"/>
                                            </p:txEl>
                                          </p:spTgt>
                                        </p:tgtEl>
                                      </p:cBhvr>
                                    </p:animEffect>
                                    <p:anim calcmode="lin" valueType="num">
                                      <p:cBhvr>
                                        <p:cTn id="161" dur="1000" fill="hold"/>
                                        <p:tgtEl>
                                          <p:spTgt spid="8">
                                            <p:txEl>
                                              <p:pRg st="21" end="21"/>
                                            </p:txEl>
                                          </p:spTgt>
                                        </p:tgtEl>
                                        <p:attrNameLst>
                                          <p:attrName>ppt_x</p:attrName>
                                        </p:attrNameLst>
                                      </p:cBhvr>
                                      <p:tavLst>
                                        <p:tav tm="0">
                                          <p:val>
                                            <p:strVal val="#ppt_x"/>
                                          </p:val>
                                        </p:tav>
                                        <p:tav tm="100000">
                                          <p:val>
                                            <p:strVal val="#ppt_x"/>
                                          </p:val>
                                        </p:tav>
                                      </p:tavLst>
                                    </p:anim>
                                    <p:anim calcmode="lin" valueType="num">
                                      <p:cBhvr>
                                        <p:cTn id="162" dur="1000" fill="hold"/>
                                        <p:tgtEl>
                                          <p:spTgt spid="8">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42" presetClass="entr" presetSubtype="0" fill="hold" grpId="0" nodeType="clickEffect">
                                  <p:stCondLst>
                                    <p:cond delay="0"/>
                                  </p:stCondLst>
                                  <p:childTnLst>
                                    <p:set>
                                      <p:cBhvr>
                                        <p:cTn id="166" dur="1" fill="hold">
                                          <p:stCondLst>
                                            <p:cond delay="0"/>
                                          </p:stCondLst>
                                        </p:cTn>
                                        <p:tgtEl>
                                          <p:spTgt spid="8">
                                            <p:txEl>
                                              <p:pRg st="22" end="22"/>
                                            </p:txEl>
                                          </p:spTgt>
                                        </p:tgtEl>
                                        <p:attrNameLst>
                                          <p:attrName>style.visibility</p:attrName>
                                        </p:attrNameLst>
                                      </p:cBhvr>
                                      <p:to>
                                        <p:strVal val="visible"/>
                                      </p:to>
                                    </p:set>
                                    <p:animEffect transition="in" filter="fade">
                                      <p:cBhvr>
                                        <p:cTn id="167" dur="1000"/>
                                        <p:tgtEl>
                                          <p:spTgt spid="8">
                                            <p:txEl>
                                              <p:pRg st="22" end="22"/>
                                            </p:txEl>
                                          </p:spTgt>
                                        </p:tgtEl>
                                      </p:cBhvr>
                                    </p:animEffect>
                                    <p:anim calcmode="lin" valueType="num">
                                      <p:cBhvr>
                                        <p:cTn id="168" dur="1000" fill="hold"/>
                                        <p:tgtEl>
                                          <p:spTgt spid="8">
                                            <p:txEl>
                                              <p:pRg st="22" end="22"/>
                                            </p:txEl>
                                          </p:spTgt>
                                        </p:tgtEl>
                                        <p:attrNameLst>
                                          <p:attrName>ppt_x</p:attrName>
                                        </p:attrNameLst>
                                      </p:cBhvr>
                                      <p:tavLst>
                                        <p:tav tm="0">
                                          <p:val>
                                            <p:strVal val="#ppt_x"/>
                                          </p:val>
                                        </p:tav>
                                        <p:tav tm="100000">
                                          <p:val>
                                            <p:strVal val="#ppt_x"/>
                                          </p:val>
                                        </p:tav>
                                      </p:tavLst>
                                    </p:anim>
                                    <p:anim calcmode="lin" valueType="num">
                                      <p:cBhvr>
                                        <p:cTn id="169" dur="1000" fill="hold"/>
                                        <p:tgtEl>
                                          <p:spTgt spid="8">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8">
                                            <p:txEl>
                                              <p:pRg st="23" end="23"/>
                                            </p:txEl>
                                          </p:spTgt>
                                        </p:tgtEl>
                                        <p:attrNameLst>
                                          <p:attrName>style.visibility</p:attrName>
                                        </p:attrNameLst>
                                      </p:cBhvr>
                                      <p:to>
                                        <p:strVal val="visible"/>
                                      </p:to>
                                    </p:set>
                                    <p:animEffect transition="in" filter="fade">
                                      <p:cBhvr>
                                        <p:cTn id="174" dur="1000"/>
                                        <p:tgtEl>
                                          <p:spTgt spid="8">
                                            <p:txEl>
                                              <p:pRg st="23" end="23"/>
                                            </p:txEl>
                                          </p:spTgt>
                                        </p:tgtEl>
                                      </p:cBhvr>
                                    </p:animEffect>
                                    <p:anim calcmode="lin" valueType="num">
                                      <p:cBhvr>
                                        <p:cTn id="175" dur="1000" fill="hold"/>
                                        <p:tgtEl>
                                          <p:spTgt spid="8">
                                            <p:txEl>
                                              <p:pRg st="23" end="23"/>
                                            </p:txEl>
                                          </p:spTgt>
                                        </p:tgtEl>
                                        <p:attrNameLst>
                                          <p:attrName>ppt_x</p:attrName>
                                        </p:attrNameLst>
                                      </p:cBhvr>
                                      <p:tavLst>
                                        <p:tav tm="0">
                                          <p:val>
                                            <p:strVal val="#ppt_x"/>
                                          </p:val>
                                        </p:tav>
                                        <p:tav tm="100000">
                                          <p:val>
                                            <p:strVal val="#ppt_x"/>
                                          </p:val>
                                        </p:tav>
                                      </p:tavLst>
                                    </p:anim>
                                    <p:anim calcmode="lin" valueType="num">
                                      <p:cBhvr>
                                        <p:cTn id="176" dur="1000" fill="hold"/>
                                        <p:tgtEl>
                                          <p:spTgt spid="8">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42" presetClass="entr" presetSubtype="0" fill="hold" grpId="0" nodeType="clickEffect">
                                  <p:stCondLst>
                                    <p:cond delay="0"/>
                                  </p:stCondLst>
                                  <p:childTnLst>
                                    <p:set>
                                      <p:cBhvr>
                                        <p:cTn id="180" dur="1" fill="hold">
                                          <p:stCondLst>
                                            <p:cond delay="0"/>
                                          </p:stCondLst>
                                        </p:cTn>
                                        <p:tgtEl>
                                          <p:spTgt spid="8">
                                            <p:txEl>
                                              <p:pRg st="24" end="24"/>
                                            </p:txEl>
                                          </p:spTgt>
                                        </p:tgtEl>
                                        <p:attrNameLst>
                                          <p:attrName>style.visibility</p:attrName>
                                        </p:attrNameLst>
                                      </p:cBhvr>
                                      <p:to>
                                        <p:strVal val="visible"/>
                                      </p:to>
                                    </p:set>
                                    <p:animEffect transition="in" filter="fade">
                                      <p:cBhvr>
                                        <p:cTn id="181" dur="1000"/>
                                        <p:tgtEl>
                                          <p:spTgt spid="8">
                                            <p:txEl>
                                              <p:pRg st="24" end="24"/>
                                            </p:txEl>
                                          </p:spTgt>
                                        </p:tgtEl>
                                      </p:cBhvr>
                                    </p:animEffect>
                                    <p:anim calcmode="lin" valueType="num">
                                      <p:cBhvr>
                                        <p:cTn id="182" dur="1000" fill="hold"/>
                                        <p:tgtEl>
                                          <p:spTgt spid="8">
                                            <p:txEl>
                                              <p:pRg st="24" end="24"/>
                                            </p:txEl>
                                          </p:spTgt>
                                        </p:tgtEl>
                                        <p:attrNameLst>
                                          <p:attrName>ppt_x</p:attrName>
                                        </p:attrNameLst>
                                      </p:cBhvr>
                                      <p:tavLst>
                                        <p:tav tm="0">
                                          <p:val>
                                            <p:strVal val="#ppt_x"/>
                                          </p:val>
                                        </p:tav>
                                        <p:tav tm="100000">
                                          <p:val>
                                            <p:strVal val="#ppt_x"/>
                                          </p:val>
                                        </p:tav>
                                      </p:tavLst>
                                    </p:anim>
                                    <p:anim calcmode="lin" valueType="num">
                                      <p:cBhvr>
                                        <p:cTn id="183" dur="1000" fill="hold"/>
                                        <p:tgtEl>
                                          <p:spTgt spid="8">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8">
                                            <p:txEl>
                                              <p:pRg st="25" end="25"/>
                                            </p:txEl>
                                          </p:spTgt>
                                        </p:tgtEl>
                                        <p:attrNameLst>
                                          <p:attrName>style.visibility</p:attrName>
                                        </p:attrNameLst>
                                      </p:cBhvr>
                                      <p:to>
                                        <p:strVal val="visible"/>
                                      </p:to>
                                    </p:set>
                                    <p:animEffect transition="in" filter="fade">
                                      <p:cBhvr>
                                        <p:cTn id="188" dur="1000"/>
                                        <p:tgtEl>
                                          <p:spTgt spid="8">
                                            <p:txEl>
                                              <p:pRg st="25" end="25"/>
                                            </p:txEl>
                                          </p:spTgt>
                                        </p:tgtEl>
                                      </p:cBhvr>
                                    </p:animEffect>
                                    <p:anim calcmode="lin" valueType="num">
                                      <p:cBhvr>
                                        <p:cTn id="189" dur="1000" fill="hold"/>
                                        <p:tgtEl>
                                          <p:spTgt spid="8">
                                            <p:txEl>
                                              <p:pRg st="25" end="25"/>
                                            </p:txEl>
                                          </p:spTgt>
                                        </p:tgtEl>
                                        <p:attrNameLst>
                                          <p:attrName>ppt_x</p:attrName>
                                        </p:attrNameLst>
                                      </p:cBhvr>
                                      <p:tavLst>
                                        <p:tav tm="0">
                                          <p:val>
                                            <p:strVal val="#ppt_x"/>
                                          </p:val>
                                        </p:tav>
                                        <p:tav tm="100000">
                                          <p:val>
                                            <p:strVal val="#ppt_x"/>
                                          </p:val>
                                        </p:tav>
                                      </p:tavLst>
                                    </p:anim>
                                    <p:anim calcmode="lin" valueType="num">
                                      <p:cBhvr>
                                        <p:cTn id="190" dur="1000" fill="hold"/>
                                        <p:tgtEl>
                                          <p:spTgt spid="8">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42" presetClass="entr" presetSubtype="0" fill="hold" grpId="0" nodeType="clickEffect">
                                  <p:stCondLst>
                                    <p:cond delay="0"/>
                                  </p:stCondLst>
                                  <p:childTnLst>
                                    <p:set>
                                      <p:cBhvr>
                                        <p:cTn id="194" dur="1" fill="hold">
                                          <p:stCondLst>
                                            <p:cond delay="0"/>
                                          </p:stCondLst>
                                        </p:cTn>
                                        <p:tgtEl>
                                          <p:spTgt spid="8">
                                            <p:txEl>
                                              <p:pRg st="26" end="26"/>
                                            </p:txEl>
                                          </p:spTgt>
                                        </p:tgtEl>
                                        <p:attrNameLst>
                                          <p:attrName>style.visibility</p:attrName>
                                        </p:attrNameLst>
                                      </p:cBhvr>
                                      <p:to>
                                        <p:strVal val="visible"/>
                                      </p:to>
                                    </p:set>
                                    <p:animEffect transition="in" filter="fade">
                                      <p:cBhvr>
                                        <p:cTn id="195" dur="1000"/>
                                        <p:tgtEl>
                                          <p:spTgt spid="8">
                                            <p:txEl>
                                              <p:pRg st="26" end="26"/>
                                            </p:txEl>
                                          </p:spTgt>
                                        </p:tgtEl>
                                      </p:cBhvr>
                                    </p:animEffect>
                                    <p:anim calcmode="lin" valueType="num">
                                      <p:cBhvr>
                                        <p:cTn id="196" dur="1000" fill="hold"/>
                                        <p:tgtEl>
                                          <p:spTgt spid="8">
                                            <p:txEl>
                                              <p:pRg st="26" end="26"/>
                                            </p:txEl>
                                          </p:spTgt>
                                        </p:tgtEl>
                                        <p:attrNameLst>
                                          <p:attrName>ppt_x</p:attrName>
                                        </p:attrNameLst>
                                      </p:cBhvr>
                                      <p:tavLst>
                                        <p:tav tm="0">
                                          <p:val>
                                            <p:strVal val="#ppt_x"/>
                                          </p:val>
                                        </p:tav>
                                        <p:tav tm="100000">
                                          <p:val>
                                            <p:strVal val="#ppt_x"/>
                                          </p:val>
                                        </p:tav>
                                      </p:tavLst>
                                    </p:anim>
                                    <p:anim calcmode="lin" valueType="num">
                                      <p:cBhvr>
                                        <p:cTn id="197" dur="1000" fill="hold"/>
                                        <p:tgtEl>
                                          <p:spTgt spid="8">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8">
                                            <p:txEl>
                                              <p:pRg st="27" end="27"/>
                                            </p:txEl>
                                          </p:spTgt>
                                        </p:tgtEl>
                                        <p:attrNameLst>
                                          <p:attrName>style.visibility</p:attrName>
                                        </p:attrNameLst>
                                      </p:cBhvr>
                                      <p:to>
                                        <p:strVal val="visible"/>
                                      </p:to>
                                    </p:set>
                                    <p:animEffect transition="in" filter="fade">
                                      <p:cBhvr>
                                        <p:cTn id="202" dur="1000"/>
                                        <p:tgtEl>
                                          <p:spTgt spid="8">
                                            <p:txEl>
                                              <p:pRg st="27" end="27"/>
                                            </p:txEl>
                                          </p:spTgt>
                                        </p:tgtEl>
                                      </p:cBhvr>
                                    </p:animEffect>
                                    <p:anim calcmode="lin" valueType="num">
                                      <p:cBhvr>
                                        <p:cTn id="203" dur="1000" fill="hold"/>
                                        <p:tgtEl>
                                          <p:spTgt spid="8">
                                            <p:txEl>
                                              <p:pRg st="27" end="27"/>
                                            </p:txEl>
                                          </p:spTgt>
                                        </p:tgtEl>
                                        <p:attrNameLst>
                                          <p:attrName>ppt_x</p:attrName>
                                        </p:attrNameLst>
                                      </p:cBhvr>
                                      <p:tavLst>
                                        <p:tav tm="0">
                                          <p:val>
                                            <p:strVal val="#ppt_x"/>
                                          </p:val>
                                        </p:tav>
                                        <p:tav tm="100000">
                                          <p:val>
                                            <p:strVal val="#ppt_x"/>
                                          </p:val>
                                        </p:tav>
                                      </p:tavLst>
                                    </p:anim>
                                    <p:anim calcmode="lin" valueType="num">
                                      <p:cBhvr>
                                        <p:cTn id="204" dur="1000" fill="hold"/>
                                        <p:tgtEl>
                                          <p:spTgt spid="8">
                                            <p:txEl>
                                              <p:pRg st="27" end="27"/>
                                            </p:txEl>
                                          </p:spTgt>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42" presetClass="entr" presetSubtype="0" fill="hold" grpId="0" nodeType="clickEffect">
                                  <p:stCondLst>
                                    <p:cond delay="0"/>
                                  </p:stCondLst>
                                  <p:childTnLst>
                                    <p:set>
                                      <p:cBhvr>
                                        <p:cTn id="208" dur="1" fill="hold">
                                          <p:stCondLst>
                                            <p:cond delay="0"/>
                                          </p:stCondLst>
                                        </p:cTn>
                                        <p:tgtEl>
                                          <p:spTgt spid="8">
                                            <p:txEl>
                                              <p:pRg st="28" end="28"/>
                                            </p:txEl>
                                          </p:spTgt>
                                        </p:tgtEl>
                                        <p:attrNameLst>
                                          <p:attrName>style.visibility</p:attrName>
                                        </p:attrNameLst>
                                      </p:cBhvr>
                                      <p:to>
                                        <p:strVal val="visible"/>
                                      </p:to>
                                    </p:set>
                                    <p:animEffect transition="in" filter="fade">
                                      <p:cBhvr>
                                        <p:cTn id="209" dur="1000"/>
                                        <p:tgtEl>
                                          <p:spTgt spid="8">
                                            <p:txEl>
                                              <p:pRg st="28" end="28"/>
                                            </p:txEl>
                                          </p:spTgt>
                                        </p:tgtEl>
                                      </p:cBhvr>
                                    </p:animEffect>
                                    <p:anim calcmode="lin" valueType="num">
                                      <p:cBhvr>
                                        <p:cTn id="210" dur="1000" fill="hold"/>
                                        <p:tgtEl>
                                          <p:spTgt spid="8">
                                            <p:txEl>
                                              <p:pRg st="28" end="28"/>
                                            </p:txEl>
                                          </p:spTgt>
                                        </p:tgtEl>
                                        <p:attrNameLst>
                                          <p:attrName>ppt_x</p:attrName>
                                        </p:attrNameLst>
                                      </p:cBhvr>
                                      <p:tavLst>
                                        <p:tav tm="0">
                                          <p:val>
                                            <p:strVal val="#ppt_x"/>
                                          </p:val>
                                        </p:tav>
                                        <p:tav tm="100000">
                                          <p:val>
                                            <p:strVal val="#ppt_x"/>
                                          </p:val>
                                        </p:tav>
                                      </p:tavLst>
                                    </p:anim>
                                    <p:anim calcmode="lin" valueType="num">
                                      <p:cBhvr>
                                        <p:cTn id="211" dur="1000" fill="hold"/>
                                        <p:tgtEl>
                                          <p:spTgt spid="8">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8">
                                            <p:txEl>
                                              <p:pRg st="29" end="29"/>
                                            </p:txEl>
                                          </p:spTgt>
                                        </p:tgtEl>
                                        <p:attrNameLst>
                                          <p:attrName>style.visibility</p:attrName>
                                        </p:attrNameLst>
                                      </p:cBhvr>
                                      <p:to>
                                        <p:strVal val="visible"/>
                                      </p:to>
                                    </p:set>
                                    <p:animEffect transition="in" filter="fade">
                                      <p:cBhvr>
                                        <p:cTn id="216" dur="1000"/>
                                        <p:tgtEl>
                                          <p:spTgt spid="8">
                                            <p:txEl>
                                              <p:pRg st="29" end="29"/>
                                            </p:txEl>
                                          </p:spTgt>
                                        </p:tgtEl>
                                      </p:cBhvr>
                                    </p:animEffect>
                                    <p:anim calcmode="lin" valueType="num">
                                      <p:cBhvr>
                                        <p:cTn id="217" dur="1000" fill="hold"/>
                                        <p:tgtEl>
                                          <p:spTgt spid="8">
                                            <p:txEl>
                                              <p:pRg st="29" end="29"/>
                                            </p:txEl>
                                          </p:spTgt>
                                        </p:tgtEl>
                                        <p:attrNameLst>
                                          <p:attrName>ppt_x</p:attrName>
                                        </p:attrNameLst>
                                      </p:cBhvr>
                                      <p:tavLst>
                                        <p:tav tm="0">
                                          <p:val>
                                            <p:strVal val="#ppt_x"/>
                                          </p:val>
                                        </p:tav>
                                        <p:tav tm="100000">
                                          <p:val>
                                            <p:strVal val="#ppt_x"/>
                                          </p:val>
                                        </p:tav>
                                      </p:tavLst>
                                    </p:anim>
                                    <p:anim calcmode="lin" valueType="num">
                                      <p:cBhvr>
                                        <p:cTn id="218" dur="1000" fill="hold"/>
                                        <p:tgtEl>
                                          <p:spTgt spid="8">
                                            <p:txEl>
                                              <p:pRg st="29" end="29"/>
                                            </p:txEl>
                                          </p:spTgt>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42" presetClass="entr" presetSubtype="0" fill="hold" grpId="0" nodeType="clickEffect">
                                  <p:stCondLst>
                                    <p:cond delay="0"/>
                                  </p:stCondLst>
                                  <p:childTnLst>
                                    <p:set>
                                      <p:cBhvr>
                                        <p:cTn id="222" dur="1" fill="hold">
                                          <p:stCondLst>
                                            <p:cond delay="0"/>
                                          </p:stCondLst>
                                        </p:cTn>
                                        <p:tgtEl>
                                          <p:spTgt spid="8">
                                            <p:txEl>
                                              <p:pRg st="30" end="30"/>
                                            </p:txEl>
                                          </p:spTgt>
                                        </p:tgtEl>
                                        <p:attrNameLst>
                                          <p:attrName>style.visibility</p:attrName>
                                        </p:attrNameLst>
                                      </p:cBhvr>
                                      <p:to>
                                        <p:strVal val="visible"/>
                                      </p:to>
                                    </p:set>
                                    <p:animEffect transition="in" filter="fade">
                                      <p:cBhvr>
                                        <p:cTn id="223" dur="1000"/>
                                        <p:tgtEl>
                                          <p:spTgt spid="8">
                                            <p:txEl>
                                              <p:pRg st="30" end="30"/>
                                            </p:txEl>
                                          </p:spTgt>
                                        </p:tgtEl>
                                      </p:cBhvr>
                                    </p:animEffect>
                                    <p:anim calcmode="lin" valueType="num">
                                      <p:cBhvr>
                                        <p:cTn id="224" dur="1000" fill="hold"/>
                                        <p:tgtEl>
                                          <p:spTgt spid="8">
                                            <p:txEl>
                                              <p:pRg st="30" end="30"/>
                                            </p:txEl>
                                          </p:spTgt>
                                        </p:tgtEl>
                                        <p:attrNameLst>
                                          <p:attrName>ppt_x</p:attrName>
                                        </p:attrNameLst>
                                      </p:cBhvr>
                                      <p:tavLst>
                                        <p:tav tm="0">
                                          <p:val>
                                            <p:strVal val="#ppt_x"/>
                                          </p:val>
                                        </p:tav>
                                        <p:tav tm="100000">
                                          <p:val>
                                            <p:strVal val="#ppt_x"/>
                                          </p:val>
                                        </p:tav>
                                      </p:tavLst>
                                    </p:anim>
                                    <p:anim calcmode="lin" valueType="num">
                                      <p:cBhvr>
                                        <p:cTn id="225" dur="1000" fill="hold"/>
                                        <p:tgtEl>
                                          <p:spTgt spid="8">
                                            <p:txEl>
                                              <p:pRg st="30" end="30"/>
                                            </p:txEl>
                                          </p:spTgt>
                                        </p:tgtEl>
                                        <p:attrNameLst>
                                          <p:attrName>ppt_y</p:attrName>
                                        </p:attrNameLst>
                                      </p:cBhvr>
                                      <p:tavLst>
                                        <p:tav tm="0">
                                          <p:val>
                                            <p:strVal val="#ppt_y+.1"/>
                                          </p:val>
                                        </p:tav>
                                        <p:tav tm="100000">
                                          <p:val>
                                            <p:strVal val="#ppt_y"/>
                                          </p:val>
                                        </p:tav>
                                      </p:tavLst>
                                    </p:anim>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8">
                                            <p:txEl>
                                              <p:pRg st="31" end="31"/>
                                            </p:txEl>
                                          </p:spTgt>
                                        </p:tgtEl>
                                        <p:attrNameLst>
                                          <p:attrName>style.visibility</p:attrName>
                                        </p:attrNameLst>
                                      </p:cBhvr>
                                      <p:to>
                                        <p:strVal val="visible"/>
                                      </p:to>
                                    </p:set>
                                    <p:animEffect transition="in" filter="fade">
                                      <p:cBhvr>
                                        <p:cTn id="230" dur="1000"/>
                                        <p:tgtEl>
                                          <p:spTgt spid="8">
                                            <p:txEl>
                                              <p:pRg st="31" end="31"/>
                                            </p:txEl>
                                          </p:spTgt>
                                        </p:tgtEl>
                                      </p:cBhvr>
                                    </p:animEffect>
                                    <p:anim calcmode="lin" valueType="num">
                                      <p:cBhvr>
                                        <p:cTn id="231" dur="1000" fill="hold"/>
                                        <p:tgtEl>
                                          <p:spTgt spid="8">
                                            <p:txEl>
                                              <p:pRg st="31" end="31"/>
                                            </p:txEl>
                                          </p:spTgt>
                                        </p:tgtEl>
                                        <p:attrNameLst>
                                          <p:attrName>ppt_x</p:attrName>
                                        </p:attrNameLst>
                                      </p:cBhvr>
                                      <p:tavLst>
                                        <p:tav tm="0">
                                          <p:val>
                                            <p:strVal val="#ppt_x"/>
                                          </p:val>
                                        </p:tav>
                                        <p:tav tm="100000">
                                          <p:val>
                                            <p:strVal val="#ppt_x"/>
                                          </p:val>
                                        </p:tav>
                                      </p:tavLst>
                                    </p:anim>
                                    <p:anim calcmode="lin" valueType="num">
                                      <p:cBhvr>
                                        <p:cTn id="232" dur="1000" fill="hold"/>
                                        <p:tgtEl>
                                          <p:spTgt spid="8">
                                            <p:txEl>
                                              <p:pRg st="31" end="31"/>
                                            </p:txEl>
                                          </p:spTgt>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42" presetClass="entr" presetSubtype="0" fill="hold" grpId="0" nodeType="clickEffect">
                                  <p:stCondLst>
                                    <p:cond delay="0"/>
                                  </p:stCondLst>
                                  <p:childTnLst>
                                    <p:set>
                                      <p:cBhvr>
                                        <p:cTn id="236" dur="1" fill="hold">
                                          <p:stCondLst>
                                            <p:cond delay="0"/>
                                          </p:stCondLst>
                                        </p:cTn>
                                        <p:tgtEl>
                                          <p:spTgt spid="8">
                                            <p:txEl>
                                              <p:pRg st="32" end="32"/>
                                            </p:txEl>
                                          </p:spTgt>
                                        </p:tgtEl>
                                        <p:attrNameLst>
                                          <p:attrName>style.visibility</p:attrName>
                                        </p:attrNameLst>
                                      </p:cBhvr>
                                      <p:to>
                                        <p:strVal val="visible"/>
                                      </p:to>
                                    </p:set>
                                    <p:animEffect transition="in" filter="fade">
                                      <p:cBhvr>
                                        <p:cTn id="237" dur="1000"/>
                                        <p:tgtEl>
                                          <p:spTgt spid="8">
                                            <p:txEl>
                                              <p:pRg st="32" end="32"/>
                                            </p:txEl>
                                          </p:spTgt>
                                        </p:tgtEl>
                                      </p:cBhvr>
                                    </p:animEffect>
                                    <p:anim calcmode="lin" valueType="num">
                                      <p:cBhvr>
                                        <p:cTn id="238" dur="1000" fill="hold"/>
                                        <p:tgtEl>
                                          <p:spTgt spid="8">
                                            <p:txEl>
                                              <p:pRg st="32" end="32"/>
                                            </p:txEl>
                                          </p:spTgt>
                                        </p:tgtEl>
                                        <p:attrNameLst>
                                          <p:attrName>ppt_x</p:attrName>
                                        </p:attrNameLst>
                                      </p:cBhvr>
                                      <p:tavLst>
                                        <p:tav tm="0">
                                          <p:val>
                                            <p:strVal val="#ppt_x"/>
                                          </p:val>
                                        </p:tav>
                                        <p:tav tm="100000">
                                          <p:val>
                                            <p:strVal val="#ppt_x"/>
                                          </p:val>
                                        </p:tav>
                                      </p:tavLst>
                                    </p:anim>
                                    <p:anim calcmode="lin" valueType="num">
                                      <p:cBhvr>
                                        <p:cTn id="239" dur="1000" fill="hold"/>
                                        <p:tgtEl>
                                          <p:spTgt spid="8">
                                            <p:txEl>
                                              <p:pRg st="32" end="32"/>
                                            </p:txEl>
                                          </p:spTgt>
                                        </p:tgtEl>
                                        <p:attrNameLst>
                                          <p:attrName>ppt_y</p:attrName>
                                        </p:attrNameLst>
                                      </p:cBhvr>
                                      <p:tavLst>
                                        <p:tav tm="0">
                                          <p:val>
                                            <p:strVal val="#ppt_y+.1"/>
                                          </p:val>
                                        </p:tav>
                                        <p:tav tm="100000">
                                          <p:val>
                                            <p:strVal val="#ppt_y"/>
                                          </p:val>
                                        </p:tav>
                                      </p:tavLst>
                                    </p:anim>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8">
                                            <p:txEl>
                                              <p:pRg st="33" end="33"/>
                                            </p:txEl>
                                          </p:spTgt>
                                        </p:tgtEl>
                                        <p:attrNameLst>
                                          <p:attrName>style.visibility</p:attrName>
                                        </p:attrNameLst>
                                      </p:cBhvr>
                                      <p:to>
                                        <p:strVal val="visible"/>
                                      </p:to>
                                    </p:set>
                                    <p:animEffect transition="in" filter="fade">
                                      <p:cBhvr>
                                        <p:cTn id="244" dur="1000"/>
                                        <p:tgtEl>
                                          <p:spTgt spid="8">
                                            <p:txEl>
                                              <p:pRg st="33" end="33"/>
                                            </p:txEl>
                                          </p:spTgt>
                                        </p:tgtEl>
                                      </p:cBhvr>
                                    </p:animEffect>
                                    <p:anim calcmode="lin" valueType="num">
                                      <p:cBhvr>
                                        <p:cTn id="245" dur="1000" fill="hold"/>
                                        <p:tgtEl>
                                          <p:spTgt spid="8">
                                            <p:txEl>
                                              <p:pRg st="33" end="33"/>
                                            </p:txEl>
                                          </p:spTgt>
                                        </p:tgtEl>
                                        <p:attrNameLst>
                                          <p:attrName>ppt_x</p:attrName>
                                        </p:attrNameLst>
                                      </p:cBhvr>
                                      <p:tavLst>
                                        <p:tav tm="0">
                                          <p:val>
                                            <p:strVal val="#ppt_x"/>
                                          </p:val>
                                        </p:tav>
                                        <p:tav tm="100000">
                                          <p:val>
                                            <p:strVal val="#ppt_x"/>
                                          </p:val>
                                        </p:tav>
                                      </p:tavLst>
                                    </p:anim>
                                    <p:anim calcmode="lin" valueType="num">
                                      <p:cBhvr>
                                        <p:cTn id="246" dur="1000" fill="hold"/>
                                        <p:tgtEl>
                                          <p:spTgt spid="8">
                                            <p:txEl>
                                              <p:pRg st="33" end="33"/>
                                            </p:txEl>
                                          </p:spTgt>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42" presetClass="entr" presetSubtype="0" fill="hold" grpId="0" nodeType="clickEffect">
                                  <p:stCondLst>
                                    <p:cond delay="0"/>
                                  </p:stCondLst>
                                  <p:childTnLst>
                                    <p:set>
                                      <p:cBhvr>
                                        <p:cTn id="250" dur="1" fill="hold">
                                          <p:stCondLst>
                                            <p:cond delay="0"/>
                                          </p:stCondLst>
                                        </p:cTn>
                                        <p:tgtEl>
                                          <p:spTgt spid="8">
                                            <p:txEl>
                                              <p:pRg st="34" end="34"/>
                                            </p:txEl>
                                          </p:spTgt>
                                        </p:tgtEl>
                                        <p:attrNameLst>
                                          <p:attrName>style.visibility</p:attrName>
                                        </p:attrNameLst>
                                      </p:cBhvr>
                                      <p:to>
                                        <p:strVal val="visible"/>
                                      </p:to>
                                    </p:set>
                                    <p:animEffect transition="in" filter="fade">
                                      <p:cBhvr>
                                        <p:cTn id="251" dur="1000"/>
                                        <p:tgtEl>
                                          <p:spTgt spid="8">
                                            <p:txEl>
                                              <p:pRg st="34" end="34"/>
                                            </p:txEl>
                                          </p:spTgt>
                                        </p:tgtEl>
                                      </p:cBhvr>
                                    </p:animEffect>
                                    <p:anim calcmode="lin" valueType="num">
                                      <p:cBhvr>
                                        <p:cTn id="252" dur="1000" fill="hold"/>
                                        <p:tgtEl>
                                          <p:spTgt spid="8">
                                            <p:txEl>
                                              <p:pRg st="34" end="34"/>
                                            </p:txEl>
                                          </p:spTgt>
                                        </p:tgtEl>
                                        <p:attrNameLst>
                                          <p:attrName>ppt_x</p:attrName>
                                        </p:attrNameLst>
                                      </p:cBhvr>
                                      <p:tavLst>
                                        <p:tav tm="0">
                                          <p:val>
                                            <p:strVal val="#ppt_x"/>
                                          </p:val>
                                        </p:tav>
                                        <p:tav tm="100000">
                                          <p:val>
                                            <p:strVal val="#ppt_x"/>
                                          </p:val>
                                        </p:tav>
                                      </p:tavLst>
                                    </p:anim>
                                    <p:anim calcmode="lin" valueType="num">
                                      <p:cBhvr>
                                        <p:cTn id="253" dur="1000" fill="hold"/>
                                        <p:tgtEl>
                                          <p:spTgt spid="8">
                                            <p:txEl>
                                              <p:pRg st="34" end="34"/>
                                            </p:txEl>
                                          </p:spTgt>
                                        </p:tgtEl>
                                        <p:attrNameLst>
                                          <p:attrName>ppt_y</p:attrName>
                                        </p:attrNameLst>
                                      </p:cBhvr>
                                      <p:tavLst>
                                        <p:tav tm="0">
                                          <p:val>
                                            <p:strVal val="#ppt_y+.1"/>
                                          </p:val>
                                        </p:tav>
                                        <p:tav tm="100000">
                                          <p:val>
                                            <p:strVal val="#ppt_y"/>
                                          </p:val>
                                        </p:tav>
                                      </p:tavLst>
                                    </p:anim>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8">
                                            <p:txEl>
                                              <p:pRg st="35" end="35"/>
                                            </p:txEl>
                                          </p:spTgt>
                                        </p:tgtEl>
                                        <p:attrNameLst>
                                          <p:attrName>style.visibility</p:attrName>
                                        </p:attrNameLst>
                                      </p:cBhvr>
                                      <p:to>
                                        <p:strVal val="visible"/>
                                      </p:to>
                                    </p:set>
                                    <p:animEffect transition="in" filter="fade">
                                      <p:cBhvr>
                                        <p:cTn id="258" dur="1000"/>
                                        <p:tgtEl>
                                          <p:spTgt spid="8">
                                            <p:txEl>
                                              <p:pRg st="35" end="35"/>
                                            </p:txEl>
                                          </p:spTgt>
                                        </p:tgtEl>
                                      </p:cBhvr>
                                    </p:animEffect>
                                    <p:anim calcmode="lin" valueType="num">
                                      <p:cBhvr>
                                        <p:cTn id="259" dur="1000" fill="hold"/>
                                        <p:tgtEl>
                                          <p:spTgt spid="8">
                                            <p:txEl>
                                              <p:pRg st="35" end="35"/>
                                            </p:txEl>
                                          </p:spTgt>
                                        </p:tgtEl>
                                        <p:attrNameLst>
                                          <p:attrName>ppt_x</p:attrName>
                                        </p:attrNameLst>
                                      </p:cBhvr>
                                      <p:tavLst>
                                        <p:tav tm="0">
                                          <p:val>
                                            <p:strVal val="#ppt_x"/>
                                          </p:val>
                                        </p:tav>
                                        <p:tav tm="100000">
                                          <p:val>
                                            <p:strVal val="#ppt_x"/>
                                          </p:val>
                                        </p:tav>
                                      </p:tavLst>
                                    </p:anim>
                                    <p:anim calcmode="lin" valueType="num">
                                      <p:cBhvr>
                                        <p:cTn id="260" dur="1000" fill="hold"/>
                                        <p:tgtEl>
                                          <p:spTgt spid="8">
                                            <p:txEl>
                                              <p:pRg st="35" end="35"/>
                                            </p:txEl>
                                          </p:spTgt>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grpId="0" nodeType="clickEffect">
                                  <p:stCondLst>
                                    <p:cond delay="0"/>
                                  </p:stCondLst>
                                  <p:childTnLst>
                                    <p:set>
                                      <p:cBhvr>
                                        <p:cTn id="264" dur="1" fill="hold">
                                          <p:stCondLst>
                                            <p:cond delay="0"/>
                                          </p:stCondLst>
                                        </p:cTn>
                                        <p:tgtEl>
                                          <p:spTgt spid="8">
                                            <p:txEl>
                                              <p:pRg st="36" end="36"/>
                                            </p:txEl>
                                          </p:spTgt>
                                        </p:tgtEl>
                                        <p:attrNameLst>
                                          <p:attrName>style.visibility</p:attrName>
                                        </p:attrNameLst>
                                      </p:cBhvr>
                                      <p:to>
                                        <p:strVal val="visible"/>
                                      </p:to>
                                    </p:set>
                                    <p:animEffect transition="in" filter="fade">
                                      <p:cBhvr>
                                        <p:cTn id="265" dur="1000"/>
                                        <p:tgtEl>
                                          <p:spTgt spid="8">
                                            <p:txEl>
                                              <p:pRg st="36" end="36"/>
                                            </p:txEl>
                                          </p:spTgt>
                                        </p:tgtEl>
                                      </p:cBhvr>
                                    </p:animEffect>
                                    <p:anim calcmode="lin" valueType="num">
                                      <p:cBhvr>
                                        <p:cTn id="266" dur="1000" fill="hold"/>
                                        <p:tgtEl>
                                          <p:spTgt spid="8">
                                            <p:txEl>
                                              <p:pRg st="36" end="36"/>
                                            </p:txEl>
                                          </p:spTgt>
                                        </p:tgtEl>
                                        <p:attrNameLst>
                                          <p:attrName>ppt_x</p:attrName>
                                        </p:attrNameLst>
                                      </p:cBhvr>
                                      <p:tavLst>
                                        <p:tav tm="0">
                                          <p:val>
                                            <p:strVal val="#ppt_x"/>
                                          </p:val>
                                        </p:tav>
                                        <p:tav tm="100000">
                                          <p:val>
                                            <p:strVal val="#ppt_x"/>
                                          </p:val>
                                        </p:tav>
                                      </p:tavLst>
                                    </p:anim>
                                    <p:anim calcmode="lin" valueType="num">
                                      <p:cBhvr>
                                        <p:cTn id="267" dur="1000" fill="hold"/>
                                        <p:tgtEl>
                                          <p:spTgt spid="8">
                                            <p:txEl>
                                              <p:pRg st="36" end="36"/>
                                            </p:txEl>
                                          </p:spTgt>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8">
                                            <p:txEl>
                                              <p:pRg st="37" end="37"/>
                                            </p:txEl>
                                          </p:spTgt>
                                        </p:tgtEl>
                                        <p:attrNameLst>
                                          <p:attrName>style.visibility</p:attrName>
                                        </p:attrNameLst>
                                      </p:cBhvr>
                                      <p:to>
                                        <p:strVal val="visible"/>
                                      </p:to>
                                    </p:set>
                                    <p:animEffect transition="in" filter="fade">
                                      <p:cBhvr>
                                        <p:cTn id="272" dur="1000"/>
                                        <p:tgtEl>
                                          <p:spTgt spid="8">
                                            <p:txEl>
                                              <p:pRg st="37" end="37"/>
                                            </p:txEl>
                                          </p:spTgt>
                                        </p:tgtEl>
                                      </p:cBhvr>
                                    </p:animEffect>
                                    <p:anim calcmode="lin" valueType="num">
                                      <p:cBhvr>
                                        <p:cTn id="273" dur="1000" fill="hold"/>
                                        <p:tgtEl>
                                          <p:spTgt spid="8">
                                            <p:txEl>
                                              <p:pRg st="37" end="37"/>
                                            </p:txEl>
                                          </p:spTgt>
                                        </p:tgtEl>
                                        <p:attrNameLst>
                                          <p:attrName>ppt_x</p:attrName>
                                        </p:attrNameLst>
                                      </p:cBhvr>
                                      <p:tavLst>
                                        <p:tav tm="0">
                                          <p:val>
                                            <p:strVal val="#ppt_x"/>
                                          </p:val>
                                        </p:tav>
                                        <p:tav tm="100000">
                                          <p:val>
                                            <p:strVal val="#ppt_x"/>
                                          </p:val>
                                        </p:tav>
                                      </p:tavLst>
                                    </p:anim>
                                    <p:anim calcmode="lin" valueType="num">
                                      <p:cBhvr>
                                        <p:cTn id="274" dur="1000" fill="hold"/>
                                        <p:tgtEl>
                                          <p:spTgt spid="8">
                                            <p:txEl>
                                              <p:pRg st="37" end="37"/>
                                            </p:txEl>
                                          </p:spTgt>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42" presetClass="entr" presetSubtype="0" fill="hold" grpId="0" nodeType="clickEffect">
                                  <p:stCondLst>
                                    <p:cond delay="0"/>
                                  </p:stCondLst>
                                  <p:childTnLst>
                                    <p:set>
                                      <p:cBhvr>
                                        <p:cTn id="278" dur="1" fill="hold">
                                          <p:stCondLst>
                                            <p:cond delay="0"/>
                                          </p:stCondLst>
                                        </p:cTn>
                                        <p:tgtEl>
                                          <p:spTgt spid="8">
                                            <p:txEl>
                                              <p:pRg st="38" end="38"/>
                                            </p:txEl>
                                          </p:spTgt>
                                        </p:tgtEl>
                                        <p:attrNameLst>
                                          <p:attrName>style.visibility</p:attrName>
                                        </p:attrNameLst>
                                      </p:cBhvr>
                                      <p:to>
                                        <p:strVal val="visible"/>
                                      </p:to>
                                    </p:set>
                                    <p:animEffect transition="in" filter="fade">
                                      <p:cBhvr>
                                        <p:cTn id="279" dur="1000"/>
                                        <p:tgtEl>
                                          <p:spTgt spid="8">
                                            <p:txEl>
                                              <p:pRg st="38" end="38"/>
                                            </p:txEl>
                                          </p:spTgt>
                                        </p:tgtEl>
                                      </p:cBhvr>
                                    </p:animEffect>
                                    <p:anim calcmode="lin" valueType="num">
                                      <p:cBhvr>
                                        <p:cTn id="280" dur="1000" fill="hold"/>
                                        <p:tgtEl>
                                          <p:spTgt spid="8">
                                            <p:txEl>
                                              <p:pRg st="38" end="38"/>
                                            </p:txEl>
                                          </p:spTgt>
                                        </p:tgtEl>
                                        <p:attrNameLst>
                                          <p:attrName>ppt_x</p:attrName>
                                        </p:attrNameLst>
                                      </p:cBhvr>
                                      <p:tavLst>
                                        <p:tav tm="0">
                                          <p:val>
                                            <p:strVal val="#ppt_x"/>
                                          </p:val>
                                        </p:tav>
                                        <p:tav tm="100000">
                                          <p:val>
                                            <p:strVal val="#ppt_x"/>
                                          </p:val>
                                        </p:tav>
                                      </p:tavLst>
                                    </p:anim>
                                    <p:anim calcmode="lin" valueType="num">
                                      <p:cBhvr>
                                        <p:cTn id="281" dur="1000" fill="hold"/>
                                        <p:tgtEl>
                                          <p:spTgt spid="8">
                                            <p:txEl>
                                              <p:pRg st="38" end="38"/>
                                            </p:txEl>
                                          </p:spTgt>
                                        </p:tgtEl>
                                        <p:attrNameLst>
                                          <p:attrName>ppt_y</p:attrName>
                                        </p:attrNameLst>
                                      </p:cBhvr>
                                      <p:tavLst>
                                        <p:tav tm="0">
                                          <p:val>
                                            <p:strVal val="#ppt_y+.1"/>
                                          </p:val>
                                        </p:tav>
                                        <p:tav tm="100000">
                                          <p:val>
                                            <p:strVal val="#ppt_y"/>
                                          </p:val>
                                        </p:tav>
                                      </p:tavLst>
                                    </p:anim>
                                  </p:childTnLst>
                                </p:cTn>
                              </p:par>
                            </p:childTnLst>
                          </p:cTn>
                        </p:par>
                      </p:childTnLst>
                    </p:cTn>
                  </p:par>
                  <p:par>
                    <p:cTn id="282" fill="hold">
                      <p:stCondLst>
                        <p:cond delay="indefinite"/>
                      </p:stCondLst>
                      <p:childTnLst>
                        <p:par>
                          <p:cTn id="283" fill="hold">
                            <p:stCondLst>
                              <p:cond delay="0"/>
                            </p:stCondLst>
                            <p:childTnLst>
                              <p:par>
                                <p:cTn id="284" presetID="42" presetClass="entr" presetSubtype="0" fill="hold" grpId="0" nodeType="clickEffect">
                                  <p:stCondLst>
                                    <p:cond delay="0"/>
                                  </p:stCondLst>
                                  <p:childTnLst>
                                    <p:set>
                                      <p:cBhvr>
                                        <p:cTn id="285" dur="1" fill="hold">
                                          <p:stCondLst>
                                            <p:cond delay="0"/>
                                          </p:stCondLst>
                                        </p:cTn>
                                        <p:tgtEl>
                                          <p:spTgt spid="8">
                                            <p:txEl>
                                              <p:pRg st="39" end="39"/>
                                            </p:txEl>
                                          </p:spTgt>
                                        </p:tgtEl>
                                        <p:attrNameLst>
                                          <p:attrName>style.visibility</p:attrName>
                                        </p:attrNameLst>
                                      </p:cBhvr>
                                      <p:to>
                                        <p:strVal val="visible"/>
                                      </p:to>
                                    </p:set>
                                    <p:animEffect transition="in" filter="fade">
                                      <p:cBhvr>
                                        <p:cTn id="286" dur="1000"/>
                                        <p:tgtEl>
                                          <p:spTgt spid="8">
                                            <p:txEl>
                                              <p:pRg st="39" end="39"/>
                                            </p:txEl>
                                          </p:spTgt>
                                        </p:tgtEl>
                                      </p:cBhvr>
                                    </p:animEffect>
                                    <p:anim calcmode="lin" valueType="num">
                                      <p:cBhvr>
                                        <p:cTn id="287" dur="1000" fill="hold"/>
                                        <p:tgtEl>
                                          <p:spTgt spid="8">
                                            <p:txEl>
                                              <p:pRg st="39" end="39"/>
                                            </p:txEl>
                                          </p:spTgt>
                                        </p:tgtEl>
                                        <p:attrNameLst>
                                          <p:attrName>ppt_x</p:attrName>
                                        </p:attrNameLst>
                                      </p:cBhvr>
                                      <p:tavLst>
                                        <p:tav tm="0">
                                          <p:val>
                                            <p:strVal val="#ppt_x"/>
                                          </p:val>
                                        </p:tav>
                                        <p:tav tm="100000">
                                          <p:val>
                                            <p:strVal val="#ppt_x"/>
                                          </p:val>
                                        </p:tav>
                                      </p:tavLst>
                                    </p:anim>
                                    <p:anim calcmode="lin" valueType="num">
                                      <p:cBhvr>
                                        <p:cTn id="288" dur="1000" fill="hold"/>
                                        <p:tgtEl>
                                          <p:spTgt spid="8">
                                            <p:txEl>
                                              <p:pRg st="39" end="39"/>
                                            </p:txEl>
                                          </p:spTgt>
                                        </p:tgtEl>
                                        <p:attrNameLst>
                                          <p:attrName>ppt_y</p:attrName>
                                        </p:attrNameLst>
                                      </p:cBhvr>
                                      <p:tavLst>
                                        <p:tav tm="0">
                                          <p:val>
                                            <p:strVal val="#ppt_y+.1"/>
                                          </p:val>
                                        </p:tav>
                                        <p:tav tm="100000">
                                          <p:val>
                                            <p:strVal val="#ppt_y"/>
                                          </p:val>
                                        </p:tav>
                                      </p:tavLst>
                                    </p:anim>
                                  </p:childTnLst>
                                </p:cTn>
                              </p:par>
                            </p:childTnLst>
                          </p:cTn>
                        </p:par>
                      </p:childTnLst>
                    </p:cTn>
                  </p:par>
                  <p:par>
                    <p:cTn id="289" fill="hold">
                      <p:stCondLst>
                        <p:cond delay="indefinite"/>
                      </p:stCondLst>
                      <p:childTnLst>
                        <p:par>
                          <p:cTn id="290" fill="hold">
                            <p:stCondLst>
                              <p:cond delay="0"/>
                            </p:stCondLst>
                            <p:childTnLst>
                              <p:par>
                                <p:cTn id="291" presetID="42" presetClass="entr" presetSubtype="0" fill="hold" grpId="0" nodeType="clickEffect">
                                  <p:stCondLst>
                                    <p:cond delay="0"/>
                                  </p:stCondLst>
                                  <p:childTnLst>
                                    <p:set>
                                      <p:cBhvr>
                                        <p:cTn id="292" dur="1" fill="hold">
                                          <p:stCondLst>
                                            <p:cond delay="0"/>
                                          </p:stCondLst>
                                        </p:cTn>
                                        <p:tgtEl>
                                          <p:spTgt spid="8">
                                            <p:txEl>
                                              <p:pRg st="40" end="40"/>
                                            </p:txEl>
                                          </p:spTgt>
                                        </p:tgtEl>
                                        <p:attrNameLst>
                                          <p:attrName>style.visibility</p:attrName>
                                        </p:attrNameLst>
                                      </p:cBhvr>
                                      <p:to>
                                        <p:strVal val="visible"/>
                                      </p:to>
                                    </p:set>
                                    <p:animEffect transition="in" filter="fade">
                                      <p:cBhvr>
                                        <p:cTn id="293" dur="1000"/>
                                        <p:tgtEl>
                                          <p:spTgt spid="8">
                                            <p:txEl>
                                              <p:pRg st="40" end="40"/>
                                            </p:txEl>
                                          </p:spTgt>
                                        </p:tgtEl>
                                      </p:cBhvr>
                                    </p:animEffect>
                                    <p:anim calcmode="lin" valueType="num">
                                      <p:cBhvr>
                                        <p:cTn id="294" dur="1000" fill="hold"/>
                                        <p:tgtEl>
                                          <p:spTgt spid="8">
                                            <p:txEl>
                                              <p:pRg st="40" end="40"/>
                                            </p:txEl>
                                          </p:spTgt>
                                        </p:tgtEl>
                                        <p:attrNameLst>
                                          <p:attrName>ppt_x</p:attrName>
                                        </p:attrNameLst>
                                      </p:cBhvr>
                                      <p:tavLst>
                                        <p:tav tm="0">
                                          <p:val>
                                            <p:strVal val="#ppt_x"/>
                                          </p:val>
                                        </p:tav>
                                        <p:tav tm="100000">
                                          <p:val>
                                            <p:strVal val="#ppt_x"/>
                                          </p:val>
                                        </p:tav>
                                      </p:tavLst>
                                    </p:anim>
                                    <p:anim calcmode="lin" valueType="num">
                                      <p:cBhvr>
                                        <p:cTn id="295" dur="1000" fill="hold"/>
                                        <p:tgtEl>
                                          <p:spTgt spid="8">
                                            <p:txEl>
                                              <p:pRg st="40" end="40"/>
                                            </p:txEl>
                                          </p:spTgt>
                                        </p:tgtEl>
                                        <p:attrNameLst>
                                          <p:attrName>ppt_y</p:attrName>
                                        </p:attrNameLst>
                                      </p:cBhvr>
                                      <p:tavLst>
                                        <p:tav tm="0">
                                          <p:val>
                                            <p:strVal val="#ppt_y+.1"/>
                                          </p:val>
                                        </p:tav>
                                        <p:tav tm="100000">
                                          <p:val>
                                            <p:strVal val="#ppt_y"/>
                                          </p:val>
                                        </p:tav>
                                      </p:tavLst>
                                    </p:anim>
                                  </p:childTnLst>
                                </p:cTn>
                              </p:par>
                            </p:childTnLst>
                          </p:cTn>
                        </p:par>
                      </p:childTnLst>
                    </p:cTn>
                  </p:par>
                  <p:par>
                    <p:cTn id="296" fill="hold">
                      <p:stCondLst>
                        <p:cond delay="indefinite"/>
                      </p:stCondLst>
                      <p:childTnLst>
                        <p:par>
                          <p:cTn id="297" fill="hold">
                            <p:stCondLst>
                              <p:cond delay="0"/>
                            </p:stCondLst>
                            <p:childTnLst>
                              <p:par>
                                <p:cTn id="298" presetID="42" presetClass="entr" presetSubtype="0" fill="hold" grpId="0" nodeType="clickEffect">
                                  <p:stCondLst>
                                    <p:cond delay="0"/>
                                  </p:stCondLst>
                                  <p:childTnLst>
                                    <p:set>
                                      <p:cBhvr>
                                        <p:cTn id="299" dur="1" fill="hold">
                                          <p:stCondLst>
                                            <p:cond delay="0"/>
                                          </p:stCondLst>
                                        </p:cTn>
                                        <p:tgtEl>
                                          <p:spTgt spid="8">
                                            <p:txEl>
                                              <p:pRg st="41" end="41"/>
                                            </p:txEl>
                                          </p:spTgt>
                                        </p:tgtEl>
                                        <p:attrNameLst>
                                          <p:attrName>style.visibility</p:attrName>
                                        </p:attrNameLst>
                                      </p:cBhvr>
                                      <p:to>
                                        <p:strVal val="visible"/>
                                      </p:to>
                                    </p:set>
                                    <p:animEffect transition="in" filter="fade">
                                      <p:cBhvr>
                                        <p:cTn id="300" dur="1000"/>
                                        <p:tgtEl>
                                          <p:spTgt spid="8">
                                            <p:txEl>
                                              <p:pRg st="41" end="41"/>
                                            </p:txEl>
                                          </p:spTgt>
                                        </p:tgtEl>
                                      </p:cBhvr>
                                    </p:animEffect>
                                    <p:anim calcmode="lin" valueType="num">
                                      <p:cBhvr>
                                        <p:cTn id="301" dur="1000" fill="hold"/>
                                        <p:tgtEl>
                                          <p:spTgt spid="8">
                                            <p:txEl>
                                              <p:pRg st="41" end="41"/>
                                            </p:txEl>
                                          </p:spTgt>
                                        </p:tgtEl>
                                        <p:attrNameLst>
                                          <p:attrName>ppt_x</p:attrName>
                                        </p:attrNameLst>
                                      </p:cBhvr>
                                      <p:tavLst>
                                        <p:tav tm="0">
                                          <p:val>
                                            <p:strVal val="#ppt_x"/>
                                          </p:val>
                                        </p:tav>
                                        <p:tav tm="100000">
                                          <p:val>
                                            <p:strVal val="#ppt_x"/>
                                          </p:val>
                                        </p:tav>
                                      </p:tavLst>
                                    </p:anim>
                                    <p:anim calcmode="lin" valueType="num">
                                      <p:cBhvr>
                                        <p:cTn id="302" dur="1000" fill="hold"/>
                                        <p:tgtEl>
                                          <p:spTgt spid="8">
                                            <p:txEl>
                                              <p:pRg st="41" end="41"/>
                                            </p:txEl>
                                          </p:spTgt>
                                        </p:tgtEl>
                                        <p:attrNameLst>
                                          <p:attrName>ppt_y</p:attrName>
                                        </p:attrNameLst>
                                      </p:cBhvr>
                                      <p:tavLst>
                                        <p:tav tm="0">
                                          <p:val>
                                            <p:strVal val="#ppt_y+.1"/>
                                          </p:val>
                                        </p:tav>
                                        <p:tav tm="100000">
                                          <p:val>
                                            <p:strVal val="#ppt_y"/>
                                          </p:val>
                                        </p:tav>
                                      </p:tavLst>
                                    </p:anim>
                                  </p:childTnLst>
                                </p:cTn>
                              </p:par>
                            </p:childTnLst>
                          </p:cTn>
                        </p:par>
                      </p:childTnLst>
                    </p:cTn>
                  </p:par>
                  <p:par>
                    <p:cTn id="303" fill="hold">
                      <p:stCondLst>
                        <p:cond delay="indefinite"/>
                      </p:stCondLst>
                      <p:childTnLst>
                        <p:par>
                          <p:cTn id="304" fill="hold">
                            <p:stCondLst>
                              <p:cond delay="0"/>
                            </p:stCondLst>
                            <p:childTnLst>
                              <p:par>
                                <p:cTn id="305" presetID="42" presetClass="entr" presetSubtype="0" fill="hold" grpId="0" nodeType="clickEffect">
                                  <p:stCondLst>
                                    <p:cond delay="0"/>
                                  </p:stCondLst>
                                  <p:childTnLst>
                                    <p:set>
                                      <p:cBhvr>
                                        <p:cTn id="306" dur="1" fill="hold">
                                          <p:stCondLst>
                                            <p:cond delay="0"/>
                                          </p:stCondLst>
                                        </p:cTn>
                                        <p:tgtEl>
                                          <p:spTgt spid="8">
                                            <p:txEl>
                                              <p:pRg st="42" end="42"/>
                                            </p:txEl>
                                          </p:spTgt>
                                        </p:tgtEl>
                                        <p:attrNameLst>
                                          <p:attrName>style.visibility</p:attrName>
                                        </p:attrNameLst>
                                      </p:cBhvr>
                                      <p:to>
                                        <p:strVal val="visible"/>
                                      </p:to>
                                    </p:set>
                                    <p:animEffect transition="in" filter="fade">
                                      <p:cBhvr>
                                        <p:cTn id="307" dur="1000"/>
                                        <p:tgtEl>
                                          <p:spTgt spid="8">
                                            <p:txEl>
                                              <p:pRg st="42" end="42"/>
                                            </p:txEl>
                                          </p:spTgt>
                                        </p:tgtEl>
                                      </p:cBhvr>
                                    </p:animEffect>
                                    <p:anim calcmode="lin" valueType="num">
                                      <p:cBhvr>
                                        <p:cTn id="308" dur="1000" fill="hold"/>
                                        <p:tgtEl>
                                          <p:spTgt spid="8">
                                            <p:txEl>
                                              <p:pRg st="42" end="42"/>
                                            </p:txEl>
                                          </p:spTgt>
                                        </p:tgtEl>
                                        <p:attrNameLst>
                                          <p:attrName>ppt_x</p:attrName>
                                        </p:attrNameLst>
                                      </p:cBhvr>
                                      <p:tavLst>
                                        <p:tav tm="0">
                                          <p:val>
                                            <p:strVal val="#ppt_x"/>
                                          </p:val>
                                        </p:tav>
                                        <p:tav tm="100000">
                                          <p:val>
                                            <p:strVal val="#ppt_x"/>
                                          </p:val>
                                        </p:tav>
                                      </p:tavLst>
                                    </p:anim>
                                    <p:anim calcmode="lin" valueType="num">
                                      <p:cBhvr>
                                        <p:cTn id="309" dur="1000" fill="hold"/>
                                        <p:tgtEl>
                                          <p:spTgt spid="8">
                                            <p:txEl>
                                              <p:pRg st="42" end="42"/>
                                            </p:txEl>
                                          </p:spTgt>
                                        </p:tgtEl>
                                        <p:attrNameLst>
                                          <p:attrName>ppt_y</p:attrName>
                                        </p:attrNameLst>
                                      </p:cBhvr>
                                      <p:tavLst>
                                        <p:tav tm="0">
                                          <p:val>
                                            <p:strVal val="#ppt_y+.1"/>
                                          </p:val>
                                        </p:tav>
                                        <p:tav tm="100000">
                                          <p:val>
                                            <p:strVal val="#ppt_y"/>
                                          </p:val>
                                        </p:tav>
                                      </p:tavLst>
                                    </p:anim>
                                  </p:childTnLst>
                                </p:cTn>
                              </p:par>
                            </p:childTnLst>
                          </p:cTn>
                        </p:par>
                      </p:childTnLst>
                    </p:cTn>
                  </p:par>
                  <p:par>
                    <p:cTn id="310" fill="hold">
                      <p:stCondLst>
                        <p:cond delay="indefinite"/>
                      </p:stCondLst>
                      <p:childTnLst>
                        <p:par>
                          <p:cTn id="311" fill="hold">
                            <p:stCondLst>
                              <p:cond delay="0"/>
                            </p:stCondLst>
                            <p:childTnLst>
                              <p:par>
                                <p:cTn id="312" presetID="42" presetClass="entr" presetSubtype="0" fill="hold" grpId="0" nodeType="clickEffect">
                                  <p:stCondLst>
                                    <p:cond delay="0"/>
                                  </p:stCondLst>
                                  <p:childTnLst>
                                    <p:set>
                                      <p:cBhvr>
                                        <p:cTn id="313" dur="1" fill="hold">
                                          <p:stCondLst>
                                            <p:cond delay="0"/>
                                          </p:stCondLst>
                                        </p:cTn>
                                        <p:tgtEl>
                                          <p:spTgt spid="8">
                                            <p:txEl>
                                              <p:pRg st="43" end="43"/>
                                            </p:txEl>
                                          </p:spTgt>
                                        </p:tgtEl>
                                        <p:attrNameLst>
                                          <p:attrName>style.visibility</p:attrName>
                                        </p:attrNameLst>
                                      </p:cBhvr>
                                      <p:to>
                                        <p:strVal val="visible"/>
                                      </p:to>
                                    </p:set>
                                    <p:animEffect transition="in" filter="fade">
                                      <p:cBhvr>
                                        <p:cTn id="314" dur="1000"/>
                                        <p:tgtEl>
                                          <p:spTgt spid="8">
                                            <p:txEl>
                                              <p:pRg st="43" end="43"/>
                                            </p:txEl>
                                          </p:spTgt>
                                        </p:tgtEl>
                                      </p:cBhvr>
                                    </p:animEffect>
                                    <p:anim calcmode="lin" valueType="num">
                                      <p:cBhvr>
                                        <p:cTn id="315" dur="1000" fill="hold"/>
                                        <p:tgtEl>
                                          <p:spTgt spid="8">
                                            <p:txEl>
                                              <p:pRg st="43" end="43"/>
                                            </p:txEl>
                                          </p:spTgt>
                                        </p:tgtEl>
                                        <p:attrNameLst>
                                          <p:attrName>ppt_x</p:attrName>
                                        </p:attrNameLst>
                                      </p:cBhvr>
                                      <p:tavLst>
                                        <p:tav tm="0">
                                          <p:val>
                                            <p:strVal val="#ppt_x"/>
                                          </p:val>
                                        </p:tav>
                                        <p:tav tm="100000">
                                          <p:val>
                                            <p:strVal val="#ppt_x"/>
                                          </p:val>
                                        </p:tav>
                                      </p:tavLst>
                                    </p:anim>
                                    <p:anim calcmode="lin" valueType="num">
                                      <p:cBhvr>
                                        <p:cTn id="316" dur="1000" fill="hold"/>
                                        <p:tgtEl>
                                          <p:spTgt spid="8">
                                            <p:txEl>
                                              <p:pRg st="43" end="43"/>
                                            </p:txEl>
                                          </p:spTgt>
                                        </p:tgtEl>
                                        <p:attrNameLst>
                                          <p:attrName>ppt_y</p:attrName>
                                        </p:attrNameLst>
                                      </p:cBhvr>
                                      <p:tavLst>
                                        <p:tav tm="0">
                                          <p:val>
                                            <p:strVal val="#ppt_y+.1"/>
                                          </p:val>
                                        </p:tav>
                                        <p:tav tm="100000">
                                          <p:val>
                                            <p:strVal val="#ppt_y"/>
                                          </p:val>
                                        </p:tav>
                                      </p:tavLst>
                                    </p:anim>
                                  </p:childTnLst>
                                </p:cTn>
                              </p:par>
                            </p:childTnLst>
                          </p:cTn>
                        </p:par>
                      </p:childTnLst>
                    </p:cTn>
                  </p:par>
                  <p:par>
                    <p:cTn id="317" fill="hold">
                      <p:stCondLst>
                        <p:cond delay="indefinite"/>
                      </p:stCondLst>
                      <p:childTnLst>
                        <p:par>
                          <p:cTn id="318" fill="hold">
                            <p:stCondLst>
                              <p:cond delay="0"/>
                            </p:stCondLst>
                            <p:childTnLst>
                              <p:par>
                                <p:cTn id="319" presetID="42" presetClass="entr" presetSubtype="0" fill="hold" grpId="0" nodeType="clickEffect">
                                  <p:stCondLst>
                                    <p:cond delay="0"/>
                                  </p:stCondLst>
                                  <p:childTnLst>
                                    <p:set>
                                      <p:cBhvr>
                                        <p:cTn id="320" dur="1" fill="hold">
                                          <p:stCondLst>
                                            <p:cond delay="0"/>
                                          </p:stCondLst>
                                        </p:cTn>
                                        <p:tgtEl>
                                          <p:spTgt spid="8">
                                            <p:txEl>
                                              <p:pRg st="44" end="44"/>
                                            </p:txEl>
                                          </p:spTgt>
                                        </p:tgtEl>
                                        <p:attrNameLst>
                                          <p:attrName>style.visibility</p:attrName>
                                        </p:attrNameLst>
                                      </p:cBhvr>
                                      <p:to>
                                        <p:strVal val="visible"/>
                                      </p:to>
                                    </p:set>
                                    <p:animEffect transition="in" filter="fade">
                                      <p:cBhvr>
                                        <p:cTn id="321" dur="1000"/>
                                        <p:tgtEl>
                                          <p:spTgt spid="8">
                                            <p:txEl>
                                              <p:pRg st="44" end="44"/>
                                            </p:txEl>
                                          </p:spTgt>
                                        </p:tgtEl>
                                      </p:cBhvr>
                                    </p:animEffect>
                                    <p:anim calcmode="lin" valueType="num">
                                      <p:cBhvr>
                                        <p:cTn id="322" dur="1000" fill="hold"/>
                                        <p:tgtEl>
                                          <p:spTgt spid="8">
                                            <p:txEl>
                                              <p:pRg st="44" end="44"/>
                                            </p:txEl>
                                          </p:spTgt>
                                        </p:tgtEl>
                                        <p:attrNameLst>
                                          <p:attrName>ppt_x</p:attrName>
                                        </p:attrNameLst>
                                      </p:cBhvr>
                                      <p:tavLst>
                                        <p:tav tm="0">
                                          <p:val>
                                            <p:strVal val="#ppt_x"/>
                                          </p:val>
                                        </p:tav>
                                        <p:tav tm="100000">
                                          <p:val>
                                            <p:strVal val="#ppt_x"/>
                                          </p:val>
                                        </p:tav>
                                      </p:tavLst>
                                    </p:anim>
                                    <p:anim calcmode="lin" valueType="num">
                                      <p:cBhvr>
                                        <p:cTn id="323" dur="1000" fill="hold"/>
                                        <p:tgtEl>
                                          <p:spTgt spid="8">
                                            <p:txEl>
                                              <p:pRg st="44" end="44"/>
                                            </p:txEl>
                                          </p:spTgt>
                                        </p:tgtEl>
                                        <p:attrNameLst>
                                          <p:attrName>ppt_y</p:attrName>
                                        </p:attrNameLst>
                                      </p:cBhvr>
                                      <p:tavLst>
                                        <p:tav tm="0">
                                          <p:val>
                                            <p:strVal val="#ppt_y+.1"/>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42" presetClass="entr" presetSubtype="0" fill="hold" grpId="0" nodeType="clickEffect">
                                  <p:stCondLst>
                                    <p:cond delay="0"/>
                                  </p:stCondLst>
                                  <p:childTnLst>
                                    <p:set>
                                      <p:cBhvr>
                                        <p:cTn id="327" dur="1" fill="hold">
                                          <p:stCondLst>
                                            <p:cond delay="0"/>
                                          </p:stCondLst>
                                        </p:cTn>
                                        <p:tgtEl>
                                          <p:spTgt spid="8">
                                            <p:txEl>
                                              <p:pRg st="45" end="45"/>
                                            </p:txEl>
                                          </p:spTgt>
                                        </p:tgtEl>
                                        <p:attrNameLst>
                                          <p:attrName>style.visibility</p:attrName>
                                        </p:attrNameLst>
                                      </p:cBhvr>
                                      <p:to>
                                        <p:strVal val="visible"/>
                                      </p:to>
                                    </p:set>
                                    <p:animEffect transition="in" filter="fade">
                                      <p:cBhvr>
                                        <p:cTn id="328" dur="1000"/>
                                        <p:tgtEl>
                                          <p:spTgt spid="8">
                                            <p:txEl>
                                              <p:pRg st="45" end="45"/>
                                            </p:txEl>
                                          </p:spTgt>
                                        </p:tgtEl>
                                      </p:cBhvr>
                                    </p:animEffect>
                                    <p:anim calcmode="lin" valueType="num">
                                      <p:cBhvr>
                                        <p:cTn id="329" dur="1000" fill="hold"/>
                                        <p:tgtEl>
                                          <p:spTgt spid="8">
                                            <p:txEl>
                                              <p:pRg st="45" end="45"/>
                                            </p:txEl>
                                          </p:spTgt>
                                        </p:tgtEl>
                                        <p:attrNameLst>
                                          <p:attrName>ppt_x</p:attrName>
                                        </p:attrNameLst>
                                      </p:cBhvr>
                                      <p:tavLst>
                                        <p:tav tm="0">
                                          <p:val>
                                            <p:strVal val="#ppt_x"/>
                                          </p:val>
                                        </p:tav>
                                        <p:tav tm="100000">
                                          <p:val>
                                            <p:strVal val="#ppt_x"/>
                                          </p:val>
                                        </p:tav>
                                      </p:tavLst>
                                    </p:anim>
                                    <p:anim calcmode="lin" valueType="num">
                                      <p:cBhvr>
                                        <p:cTn id="330" dur="1000" fill="hold"/>
                                        <p:tgtEl>
                                          <p:spTgt spid="8">
                                            <p:txEl>
                                              <p:pRg st="45" end="4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Problems Related</a:t>
            </a:r>
            <a:r>
              <a:rPr kumimoji="0" lang="en-US" sz="4000" b="1" i="0" u="none" strike="noStrike" kern="1200" cap="none" spc="0" normalizeH="0" noProof="0" dirty="0">
                <a:ln>
                  <a:noFill/>
                </a:ln>
                <a:solidFill>
                  <a:srgbClr val="002060"/>
                </a:solidFill>
                <a:effectLst/>
                <a:uLnTx/>
                <a:uFillTx/>
                <a:latin typeface="Calibri (Body)"/>
                <a:ea typeface="+mn-ea"/>
                <a:cs typeface="Aharoni" panose="02010803020104030203" pitchFamily="2" charset="-79"/>
              </a:rPr>
              <a:t> to String</a:t>
            </a:r>
            <a:endPar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endParaRPr>
          </a:p>
        </p:txBody>
      </p:sp>
      <p:sp>
        <p:nvSpPr>
          <p:cNvPr id="8" name="Text Placeholder 7"/>
          <p:cNvSpPr>
            <a:spLocks noGrp="1"/>
          </p:cNvSpPr>
          <p:nvPr>
            <p:ph type="body" idx="1"/>
          </p:nvPr>
        </p:nvSpPr>
        <p:spPr>
          <a:xfrm>
            <a:off x="749542" y="1603375"/>
            <a:ext cx="10673423" cy="5040313"/>
          </a:xfrm>
        </p:spPr>
        <p:txBody>
          <a:bodyPr numCol="1">
            <a:normAutofit fontScale="92500" lnSpcReduction="20000"/>
          </a:bodyPr>
          <a:lstStyle/>
          <a:p>
            <a:pPr marL="457200" indent="-457200">
              <a:lnSpc>
                <a:spcPct val="150000"/>
              </a:lnSpc>
              <a:buAutoNum type="arabicParenR"/>
            </a:pPr>
            <a:r>
              <a:rPr lang="en-US" b="1" dirty="0">
                <a:solidFill>
                  <a:srgbClr val="002060"/>
                </a:solidFill>
              </a:rPr>
              <a:t>Write a Python Program to get a Sentence from User to Display Total Number of Character, and Convert into Uppercase if not.</a:t>
            </a:r>
          </a:p>
          <a:p>
            <a:pPr marL="457200" indent="-457200">
              <a:lnSpc>
                <a:spcPct val="150000"/>
              </a:lnSpc>
              <a:buAutoNum type="arabicParenR"/>
            </a:pPr>
            <a:r>
              <a:rPr lang="en-US" b="1" dirty="0">
                <a:solidFill>
                  <a:srgbClr val="002060"/>
                </a:solidFill>
              </a:rPr>
              <a:t>Write a Python Program to accept only Number as String from User not Alpha or Special Character.</a:t>
            </a:r>
          </a:p>
          <a:p>
            <a:pPr marL="457200" indent="-457200">
              <a:lnSpc>
                <a:spcPct val="150000"/>
              </a:lnSpc>
              <a:buAutoNum type="arabicParenR"/>
            </a:pPr>
            <a:r>
              <a:rPr lang="en-US" b="1" dirty="0">
                <a:solidFill>
                  <a:srgbClr val="002060"/>
                </a:solidFill>
              </a:rPr>
              <a:t>Write a Python Program to get Name of User that starts with ‘a’, otherwise Error Message Should Display </a:t>
            </a:r>
          </a:p>
          <a:p>
            <a:pPr marL="457200" indent="-457200">
              <a:lnSpc>
                <a:spcPct val="150000"/>
              </a:lnSpc>
              <a:buAutoNum type="arabicParenR"/>
            </a:pPr>
            <a:r>
              <a:rPr lang="en-US" b="1" dirty="0">
                <a:solidFill>
                  <a:srgbClr val="002060"/>
                </a:solidFill>
              </a:rPr>
              <a:t>Write a Python Program to get Name of User that Ends with ‘n’, otherwise Error Message Should Display </a:t>
            </a:r>
          </a:p>
          <a:p>
            <a:pPr marL="457200" indent="-457200">
              <a:lnSpc>
                <a:spcPct val="150000"/>
              </a:lnSpc>
              <a:buAutoNum type="arabicParenR"/>
            </a:pPr>
            <a:r>
              <a:rPr lang="en-US" b="1" dirty="0">
                <a:solidFill>
                  <a:srgbClr val="002060"/>
                </a:solidFill>
              </a:rPr>
              <a:t>Write a Python Program to get a Sentence from User, And Display Character of that Sentence that Present on Odd Index Number </a:t>
            </a:r>
          </a:p>
          <a:p>
            <a:pPr marL="457200" indent="-457200">
              <a:lnSpc>
                <a:spcPct val="150000"/>
              </a:lnSpc>
              <a:buAutoNum type="arabicParenR"/>
            </a:pPr>
            <a:endParaRPr lang="en-US" b="1" dirty="0">
              <a:solidFill>
                <a:srgbClr val="002060"/>
              </a:solidFill>
            </a:endParaRPr>
          </a:p>
          <a:p>
            <a:pPr marL="457200" indent="-457200">
              <a:lnSpc>
                <a:spcPct val="150000"/>
              </a:lnSpc>
              <a:buAutoNum type="arabicParenR"/>
            </a:pPr>
            <a:endParaRPr lang="en-US" b="1" dirty="0">
              <a:solidFill>
                <a:srgbClr val="002060"/>
              </a:solidFill>
            </a:endParaRPr>
          </a:p>
        </p:txBody>
      </p:sp>
    </p:spTree>
    <p:extLst>
      <p:ext uri="{BB962C8B-B14F-4D97-AF65-F5344CB8AC3E}">
        <p14:creationId xmlns:p14="http://schemas.microsoft.com/office/powerpoint/2010/main" val="259795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323180" y="317824"/>
            <a:ext cx="9308216"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Python 10 String Methods with Examples</a:t>
            </a:r>
          </a:p>
        </p:txBody>
      </p:sp>
      <p:sp>
        <p:nvSpPr>
          <p:cNvPr id="8" name="Text Placeholder 7"/>
          <p:cNvSpPr>
            <a:spLocks noGrp="1"/>
          </p:cNvSpPr>
          <p:nvPr>
            <p:ph type="body" idx="1"/>
          </p:nvPr>
        </p:nvSpPr>
        <p:spPr>
          <a:xfrm>
            <a:off x="109182" y="1513999"/>
            <a:ext cx="11155961" cy="5129689"/>
          </a:xfrm>
        </p:spPr>
        <p:txBody>
          <a:bodyPr numCol="2">
            <a:normAutofit/>
          </a:bodyPr>
          <a:lstStyle/>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isalnum</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isalpha</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isdecimal</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isdigit</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islower</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isnumeric</a:t>
            </a:r>
            <a:r>
              <a:rPr lang="en-US" sz="2000" b="1" dirty="0">
                <a:solidFill>
                  <a:srgbClr val="002060"/>
                </a:solidFill>
                <a:latin typeface="Calibri (Body)"/>
                <a:cs typeface="Aharoni" panose="02010803020104030203" pitchFamily="2" charset="-79"/>
              </a:rPr>
              <a:t>()</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startswith</a:t>
            </a:r>
            <a:r>
              <a:rPr lang="en-US" sz="2000" b="1" dirty="0">
                <a:solidFill>
                  <a:srgbClr val="002060"/>
                </a:solidFill>
                <a:latin typeface="Calibri (Body)"/>
                <a:cs typeface="Aharoni" panose="02010803020104030203" pitchFamily="2" charset="-79"/>
              </a:rPr>
              <a:t>()</a:t>
            </a:r>
          </a:p>
          <a:p>
            <a:pPr marL="342900" indent="-342900">
              <a:lnSpc>
                <a:spcPct val="150000"/>
              </a:lnSpc>
              <a:buFont typeface="Courier New" panose="02070309020205020404" pitchFamily="49" charset="0"/>
              <a:buChar char="o"/>
            </a:pPr>
            <a:r>
              <a:rPr lang="en-US" sz="2000" b="1" dirty="0" err="1">
                <a:solidFill>
                  <a:srgbClr val="002060"/>
                </a:solidFill>
                <a:latin typeface="Calibri (Body)"/>
                <a:cs typeface="Aharoni" panose="02010803020104030203" pitchFamily="2" charset="-79"/>
              </a:rPr>
              <a:t>endswith</a:t>
            </a:r>
            <a:r>
              <a:rPr lang="en-US" sz="2000" b="1" dirty="0">
                <a:solidFill>
                  <a:srgbClr val="002060"/>
                </a:solidFill>
                <a:latin typeface="Calibri (Body)"/>
                <a:cs typeface="Aharoni" panose="02010803020104030203" pitchFamily="2" charset="-79"/>
              </a:rPr>
              <a:t>()	</a:t>
            </a:r>
          </a:p>
          <a:p>
            <a:pPr marL="342900" indent="-342900">
              <a:lnSpc>
                <a:spcPct val="150000"/>
              </a:lnSpc>
              <a:buFont typeface="Courier New" panose="02070309020205020404" pitchFamily="49" charset="0"/>
              <a:buChar char="o"/>
            </a:pPr>
            <a:r>
              <a:rPr lang="en-US" sz="2000" b="1" dirty="0">
                <a:solidFill>
                  <a:srgbClr val="002060"/>
                </a:solidFill>
                <a:latin typeface="Calibri (Body)"/>
                <a:cs typeface="Aharoni" panose="02010803020104030203" pitchFamily="2" charset="-79"/>
              </a:rPr>
              <a:t>lower()	</a:t>
            </a:r>
          </a:p>
          <a:p>
            <a:pPr marL="342900" indent="-342900">
              <a:lnSpc>
                <a:spcPct val="150000"/>
              </a:lnSpc>
              <a:buFont typeface="Courier New" panose="02070309020205020404" pitchFamily="49" charset="0"/>
              <a:buChar char="o"/>
            </a:pPr>
            <a:r>
              <a:rPr lang="en-US" sz="2000" b="1" dirty="0">
                <a:solidFill>
                  <a:srgbClr val="002060"/>
                </a:solidFill>
                <a:latin typeface="Calibri (Body)"/>
                <a:cs typeface="Aharoni" panose="02010803020104030203" pitchFamily="2" charset="-79"/>
              </a:rPr>
              <a:t>upper()</a:t>
            </a:r>
          </a:p>
        </p:txBody>
      </p:sp>
    </p:spTree>
    <p:extLst>
      <p:ext uri="{BB962C8B-B14F-4D97-AF65-F5344CB8AC3E}">
        <p14:creationId xmlns:p14="http://schemas.microsoft.com/office/powerpoint/2010/main" val="25190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7" end="7"/>
                                            </p:txEl>
                                          </p:spTgt>
                                        </p:tgtEl>
                                        <p:attrNameLst>
                                          <p:attrName>style.visibility</p:attrName>
                                        </p:attrNameLst>
                                      </p:cBhvr>
                                      <p:to>
                                        <p:strVal val="visible"/>
                                      </p:to>
                                    </p:set>
                                    <p:anim calcmode="lin" valueType="num">
                                      <p:cBhvr additive="base">
                                        <p:cTn id="5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8" end="8"/>
                                            </p:txEl>
                                          </p:spTgt>
                                        </p:tgtEl>
                                        <p:attrNameLst>
                                          <p:attrName>style.visibility</p:attrName>
                                        </p:attrNameLst>
                                      </p:cBhvr>
                                      <p:to>
                                        <p:strVal val="visible"/>
                                      </p:to>
                                    </p:set>
                                    <p:anim calcmode="lin" valueType="num">
                                      <p:cBhvr additive="base">
                                        <p:cTn id="6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anim calcmode="lin" valueType="num">
                                      <p:cBhvr additive="base">
                                        <p:cTn id="67"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Rounded Rectangle 3"/>
          <p:cNvSpPr/>
          <p:nvPr/>
        </p:nvSpPr>
        <p:spPr>
          <a:xfrm>
            <a:off x="1155523" y="317824"/>
            <a:ext cx="9703639"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lvl="0" algn="ctr">
              <a:lnSpc>
                <a:spcPct val="150000"/>
              </a:lnSpc>
            </a:pPr>
            <a:r>
              <a:rPr lang="en-US" sz="4000" b="1" dirty="0">
                <a:solidFill>
                  <a:srgbClr val="002060"/>
                </a:solidFill>
                <a:latin typeface="Aharoni" panose="02010803020104030203" pitchFamily="2" charset="-79"/>
                <a:cs typeface="Aharoni" panose="02010803020104030203" pitchFamily="2" charset="-79"/>
              </a:rPr>
              <a:t>(1) </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String Method </a:t>
            </a:r>
            <a:r>
              <a:rPr kumimoji="0" lang="en-US" sz="4000" b="1" i="0" u="none" strike="noStrike" kern="1200" cap="none" spc="0" normalizeH="0" baseline="0" noProof="0" dirty="0" err="1">
                <a:ln>
                  <a:noFill/>
                </a:ln>
                <a:solidFill>
                  <a:srgbClr val="002060"/>
                </a:solidFill>
                <a:effectLst/>
                <a:uLnTx/>
                <a:uFillTx/>
                <a:latin typeface="Calibri (Body)"/>
                <a:ea typeface="+mn-ea"/>
                <a:cs typeface="Aharoni" panose="02010803020104030203" pitchFamily="2" charset="-79"/>
              </a:rPr>
              <a:t>isalnum</a:t>
            </a:r>
            <a:r>
              <a:rPr kumimoji="0" lang="en-US" sz="4000" b="1" i="0" u="none" strike="noStrike" kern="1200" cap="none" spc="0" normalizeH="0" baseline="0" noProof="0" dirty="0">
                <a:ln>
                  <a:noFill/>
                </a:ln>
                <a:solidFill>
                  <a:srgbClr val="002060"/>
                </a:solidFill>
                <a:effectLst/>
                <a:uLnTx/>
                <a:uFillTx/>
                <a:latin typeface="Calibri (Body)"/>
                <a:ea typeface="+mn-ea"/>
                <a:cs typeface="Aharoni" panose="02010803020104030203" pitchFamily="2" charset="-79"/>
              </a:rPr>
              <a:t>()	</a:t>
            </a:r>
          </a:p>
        </p:txBody>
      </p:sp>
      <p:sp>
        <p:nvSpPr>
          <p:cNvPr id="8" name="Text Placeholder 7"/>
          <p:cNvSpPr>
            <a:spLocks noGrp="1"/>
          </p:cNvSpPr>
          <p:nvPr>
            <p:ph type="body" idx="1"/>
          </p:nvPr>
        </p:nvSpPr>
        <p:spPr>
          <a:xfrm>
            <a:off x="749543" y="1603375"/>
            <a:ext cx="10515600" cy="5040313"/>
          </a:xfrm>
        </p:spPr>
        <p:txBody>
          <a:bodyPr>
            <a:normAutofit/>
          </a:bodyPr>
          <a:lstStyle/>
          <a:p>
            <a:r>
              <a:rPr lang="en-US" b="1" dirty="0">
                <a:solidFill>
                  <a:srgbClr val="002060"/>
                </a:solidFill>
              </a:rPr>
              <a:t>Working: </a:t>
            </a:r>
          </a:p>
          <a:p>
            <a:r>
              <a:rPr lang="en-US" dirty="0">
                <a:solidFill>
                  <a:srgbClr val="002060"/>
                </a:solidFill>
              </a:rPr>
              <a:t>It will check whether a string contains alpha or numeric or both, it returns Boolean value (False or True). When you provide special character or white space you will get False, otherwise True.</a:t>
            </a:r>
          </a:p>
          <a:p>
            <a:r>
              <a:rPr lang="en-US" dirty="0">
                <a:solidFill>
                  <a:srgbClr val="002060"/>
                </a:solidFill>
              </a:rPr>
              <a:t>Syntax: </a:t>
            </a:r>
            <a:r>
              <a:rPr lang="en-US" dirty="0" err="1">
                <a:solidFill>
                  <a:srgbClr val="002060"/>
                </a:solidFill>
              </a:rPr>
              <a:t>string.isalnum</a:t>
            </a:r>
            <a:r>
              <a:rPr lang="en-US" dirty="0">
                <a:solidFill>
                  <a:srgbClr val="002060"/>
                </a:solidFill>
              </a:rPr>
              <a:t>()</a:t>
            </a:r>
          </a:p>
          <a:p>
            <a:r>
              <a:rPr lang="en-US" b="1" dirty="0">
                <a:solidFill>
                  <a:srgbClr val="002060"/>
                </a:solidFill>
              </a:rPr>
              <a:t>Example:</a:t>
            </a:r>
          </a:p>
          <a:p>
            <a:r>
              <a:rPr lang="en-US" dirty="0" err="1">
                <a:solidFill>
                  <a:srgbClr val="002060"/>
                </a:solidFill>
              </a:rPr>
              <a:t>str</a:t>
            </a:r>
            <a:r>
              <a:rPr lang="en-US" dirty="0">
                <a:solidFill>
                  <a:srgbClr val="002060"/>
                </a:solidFill>
              </a:rPr>
              <a:t> = “jafricode123”</a:t>
            </a:r>
          </a:p>
          <a:p>
            <a:r>
              <a:rPr lang="en-US" dirty="0">
                <a:solidFill>
                  <a:srgbClr val="002060"/>
                </a:solidFill>
              </a:rPr>
              <a:t>print(</a:t>
            </a:r>
            <a:r>
              <a:rPr lang="en-US" dirty="0" err="1">
                <a:solidFill>
                  <a:srgbClr val="002060"/>
                </a:solidFill>
              </a:rPr>
              <a:t>str.isalnum</a:t>
            </a:r>
            <a:r>
              <a:rPr lang="en-US" dirty="0">
                <a:solidFill>
                  <a:srgbClr val="002060"/>
                </a:solidFill>
              </a:rPr>
              <a:t>)</a:t>
            </a:r>
          </a:p>
          <a:p>
            <a:r>
              <a:rPr lang="en-US" b="1" dirty="0">
                <a:solidFill>
                  <a:srgbClr val="002060"/>
                </a:solidFill>
              </a:rPr>
              <a:t>Result:</a:t>
            </a:r>
          </a:p>
          <a:p>
            <a:r>
              <a:rPr lang="en-US" dirty="0">
                <a:solidFill>
                  <a:srgbClr val="002060"/>
                </a:solidFill>
              </a:rPr>
              <a:t>True</a:t>
            </a:r>
          </a:p>
        </p:txBody>
      </p:sp>
    </p:spTree>
    <p:extLst>
      <p:ext uri="{BB962C8B-B14F-4D97-AF65-F5344CB8AC3E}">
        <p14:creationId xmlns:p14="http://schemas.microsoft.com/office/powerpoint/2010/main" val="12180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1000"/>
                                        <p:tgtEl>
                                          <p:spTgt spid="8">
                                            <p:txEl>
                                              <p:pRg st="0" end="0"/>
                                            </p:txEl>
                                          </p:spTgt>
                                        </p:tgtEl>
                                      </p:cBhvr>
                                    </p:animEffect>
                                    <p:anim calcmode="lin" valueType="num">
                                      <p:cBhvr>
                                        <p:cTn id="14"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xEl>
                                              <p:pRg st="1" end="1"/>
                                            </p:txEl>
                                          </p:spTgt>
                                        </p:tgtEl>
                                        <p:attrNameLst>
                                          <p:attrName>style.visibility</p:attrName>
                                        </p:attrNameLst>
                                      </p:cBhvr>
                                      <p:to>
                                        <p:strVal val="visible"/>
                                      </p:to>
                                    </p:set>
                                    <p:animEffect transition="in" filter="fade">
                                      <p:cBhvr>
                                        <p:cTn id="20" dur="1000"/>
                                        <p:tgtEl>
                                          <p:spTgt spid="8">
                                            <p:txEl>
                                              <p:pRg st="1" end="1"/>
                                            </p:txEl>
                                          </p:spTgt>
                                        </p:tgtEl>
                                      </p:cBhvr>
                                    </p:animEffect>
                                    <p:anim calcmode="lin" valueType="num">
                                      <p:cBhvr>
                                        <p:cTn id="2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fade">
                                      <p:cBhvr>
                                        <p:cTn id="27" dur="1000"/>
                                        <p:tgtEl>
                                          <p:spTgt spid="8">
                                            <p:txEl>
                                              <p:pRg st="2" end="2"/>
                                            </p:txEl>
                                          </p:spTgt>
                                        </p:tgtEl>
                                      </p:cBhvr>
                                    </p:animEffect>
                                    <p:anim calcmode="lin" valueType="num">
                                      <p:cBhvr>
                                        <p:cTn id="2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xEl>
                                              <p:pRg st="3" end="3"/>
                                            </p:txEl>
                                          </p:spTgt>
                                        </p:tgtEl>
                                        <p:attrNameLst>
                                          <p:attrName>style.visibility</p:attrName>
                                        </p:attrNameLst>
                                      </p:cBhvr>
                                      <p:to>
                                        <p:strVal val="visible"/>
                                      </p:to>
                                    </p:set>
                                    <p:animEffect transition="in" filter="fade">
                                      <p:cBhvr>
                                        <p:cTn id="34" dur="1000"/>
                                        <p:tgtEl>
                                          <p:spTgt spid="8">
                                            <p:txEl>
                                              <p:pRg st="3" end="3"/>
                                            </p:txEl>
                                          </p:spTgt>
                                        </p:tgtEl>
                                      </p:cBhvr>
                                    </p:animEffect>
                                    <p:anim calcmode="lin" valueType="num">
                                      <p:cBhvr>
                                        <p:cTn id="3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Effect transition="in" filter="fade">
                                      <p:cBhvr>
                                        <p:cTn id="41" dur="1000"/>
                                        <p:tgtEl>
                                          <p:spTgt spid="8">
                                            <p:txEl>
                                              <p:pRg st="4" end="4"/>
                                            </p:txEl>
                                          </p:spTgt>
                                        </p:tgtEl>
                                      </p:cBhvr>
                                    </p:animEffect>
                                    <p:anim calcmode="lin" valueType="num">
                                      <p:cBhvr>
                                        <p:cTn id="4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fade">
                                      <p:cBhvr>
                                        <p:cTn id="48" dur="1000"/>
                                        <p:tgtEl>
                                          <p:spTgt spid="8">
                                            <p:txEl>
                                              <p:pRg st="5" end="5"/>
                                            </p:txEl>
                                          </p:spTgt>
                                        </p:tgtEl>
                                      </p:cBhvr>
                                    </p:animEffect>
                                    <p:anim calcmode="lin" valueType="num">
                                      <p:cBhvr>
                                        <p:cTn id="49"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8">
                                            <p:txEl>
                                              <p:pRg st="7" end="7"/>
                                            </p:txEl>
                                          </p:spTgt>
                                        </p:tgtEl>
                                        <p:attrNameLst>
                                          <p:attrName>style.visibility</p:attrName>
                                        </p:attrNameLst>
                                      </p:cBhvr>
                                      <p:to>
                                        <p:strVal val="visible"/>
                                      </p:to>
                                    </p:set>
                                    <p:animEffect transition="in" filter="fade">
                                      <p:cBhvr>
                                        <p:cTn id="62" dur="1000"/>
                                        <p:tgtEl>
                                          <p:spTgt spid="8">
                                            <p:txEl>
                                              <p:pRg st="7" end="7"/>
                                            </p:txEl>
                                          </p:spTgt>
                                        </p:tgtEl>
                                      </p:cBhvr>
                                    </p:animEffect>
                                    <p:anim calcmode="lin" valueType="num">
                                      <p:cBhvr>
                                        <p:cTn id="63"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5451</TotalTime>
  <Words>2881</Words>
  <Application>Microsoft Office PowerPoint</Application>
  <PresentationFormat>Widescreen</PresentationFormat>
  <Paragraphs>532</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Aharoni</vt:lpstr>
      <vt:lpstr>Algerian</vt:lpstr>
      <vt:lpstr>Arial</vt:lpstr>
      <vt:lpstr>Calibri</vt:lpstr>
      <vt:lpstr>Calibri (Body)</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GUB</cp:lastModifiedBy>
  <cp:revision>380</cp:revision>
  <dcterms:created xsi:type="dcterms:W3CDTF">2021-11-08T00:20:31Z</dcterms:created>
  <dcterms:modified xsi:type="dcterms:W3CDTF">2024-11-18T09:14:56Z</dcterms:modified>
</cp:coreProperties>
</file>