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0"/>
  </p:notesMasterIdLst>
  <p:sldIdLst>
    <p:sldId id="260" r:id="rId2"/>
    <p:sldId id="261" r:id="rId3"/>
    <p:sldId id="262" r:id="rId4"/>
    <p:sldId id="263" r:id="rId5"/>
    <p:sldId id="271" r:id="rId6"/>
    <p:sldId id="264" r:id="rId7"/>
    <p:sldId id="272" r:id="rId8"/>
    <p:sldId id="288" r:id="rId9"/>
    <p:sldId id="273" r:id="rId10"/>
    <p:sldId id="287" r:id="rId11"/>
    <p:sldId id="267" r:id="rId12"/>
    <p:sldId id="274" r:id="rId13"/>
    <p:sldId id="283" r:id="rId14"/>
    <p:sldId id="284" r:id="rId15"/>
    <p:sldId id="285" r:id="rId16"/>
    <p:sldId id="286" r:id="rId17"/>
    <p:sldId id="268" r:id="rId18"/>
    <p:sldId id="275" r:id="rId19"/>
    <p:sldId id="278" r:id="rId20"/>
    <p:sldId id="269" r:id="rId21"/>
    <p:sldId id="279" r:id="rId22"/>
    <p:sldId id="270" r:id="rId23"/>
    <p:sldId id="277" r:id="rId24"/>
    <p:sldId id="280" r:id="rId25"/>
    <p:sldId id="281" r:id="rId26"/>
    <p:sldId id="282" r:id="rId27"/>
    <p:sldId id="289" r:id="rId28"/>
    <p:sldId id="290" r:id="rId2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A6"/>
    <a:srgbClr val="DDB24B"/>
    <a:srgbClr val="E8B753"/>
    <a:srgbClr val="EFD171"/>
    <a:srgbClr val="FA5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1"/>
    <p:restoredTop sz="93817"/>
  </p:normalViewPr>
  <p:slideViewPr>
    <p:cSldViewPr snapToGrid="0">
      <p:cViewPr varScale="1">
        <p:scale>
          <a:sx n="70" d="100"/>
          <a:sy n="70" d="100"/>
        </p:scale>
        <p:origin x="280" y="192"/>
      </p:cViewPr>
      <p:guideLst>
        <p:guide orient="horz" pos="3165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9D5-85C7-734A-BC65-00751BE4AA14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D9785-77AC-8A4A-B13A-A4F768D6B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2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12C6-9DB1-AB4B-B8A2-55C1D78676F0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75E-8FF3-FE45-BFCA-E19A1751AD32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1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B6CD-657A-FC4F-BB1C-B8193401EC19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DD4-29CC-F141-A710-00921F94D200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5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387-917F-C74C-84DF-B6D03E5C1634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EF85-4429-1746-B470-BE685E19C70C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21F9-1A02-AA49-B8AC-5E00682DBC7F}" type="datetime1">
              <a:rPr lang="pt-BR" smtClean="0"/>
              <a:t>28/07/2024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2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B7D7-C72E-3E4F-BBC1-291E1ABAD0DE}" type="datetime1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77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B2FB-F00E-2644-B5C1-256A378CE3E1}" type="datetime1">
              <a:rPr lang="pt-BR" smtClean="0"/>
              <a:t>28/07/2024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3E85-BB9F-D342-98DE-EB3CC537BCB4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73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7B25-8E91-FF41-9AB8-3A2ABD6B1270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5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D0162-E4BF-4341-A383-805FC0B9C7F9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1DA62-8B53-5E4E-9FD4-3FD56A005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37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33718414-09FE-032F-B8A1-97424101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2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2457227-0EBF-378C-8591-6E19944B2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69FE156-397D-DA62-C19B-6D25C1B5C895}"/>
              </a:ext>
            </a:extLst>
          </p:cNvPr>
          <p:cNvSpPr txBox="1">
            <a:spLocks/>
          </p:cNvSpPr>
          <p:nvPr/>
        </p:nvSpPr>
        <p:spPr>
          <a:xfrm>
            <a:off x="715619" y="1007548"/>
            <a:ext cx="5446644" cy="835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Criando Nodos Para Treinadores e Pokémons;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 err="1">
              <a:solidFill>
                <a:prstClr val="black"/>
              </a:solidFill>
              <a:latin typeface="Times-Roman"/>
            </a:endParaRPr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61FB35C-3337-C5FE-058C-445D6A1A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1387" y="1425353"/>
            <a:ext cx="7336465" cy="448310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E940FA3-0A0A-7DA8-5727-C3F3FB5CA5AF}"/>
              </a:ext>
            </a:extLst>
          </p:cNvPr>
          <p:cNvSpPr txBox="1">
            <a:spLocks/>
          </p:cNvSpPr>
          <p:nvPr/>
        </p:nvSpPr>
        <p:spPr>
          <a:xfrm>
            <a:off x="715619" y="5770750"/>
            <a:ext cx="5446644" cy="61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Consulta no Neo4J;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 err="1">
              <a:solidFill>
                <a:prstClr val="black"/>
              </a:solidFill>
              <a:latin typeface="Times-Roman"/>
            </a:endParaRPr>
          </a:p>
        </p:txBody>
      </p:sp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5BB6334-45A2-06F3-511D-EFB6B9E14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08"/>
          <a:stretch/>
        </p:blipFill>
        <p:spPr>
          <a:xfrm>
            <a:off x="79604" y="6181344"/>
            <a:ext cx="6858000" cy="1999451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BC2B5A47-E372-38D2-BF15-6B469B7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2B07D685-1A6F-3F88-60AC-0F07FE84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2899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382773" y="0"/>
            <a:ext cx="7634177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0" y="5050016"/>
            <a:ext cx="6142382" cy="141569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DEPENDENCIAS FUNCIONAIS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BEF53D-ADE0-AD7E-5F5D-11D8B0F55724}"/>
              </a:ext>
            </a:extLst>
          </p:cNvPr>
          <p:cNvSpPr txBox="1">
            <a:spLocks/>
          </p:cNvSpPr>
          <p:nvPr/>
        </p:nvSpPr>
        <p:spPr>
          <a:xfrm>
            <a:off x="2403871" y="3440290"/>
            <a:ext cx="2347743" cy="14156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>
                  <a:solidFill>
                    <a:srgbClr val="DDB24B"/>
                  </a:solidFill>
                </a:ln>
                <a:solidFill>
                  <a:schemeClr val="bg1">
                    <a:alpha val="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9517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FFAF5A3-913E-9C52-5F5D-926523D5F6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4624E9-1934-915C-363E-AEF8DD9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5915025" cy="141569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DEPENDENCIAS FUNCIONAIS</a:t>
            </a:r>
            <a:endParaRPr lang="pt-BR" sz="40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248176"/>
            <a:ext cx="5446644" cy="20235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Suponha que temos uma tabela de Pokémons com atributos como nome, tipo e treinador. Uma dependência funcional é uma relação entre duas colunas, onde o valor de uma coluna determina o valor de outra.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18" y="1679761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Teoria das Dependências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CD066E-35D3-62B2-BDA9-BA9B026E3173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8B49ADD-9DBD-741D-D7C9-3C67683ADE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6" t="12666" r="5502" b="10768"/>
          <a:stretch/>
        </p:blipFill>
        <p:spPr>
          <a:xfrm>
            <a:off x="366505" y="5375516"/>
            <a:ext cx="6264138" cy="28197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F3793-9DC7-46B4-EDA3-9903C02942B8}"/>
              </a:ext>
            </a:extLst>
          </p:cNvPr>
          <p:cNvSpPr txBox="1"/>
          <p:nvPr/>
        </p:nvSpPr>
        <p:spPr>
          <a:xfrm>
            <a:off x="715618" y="4374347"/>
            <a:ext cx="5915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Exemplo de Dependência Funcional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4074954-EC3D-8A31-A195-B82F7908138D}"/>
              </a:ext>
            </a:extLst>
          </p:cNvPr>
          <p:cNvSpPr txBox="1">
            <a:spLocks/>
          </p:cNvSpPr>
          <p:nvPr/>
        </p:nvSpPr>
        <p:spPr>
          <a:xfrm>
            <a:off x="715617" y="8082635"/>
            <a:ext cx="5446644" cy="1442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Aqui, o nome do Pokémon depende unicamente do seu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id_pokemon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. Então,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id_pokemon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nome.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C00778-9774-65C9-8E11-69C5D9FA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D039CDD-62E1-AC5D-E27E-00668EAB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6969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6A38720-08BE-8A7A-7A3C-EF8F5CDB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468097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1. Separação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; Identificar as dependências funcionais básicas onde um atributo ou um conjunto de atributos determina outro(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s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Exemplo:</a:t>
            </a:r>
          </a:p>
          <a:p>
            <a:pPr marL="0" indent="0" algn="just">
              <a:buNone/>
            </a:pPr>
            <a:r>
              <a:rPr lang="pt-BR" sz="2400" i="1" dirty="0">
                <a:solidFill>
                  <a:prstClr val="black"/>
                </a:solidFill>
                <a:latin typeface="Times-Roman"/>
              </a:rPr>
              <a:t>Dependência Funcional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NomeTreinador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TimeTreinador</a:t>
            </a: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Identificador único do 	treinador.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NomeTreinador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Nome do treinador.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TimeTreinador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Nome do time do 	treinador.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05676" y="755679"/>
            <a:ext cx="591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Etapas do Processo Para Encontrar Dependências Funcionais 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A74ED94-1F24-3521-A256-397830D5F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31219"/>
            <a:ext cx="7017488" cy="28829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84CAE7F-F235-F851-9939-189035A3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16EE84-5268-CCCA-DFD6-3146755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9866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4E1EF68-E5BD-8BC4-DDD0-C50FD0A817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747207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2. Acumulação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; Identificar dependências funcionais onde a combinação de atributos determina outro(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s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Exemplo:</a:t>
            </a:r>
          </a:p>
          <a:p>
            <a:pPr marL="0" indent="0" algn="just">
              <a:buNone/>
            </a:pPr>
            <a:r>
              <a:rPr lang="pt-BR" sz="2400" i="1" dirty="0">
                <a:solidFill>
                  <a:prstClr val="black"/>
                </a:solidFill>
                <a:latin typeface="Times-Roman"/>
              </a:rPr>
              <a:t>Dependência Funcional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TimeTreinador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portanto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TipoBatalha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TimeTreinador</a:t>
            </a: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Identificador único do 	treinador.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TimeTreinador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Nome do time do 	treinador.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TipoBatalha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Tipo da batalha (por 	exemplo, ginásio, competição).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45558F6-EFF1-58AA-302C-891910C59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6" y="5899512"/>
            <a:ext cx="6464596" cy="1882426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E6B145-78C1-1B44-5FEE-C651D1DE7957}"/>
              </a:ext>
            </a:extLst>
          </p:cNvPr>
          <p:cNvSpPr txBox="1">
            <a:spLocks/>
          </p:cNvSpPr>
          <p:nvPr/>
        </p:nvSpPr>
        <p:spPr>
          <a:xfrm>
            <a:off x="669166" y="7634979"/>
            <a:ext cx="5446644" cy="165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3. Transitividade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; Identificar dependências funcionais transitivas onde um atributo determina outro, que por sua vez determina um terceiro.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prstClr val="black"/>
              </a:solidFill>
              <a:latin typeface="Times-Roman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C22B785-01E2-6375-ED58-ACAB18C5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F0F2B8-9629-558A-0DF1-9D244CD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1443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1564CAB-E837-42CC-2377-6547875C7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877836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Exemplo:</a:t>
            </a:r>
          </a:p>
          <a:p>
            <a:pPr marL="0" indent="0" algn="just">
              <a:buNone/>
            </a:pPr>
            <a:r>
              <a:rPr lang="pt-BR" sz="2400" i="1" dirty="0">
                <a:solidFill>
                  <a:prstClr val="black"/>
                </a:solidFill>
                <a:latin typeface="Times-Roman"/>
              </a:rPr>
              <a:t>Dependência Funcional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PokémonID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TipoPokémon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&amp;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TipoPokémon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VantagemBatalha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portanto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PokémonID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VantagemBatalha</a:t>
            </a: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PokémonID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Identificador único do 	Pokémon.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TipoPokémon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Tipo do Pokémon 	(por exemplo, Fogo, Água).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VantagemBatalha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Vantagem em 	batalhas contra tipos específicos.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E6B145-78C1-1B44-5FEE-C651D1DE7957}"/>
              </a:ext>
            </a:extLst>
          </p:cNvPr>
          <p:cNvSpPr txBox="1">
            <a:spLocks/>
          </p:cNvSpPr>
          <p:nvPr/>
        </p:nvSpPr>
        <p:spPr>
          <a:xfrm>
            <a:off x="669166" y="6460706"/>
            <a:ext cx="5446644" cy="3001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4. </a:t>
            </a:r>
            <a:r>
              <a:rPr lang="pt-BR" sz="2400" b="1" dirty="0" err="1">
                <a:solidFill>
                  <a:prstClr val="black"/>
                </a:solidFill>
                <a:latin typeface="Times-Roman"/>
              </a:rPr>
              <a:t>Pseudo-Transitividade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; Identificar dependências funcionais onde um atributo determina outro, e a combinação deste segundo atributo com um terceiro atributo determina um quarto.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Exemplo: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A31496C-26ED-F390-5E52-EE99FAF9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42" y="4840762"/>
            <a:ext cx="6315739" cy="161994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DD1CC34-5910-EF14-CB98-858E7393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742B43-8D77-186B-64E4-28347FD2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3653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C5ACFAE-1234-035C-0FAE-951EBB46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877836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Exemplo:</a:t>
            </a:r>
          </a:p>
          <a:p>
            <a:pPr marL="0" indent="0" algn="just">
              <a:buNone/>
            </a:pPr>
            <a:r>
              <a:rPr lang="pt-BR" sz="2400" i="1" dirty="0">
                <a:solidFill>
                  <a:prstClr val="black"/>
                </a:solidFill>
                <a:latin typeface="Times-Roman"/>
              </a:rPr>
              <a:t>Dependência Funcional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PokémonID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&amp;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GinásioID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VencedorBatalha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portanto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PokémonID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GinásioID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→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VencedorBatalha</a:t>
            </a: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PokémonID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Identificador único do 	Pokémon.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TreinadorID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Identificador único do 	treinador.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GinásioID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Identificador único do 	ginásio.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VencedorBatalha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Determina se o 	treinador venceu a batalha no 	ginásio.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78E58A5-69B9-30E3-5C3A-B1B626584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71" y="5950595"/>
            <a:ext cx="6251945" cy="1344358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0CAB946-CD30-A30A-E243-2010D71A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9FD614-A518-5D34-6D99-9750A58B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2031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522513" y="0"/>
            <a:ext cx="787037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0" y="5050016"/>
            <a:ext cx="6142382" cy="141569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TRANSAÇÕES EM BANCOS DE DADOS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BEF53D-ADE0-AD7E-5F5D-11D8B0F55724}"/>
              </a:ext>
            </a:extLst>
          </p:cNvPr>
          <p:cNvSpPr txBox="1">
            <a:spLocks/>
          </p:cNvSpPr>
          <p:nvPr/>
        </p:nvSpPr>
        <p:spPr>
          <a:xfrm>
            <a:off x="2403871" y="3440290"/>
            <a:ext cx="2347743" cy="14156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>
                  <a:solidFill>
                    <a:srgbClr val="DDB24B"/>
                  </a:solidFill>
                </a:ln>
                <a:solidFill>
                  <a:schemeClr val="bg1">
                    <a:alpha val="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9383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E6F3EDF-EE7D-1CB6-8EF0-D10C5CB0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4624E9-1934-915C-363E-AEF8DD9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5915025" cy="1415695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TRANSAÇÕES EM BANCOS DE DADOS</a:t>
            </a:r>
            <a:endParaRPr lang="pt-BR" sz="40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3075578"/>
            <a:ext cx="5446644" cy="6994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Os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SGBDs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processam operações simultâneas realizadas por múltiplos usuários, garantindo alta disponibilidade e tempos de resposta reduzidos. Sempre monitoram as transações quanto ao seu estado: ativa; em processo de efetivação, efetivada, em falha e em efetivação (concluída).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18" y="1818908"/>
            <a:ext cx="5915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Sistema de Gerenciamento de Bancos de Dados (SGBD)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CD066E-35D3-62B2-BDA9-BA9B026E3173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B143FD-3ED4-84BD-E54E-7F1965A75D79}"/>
              </a:ext>
            </a:extLst>
          </p:cNvPr>
          <p:cNvSpPr txBox="1"/>
          <p:nvPr/>
        </p:nvSpPr>
        <p:spPr>
          <a:xfrm>
            <a:off x="715618" y="5971993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Execução Concorrente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4CF08EA-2464-E9D2-1684-814113D93664}"/>
              </a:ext>
            </a:extLst>
          </p:cNvPr>
          <p:cNvSpPr txBox="1">
            <a:spLocks/>
          </p:cNvSpPr>
          <p:nvPr/>
        </p:nvSpPr>
        <p:spPr>
          <a:xfrm>
            <a:off x="715618" y="6656158"/>
            <a:ext cx="5446644" cy="69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A execução concorrente refere-se à capacidade de realizar múltiplas operações simultaneamente, aumentando a eficiência e a utilização dos recursos. Vamos usar uma analogia Pokémon para explicar a serialização por conflito: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D1B361-BDA0-0C8B-2CD9-97404CEF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1B8B24-CC0E-A39D-D3DF-273BED78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4566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845306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- Itens diferentes: A ordem não importa.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Mesmo item: A ordem importa.</a:t>
            </a:r>
          </a:p>
          <a:p>
            <a:pPr algn="just">
              <a:buFontTx/>
              <a:buChar char="-"/>
            </a:pPr>
            <a:endParaRPr lang="pt-BR" sz="2400" dirty="0">
              <a:solidFill>
                <a:prstClr val="black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Imagine duas transações de compras de itens no Pokémon Center. Se você e seu amigo pegarem itens diferentes, podem fazer isso simultaneamente sem problemas. Mas se pegarem o mesmo item, a ordem em que pegam importa para evitar conflitos.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4F77349-2028-692E-9061-10AABA8A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96114A-D55E-EE51-26D3-71AA717E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  <p:pic>
        <p:nvPicPr>
          <p:cNvPr id="6" name="Imagem 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B6DB2AA-20CF-6C29-31C7-394E7BE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05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276447" y="0"/>
            <a:ext cx="731520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102" y="5050016"/>
            <a:ext cx="4393795" cy="1415695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BEF53D-ADE0-AD7E-5F5D-11D8B0F55724}"/>
              </a:ext>
            </a:extLst>
          </p:cNvPr>
          <p:cNvSpPr txBox="1">
            <a:spLocks/>
          </p:cNvSpPr>
          <p:nvPr/>
        </p:nvSpPr>
        <p:spPr>
          <a:xfrm>
            <a:off x="2403871" y="3440290"/>
            <a:ext cx="2347743" cy="14156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>
                  <a:solidFill>
                    <a:srgbClr val="DDB24B"/>
                  </a:solidFill>
                </a:ln>
                <a:solidFill>
                  <a:schemeClr val="bg1">
                    <a:alpha val="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E09021-EB26-DBEF-FC98-DD7F67B8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784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16329" y="-3"/>
            <a:ext cx="7347858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pt-BR" sz="1800" dirty="0">
              <a:solidFill>
                <a:schemeClr val="bg1"/>
              </a:solidFill>
              <a:latin typeface="Times-Roman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0" y="5050016"/>
            <a:ext cx="6142382" cy="141569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SISTEMA CAP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BEF53D-ADE0-AD7E-5F5D-11D8B0F55724}"/>
              </a:ext>
            </a:extLst>
          </p:cNvPr>
          <p:cNvSpPr txBox="1">
            <a:spLocks/>
          </p:cNvSpPr>
          <p:nvPr/>
        </p:nvSpPr>
        <p:spPr>
          <a:xfrm>
            <a:off x="2403871" y="3440290"/>
            <a:ext cx="2347743" cy="14156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>
                  <a:solidFill>
                    <a:srgbClr val="DDB24B"/>
                  </a:solidFill>
                </a:ln>
                <a:solidFill>
                  <a:schemeClr val="bg1">
                    <a:alpha val="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5DABAF0-1D44-E7C5-39B1-5B251F04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6330289"/>
            <a:ext cx="5764696" cy="6994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  <a:latin typeface="Times-Roman"/>
              </a:rPr>
              <a:t>O teorema CAP descreve as limitações dos sistemas distribuídos, forçando uma escolha entre Consistência, Disponibilidade e Tolerância a Partições.</a:t>
            </a:r>
            <a:endParaRPr lang="pt-BR" sz="23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0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24E9-1934-915C-363E-AEF8DD9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5915025" cy="141569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Sistema CAP</a:t>
            </a:r>
            <a:endParaRPr lang="pt-BR" sz="40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3150031"/>
            <a:ext cx="5446644" cy="6994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CA (Consistência e Disponibilidade): Sempre consistente, como um Pokémon com movimentos precisos.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AP (Disponibilidade e Tolerância a Partições): Alta disponibilidade, como um Pokémon que pode lutar em qualquer ambiente.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CP (Consistência e Tolerância a Partições): Consistência forte, garantindo que o Pokémon sempre execute o comando corretamente mesmo em um ambiente desafiador.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18" y="1580371"/>
            <a:ext cx="591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Vamos usar Pokémons para ilustrar:</a:t>
            </a:r>
          </a:p>
          <a:p>
            <a:endParaRPr lang="pt-BR" sz="3200" dirty="0">
              <a:solidFill>
                <a:prstClr val="black"/>
              </a:solidFill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CD066E-35D3-62B2-BDA9-BA9B026E3173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03E2E2-4FAF-BDA1-B362-91D1E01E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9EEB5-156C-B94A-3FB7-343CC022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A19290F-D898-2047-56A3-03F07847BF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16330" y="0"/>
            <a:ext cx="7282543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0" y="5050016"/>
            <a:ext cx="6142382" cy="141569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QUÓRUM DE LEITURA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BEF53D-ADE0-AD7E-5F5D-11D8B0F55724}"/>
              </a:ext>
            </a:extLst>
          </p:cNvPr>
          <p:cNvSpPr txBox="1">
            <a:spLocks/>
          </p:cNvSpPr>
          <p:nvPr/>
        </p:nvSpPr>
        <p:spPr>
          <a:xfrm>
            <a:off x="2403871" y="3440290"/>
            <a:ext cx="2347743" cy="14156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>
                  <a:solidFill>
                    <a:srgbClr val="DDB24B"/>
                  </a:solidFill>
                </a:ln>
                <a:solidFill>
                  <a:schemeClr val="bg1">
                    <a:alpha val="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44E4D54-2755-B71B-66ED-9832972A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6688098"/>
            <a:ext cx="5764696" cy="6994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  <a:latin typeface="Times-Roman"/>
              </a:rPr>
              <a:t>Conceito fundamental em sistemas distribuídos, especialmente em bancos de dados </a:t>
            </a:r>
            <a:r>
              <a:rPr lang="pt-BR" sz="2300" dirty="0" err="1">
                <a:solidFill>
                  <a:schemeClr val="bg1">
                    <a:lumMod val="95000"/>
                  </a:schemeClr>
                </a:solidFill>
                <a:latin typeface="Times-Roman"/>
              </a:rPr>
              <a:t>NoSQL</a:t>
            </a:r>
            <a:r>
              <a:rPr lang="pt-BR" sz="2300" dirty="0">
                <a:solidFill>
                  <a:schemeClr val="bg1">
                    <a:lumMod val="95000"/>
                  </a:schemeClr>
                </a:solidFill>
                <a:latin typeface="Times-Roman"/>
              </a:rPr>
              <a:t> e sistemas de armazenamento distribuído. Ele é usado para garantir a consistência dos dados durante operações de leitura em um ambiente onde os dados são replicados em múltiplos nós.</a:t>
            </a:r>
            <a:endParaRPr lang="pt-BR" sz="23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0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24E9-1934-915C-363E-AEF8DD9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5915025" cy="141569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QUÓRUM DE LEITURA</a:t>
            </a:r>
            <a:endParaRPr lang="pt-BR" sz="40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468969"/>
            <a:ext cx="5446644" cy="6994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Em sistemas distribuídos, os dados são frequentemente replicados em vários nós para melhorar a disponibilidade e a tolerância a falhas. No entanto, isso pode levar a problemas de consistência, onde diferentes réplicas podem ter versões diferentes dos dados. O quórum de leitura é uma técnica para mitigar esses problemas de consistência.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18" y="1799033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O que é?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CD066E-35D3-62B2-BDA9-BA9B026E3173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3A6F8B-C80A-D5D0-CE9C-710C55837456}"/>
              </a:ext>
            </a:extLst>
          </p:cNvPr>
          <p:cNvSpPr txBox="1"/>
          <p:nvPr/>
        </p:nvSpPr>
        <p:spPr>
          <a:xfrm>
            <a:off x="715617" y="5648789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Como Funciona?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7CA9B6E-0D8E-6102-030C-2222491C8567}"/>
              </a:ext>
            </a:extLst>
          </p:cNvPr>
          <p:cNvSpPr txBox="1">
            <a:spLocks/>
          </p:cNvSpPr>
          <p:nvPr/>
        </p:nvSpPr>
        <p:spPr>
          <a:xfrm>
            <a:off x="715617" y="6314086"/>
            <a:ext cx="5446644" cy="69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O conceito de quórum de leitura envolve definir um número mínimo de nós (réplicas) que devem concordar sobre o valor de um dado antes que ele seja retornado ao cliente. Isso ajuda a garantir que o valor lido seja consistente com o valor mais recente gravado.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31AB7-73A7-26F7-78DC-B754AC53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47CF1D-3501-BE81-DC89-258723C3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22</a:t>
            </a:r>
          </a:p>
        </p:txBody>
      </p:sp>
      <p:pic>
        <p:nvPicPr>
          <p:cNvPr id="11" name="Imagem 10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062FBAA-6DD1-B1A9-AEA2-3CC999CCCC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08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845306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Parâmetros Importantes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N (Número de Réplicas): 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O número total de réplicas dos dados.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prstClr val="black"/>
                </a:solidFill>
                <a:latin typeface="Times-Roman"/>
              </a:rPr>
              <a:t>R</a:t>
            </a:r>
            <a:r>
              <a:rPr lang="pt-BR" sz="2400" b="1" dirty="0">
                <a:solidFill>
                  <a:prstClr val="black"/>
                </a:solidFill>
                <a:latin typeface="Times-Roman"/>
              </a:rPr>
              <a:t> (Quórum de Leitura): 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O número mínimo de réplicas que devem responder a uma operação de leitura para que ela seja considerada bem-sucedida.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W (Quórum de Escrita): 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O número mínimo de réplicas que devem confirmar uma operação de escrita antes que ela seja considerada bem-sucedida.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Para garantir a consistência forte, a soma de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e W deve ser maior que N (𝑅 + 𝑊 &gt; 𝑁). Isso significa que há uma sobreposição entre as réplicas que participam da leitura e da escrita, garantindo que qualquer leitura incluirá pelo menos uma réplica que recebeu a última escrita.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05677" y="7311407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Exemplo Prático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973E773-CB24-4BD6-1714-1652D05C8B41}"/>
              </a:ext>
            </a:extLst>
          </p:cNvPr>
          <p:cNvSpPr txBox="1">
            <a:spLocks/>
          </p:cNvSpPr>
          <p:nvPr/>
        </p:nvSpPr>
        <p:spPr>
          <a:xfrm>
            <a:off x="705677" y="7935938"/>
            <a:ext cx="5446644" cy="3377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Imagine um sistema com três nós (N = 3). Podemos configurar o sistema com W=2 e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=2. Isso significa que: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DA844E-A6A7-7A93-C0FB-ACE35D35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81CAF-9247-D90F-0F7B-04965AAC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BD9881A-BA84-10B9-9C35-5C959ECC95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43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616704"/>
            <a:ext cx="5446644" cy="22407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Para uma operação de escrita ser bem-sucedida, pelo menos 2 dos 3 nós devem confirmar a escrita.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Para uma operação de leitura ser bem-sucedida, pelo menos 2 dos 3 nós devem responder.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05677" y="2904823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Cenários de Consistência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973E773-CB24-4BD6-1714-1652D05C8B41}"/>
              </a:ext>
            </a:extLst>
          </p:cNvPr>
          <p:cNvSpPr txBox="1">
            <a:spLocks/>
          </p:cNvSpPr>
          <p:nvPr/>
        </p:nvSpPr>
        <p:spPr>
          <a:xfrm>
            <a:off x="705678" y="3581885"/>
            <a:ext cx="5446644" cy="424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i="1" dirty="0">
                <a:solidFill>
                  <a:prstClr val="black"/>
                </a:solidFill>
                <a:latin typeface="Times-Roman"/>
              </a:rPr>
              <a:t>Consistência Forte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Quando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+ W &gt; N, obtemos consistência forte. Por exemplo, com N = 3, W = 2 e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= 2: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Escrita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Dois nós devem confirmar a escrita.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Leitura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Dois nós devem concordar sobre o valor lido.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Pelo menos um nó que participou da escrita mais recente estará entre os nós lidos.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i="1" dirty="0">
                <a:solidFill>
                  <a:prstClr val="black"/>
                </a:solidFill>
                <a:latin typeface="Times-Roman"/>
              </a:rPr>
              <a:t>Consistência Eventual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Quando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+ W ≤ N, obtemos consistência eventual. Por exemplo, com N = 3, W = 1 e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= 1: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A05267-8DE3-D2E7-8E7F-1C9320B2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88FC0-7FC7-EC4A-66BB-2AFA6CE3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E7BF0D5-770C-E1A5-A626-BA495C2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44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845306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Escrita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Apenas um nó precisa confirmar a escrita.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Leitura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Apenas um nó precisa responder.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Não há garantia de que o valor lido será o mais recente, mas eventualmente, todos os nós se tornarão consistentes.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05677" y="3117095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Vantagens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973E773-CB24-4BD6-1714-1652D05C8B41}"/>
              </a:ext>
            </a:extLst>
          </p:cNvPr>
          <p:cNvSpPr txBox="1">
            <a:spLocks/>
          </p:cNvSpPr>
          <p:nvPr/>
        </p:nvSpPr>
        <p:spPr>
          <a:xfrm>
            <a:off x="705678" y="3761504"/>
            <a:ext cx="5446644" cy="2212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Consistência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Garante que os dados lidos são consistentes e atualizados.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Resiliência a Falhas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Permite operações de leitura mesmo quando alguns nós estão indisponíveis, desde que o quórum seja alcançado.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84D16B-E39D-C185-2A3F-8E7D9EF52964}"/>
              </a:ext>
            </a:extLst>
          </p:cNvPr>
          <p:cNvSpPr txBox="1"/>
          <p:nvPr/>
        </p:nvSpPr>
        <p:spPr>
          <a:xfrm>
            <a:off x="705677" y="6033293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Desvantagens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8675174-73A0-0E01-A9A3-62C374A6CE94}"/>
              </a:ext>
            </a:extLst>
          </p:cNvPr>
          <p:cNvSpPr txBox="1">
            <a:spLocks/>
          </p:cNvSpPr>
          <p:nvPr/>
        </p:nvSpPr>
        <p:spPr>
          <a:xfrm>
            <a:off x="705678" y="6618068"/>
            <a:ext cx="5446644" cy="2212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Latência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Pode aumentar a latência de leitura, já que mais nós precisam responder.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prstClr val="black"/>
                </a:solidFill>
                <a:latin typeface="Times-Roman"/>
              </a:rPr>
              <a:t>Complexidade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: Requer um gerenciamento cuidadoso da configuração dos quóruns para equilibrar consistência, disponibilidade e desempenho.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17ADCEF-D3DC-0E75-855B-C3C70825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70D4232-F242-F9BF-8927-693F2344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pic>
        <p:nvPicPr>
          <p:cNvPr id="11" name="Imagem 10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FC06368-17AB-0273-EFD5-0D41BB1D4A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179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16330" y="0"/>
            <a:ext cx="7282543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4316590"/>
            <a:ext cx="6142382" cy="141569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85142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FAB8D9-FA2B-0602-39D6-07E6B064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3216A0-86F4-E721-BFCE-0ADB8E9C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AD27DC-6DCF-D366-9E1B-74E16A17326E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974EA87-1C35-9395-1723-422BE7F1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5915025" cy="141569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AGRADEÇO A LEITURA!</a:t>
            </a:r>
            <a:endParaRPr lang="pt-BR" sz="40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762144D-74ED-6011-701D-A24E675C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4815" y="6961473"/>
            <a:ext cx="1928369" cy="24513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CEC78EE-0E2B-B368-30E2-0C371777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427215"/>
            <a:ext cx="5446644" cy="25972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Esse Ebook foi gerado por IA com base em meus resumos sobre realizados, e diagramados por humano. Este documento foi fundamental para meu aprendizado no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Bootcamp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DIO em que participei.</a:t>
            </a:r>
          </a:p>
        </p:txBody>
      </p:sp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7192E4A-A554-6052-3C36-A14B504BA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6" y="4330859"/>
            <a:ext cx="6352707" cy="32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24E9-1934-915C-363E-AEF8DD9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5915025" cy="141569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INTRODUÇÃO</a:t>
            </a:r>
            <a:endParaRPr lang="pt-BR" sz="40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99189"/>
            <a:ext cx="5446644" cy="70591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Gostaria de, como primeiro contato, expor um pouco de minha experiência e de meus colegas. Nesta matéria, vocês irão programar utilizando tanto 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MongoDB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(banco guiado a documentos e muito utilizado em empresas de bancos financeiros) quanto o Neo4J (banco guiado a grafos e utilizado em redes sociais como Facebook e LinkedIn). Minha turma especialmente preferiu 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MongoDB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por ser levemente familiar com o banco relacional. Aconselho a se dedicarem em uma boa nota de P1 se não quiserem se preocupar com a possibilidade de não se adaptarem tanto com o Neo4J na P2. Eu, particularmente, prefiro programar em Neo4J, mas exceção não é regra.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Vamos iniciar nossa jornada explorando a história dos bancos de dados não relacionais, também conhecidos como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NoSQL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18" y="1580371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Olá, alunos de BD II-</a:t>
            </a:r>
            <a:r>
              <a:rPr lang="pt-BR" sz="3200" dirty="0" err="1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NoSQL</a:t>
            </a:r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!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CD066E-35D3-62B2-BDA9-BA9B026E3173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0AA80A-9C33-FEA3-6679-29A74BAC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51EF74-8BC3-2666-414F-6CDB730E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10" name="Imagem 9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6C190EF-039C-D814-7BDE-66F8F34C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55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212651" y="0"/>
            <a:ext cx="727267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5024438"/>
            <a:ext cx="6559826" cy="141569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HISTÓRIA DOS BANCOS NÃO RELACIONAIS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BEF53D-ADE0-AD7E-5F5D-11D8B0F55724}"/>
              </a:ext>
            </a:extLst>
          </p:cNvPr>
          <p:cNvSpPr txBox="1">
            <a:spLocks/>
          </p:cNvSpPr>
          <p:nvPr/>
        </p:nvSpPr>
        <p:spPr>
          <a:xfrm>
            <a:off x="2403871" y="3440290"/>
            <a:ext cx="2347743" cy="14156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>
                  <a:solidFill>
                    <a:srgbClr val="DDB24B"/>
                  </a:solidFill>
                </a:ln>
                <a:solidFill>
                  <a:schemeClr val="bg1">
                    <a:alpha val="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D1DF12-B25E-9419-9A56-660AAF73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41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24E9-1934-915C-363E-AEF8DD9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6142381" cy="1415695"/>
          </a:xfrm>
        </p:spPr>
        <p:txBody>
          <a:bodyPr>
            <a:noAutofit/>
          </a:bodyPr>
          <a:lstStyle/>
          <a:p>
            <a:r>
              <a:rPr lang="pt-BR" sz="32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HISTÓRIA DOS BANCOS NÃO RELACIONAIS</a:t>
            </a:r>
            <a:endParaRPr lang="pt-BR" sz="32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9" y="2983612"/>
            <a:ext cx="5446644" cy="6994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Enquanto os bancos relacionais organizam dados em tabelas com linhas e colunas, os bancos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NoSQL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são mais flexíveis e podem armazenar dados em diversos formatos, como documentos, grafos, colunas e chave-valor.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A evolução dos bancos de dados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NoSQL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foi impulsionada pela necessidade de gerenciar grandes volumes de dados, a alta disponibilidade e a escalabilidade que os sistemas modernos requerem. Empresas como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Amazon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, Google e Facebook foram pioneiras na adoção de tecnologias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NoSQL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para lidar com seus imensos conjuntos de dados e a necessidade de respostas rápidas.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20" y="1747368"/>
            <a:ext cx="5426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Uma resposta às limitações dos bancos tradicionais.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CD066E-35D3-62B2-BDA9-BA9B026E3173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1B7D42-C1E9-2351-329A-6CEE64BC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1581B-7F2C-6333-6E87-4E0DF27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83D4DCD-E087-3289-1A98-3496A3F0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11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F65E8-B26A-DE86-0C1C-E3ED721815EC}"/>
              </a:ext>
            </a:extLst>
          </p:cNvPr>
          <p:cNvSpPr/>
          <p:nvPr/>
        </p:nvSpPr>
        <p:spPr>
          <a:xfrm>
            <a:off x="-255181" y="0"/>
            <a:ext cx="7336465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6C9B5-AE77-6565-23C8-32BF083E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0" y="5050016"/>
            <a:ext cx="6142382" cy="141569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solidFill>
                  <a:srgbClr val="FAE6A6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O MUNDO DE NOSQL: DOCUMENTOS E GRAFOS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BEF53D-ADE0-AD7E-5F5D-11D8B0F55724}"/>
              </a:ext>
            </a:extLst>
          </p:cNvPr>
          <p:cNvSpPr txBox="1">
            <a:spLocks/>
          </p:cNvSpPr>
          <p:nvPr/>
        </p:nvSpPr>
        <p:spPr>
          <a:xfrm>
            <a:off x="2403871" y="3440290"/>
            <a:ext cx="2347743" cy="14156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>
                <a:ln>
                  <a:solidFill>
                    <a:srgbClr val="DDB24B"/>
                  </a:solidFill>
                </a:ln>
                <a:solidFill>
                  <a:schemeClr val="bg1">
                    <a:alpha val="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DF278D34-6EB6-3330-64EE-78CF8D61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6847122"/>
            <a:ext cx="5764696" cy="6994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  <a:latin typeface="Times-Roman"/>
              </a:rPr>
              <a:t>Vamos imaginar que os dados são como Pokémons. Em vez de organizá-los em caixas e linhas rígidas, podemos armazená-los de maneiras mais flexíveis que nos permitem acessar e manipular informações de maneira mais eficiente.</a:t>
            </a:r>
            <a:endParaRPr lang="pt-BR" sz="23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075D3A-F049-2051-87BE-2696E34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800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24E9-1934-915C-363E-AEF8DD95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9" y="391307"/>
            <a:ext cx="6142381" cy="1415695"/>
          </a:xfrm>
        </p:spPr>
        <p:txBody>
          <a:bodyPr>
            <a:noAutofit/>
          </a:bodyPr>
          <a:lstStyle/>
          <a:p>
            <a:r>
              <a:rPr lang="pt-BR" sz="3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Times New Roman" panose="02020603050405020304" pitchFamily="18" charset="0"/>
              </a:rPr>
              <a:t>O MUNDO DE NOSQL: DOCUMENTOS E GRAFOS</a:t>
            </a:r>
            <a:endParaRPr lang="pt-BR" sz="3000" dirty="0">
              <a:latin typeface="Franklin Gothic Book" panose="020B0503020102020204" pitchFamily="34" charset="0"/>
              <a:ea typeface="Hiragino Kaku Gothic Std W8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9" y="2983611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MongoDB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é um banco de dados orientado a documentos, onde os dados são armazenados em documentos JSON semelhantes a objetos. Pense nos documentos como cartas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Pokédex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 detalhando cada Pokémon: sua espécie, tipo, ataques e estatísticas. Cada carta é independente e pode ter informações diferentes, permitindo uma grande flexibilidade.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Por exemplo, um documento JSON para um Pokémon pode ser assim:</a:t>
            </a:r>
          </a:p>
          <a:p>
            <a:pPr marL="0" indent="0" algn="just">
              <a:buNone/>
            </a:pPr>
            <a:endParaRPr lang="pt-BR" sz="2400" dirty="0">
              <a:solidFill>
                <a:prstClr val="black"/>
              </a:solidFill>
              <a:latin typeface="Times-Roman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19" y="1747368"/>
            <a:ext cx="5915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MongoDB</a:t>
            </a:r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: O Banco de Documentos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CD066E-35D3-62B2-BDA9-BA9B026E3173}"/>
              </a:ext>
            </a:extLst>
          </p:cNvPr>
          <p:cNvSpPr/>
          <p:nvPr/>
        </p:nvSpPr>
        <p:spPr>
          <a:xfrm>
            <a:off x="477081" y="0"/>
            <a:ext cx="139148" cy="1415695"/>
          </a:xfrm>
          <a:prstGeom prst="rect">
            <a:avLst/>
          </a:prstGeom>
          <a:solidFill>
            <a:srgbClr val="FAE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E11F56-6B6F-2639-52CC-299506185FE7}"/>
              </a:ext>
            </a:extLst>
          </p:cNvPr>
          <p:cNvSpPr txBox="1"/>
          <p:nvPr/>
        </p:nvSpPr>
        <p:spPr>
          <a:xfrm>
            <a:off x="715619" y="7284181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Exemplo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77D96CC-3844-3AD2-E230-F79782AC8EEA}"/>
              </a:ext>
            </a:extLst>
          </p:cNvPr>
          <p:cNvSpPr txBox="1">
            <a:spLocks/>
          </p:cNvSpPr>
          <p:nvPr/>
        </p:nvSpPr>
        <p:spPr>
          <a:xfrm>
            <a:off x="715619" y="8017274"/>
            <a:ext cx="5446644" cy="835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Criando Documentos Para Treinadores e Pokémons;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 err="1">
              <a:solidFill>
                <a:prstClr val="black"/>
              </a:solidFill>
              <a:latin typeface="Times-Roman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C74284-B006-4BBD-DB8C-D3BD784E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5FF5AF-44E4-F870-FA55-C39D455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pic>
        <p:nvPicPr>
          <p:cNvPr id="12" name="Imagem 1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26FC77C-096F-B855-04B9-C54C1629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54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741AA8D-7E19-424A-02FE-63895FC3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38BF9A6-5305-E185-184E-5FA152817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" y="146645"/>
            <a:ext cx="6858000" cy="323295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69094D6-0FB4-B320-804D-D91454799A92}"/>
              </a:ext>
            </a:extLst>
          </p:cNvPr>
          <p:cNvSpPr txBox="1">
            <a:spLocks/>
          </p:cNvSpPr>
          <p:nvPr/>
        </p:nvSpPr>
        <p:spPr>
          <a:xfrm>
            <a:off x="715619" y="3350977"/>
            <a:ext cx="5446644" cy="61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Inserindo Documentos no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MongoDB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 err="1">
              <a:solidFill>
                <a:prstClr val="black"/>
              </a:solidFill>
              <a:latin typeface="Times-Roman"/>
            </a:endParaRP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6471E096-DCE3-405C-4173-8EAB48BFC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0" y="3537682"/>
            <a:ext cx="6858000" cy="3077592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770DC25-4CA7-CF1D-FF9E-150822CBC4D3}"/>
              </a:ext>
            </a:extLst>
          </p:cNvPr>
          <p:cNvSpPr txBox="1">
            <a:spLocks/>
          </p:cNvSpPr>
          <p:nvPr/>
        </p:nvSpPr>
        <p:spPr>
          <a:xfrm>
            <a:off x="715619" y="6504527"/>
            <a:ext cx="5446644" cy="61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Consulta no </a:t>
            </a:r>
            <a:r>
              <a:rPr lang="pt-BR" sz="2400" dirty="0" err="1">
                <a:solidFill>
                  <a:prstClr val="black"/>
                </a:solidFill>
                <a:latin typeface="Times-Roman"/>
              </a:rPr>
              <a:t>MongoDB</a:t>
            </a:r>
            <a:r>
              <a:rPr lang="pt-BR" sz="2400" dirty="0">
                <a:solidFill>
                  <a:prstClr val="black"/>
                </a:solidFill>
                <a:latin typeface="Times-Roman"/>
              </a:rPr>
              <a:t>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 err="1">
              <a:solidFill>
                <a:prstClr val="black"/>
              </a:solidFill>
              <a:latin typeface="Times-Roman"/>
            </a:endParaRPr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FC169DEF-CB67-D322-1C8A-FD29DA0BD2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34" t="11056" r="4282" b="15146"/>
          <a:stretch/>
        </p:blipFill>
        <p:spPr>
          <a:xfrm>
            <a:off x="255182" y="6827002"/>
            <a:ext cx="6602818" cy="2394336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A5E1EFF5-4809-D86F-8DA0-9F0152B1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167BF1CD-DD3C-CA1D-E0CE-986063FC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887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2C4C-F390-EB00-930A-339075D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293959"/>
            <a:ext cx="5446644" cy="3377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Neo4J é um banco de dados orientado a grafos, onde os dados são armazenados como nós e relações. Imagine um mapa de conexões entre treinadores e seus Pokémons, onde cada treinador (nó) está conectado aos seus Pokémons (outros nós) através de relações. Isso é ideal para modelar redes sociais, onde as conexões entre as entidades são tão importantes quanto as entidades em si.</a:t>
            </a:r>
          </a:p>
          <a:p>
            <a:pPr marL="0" indent="0" algn="just">
              <a:buNone/>
            </a:pPr>
            <a:endParaRPr lang="pt-BR" sz="2400" dirty="0" err="1">
              <a:solidFill>
                <a:prstClr val="black"/>
              </a:solidFill>
              <a:latin typeface="Times-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624E8-E52C-D7D9-3250-1408F64067CD}"/>
              </a:ext>
            </a:extLst>
          </p:cNvPr>
          <p:cNvSpPr txBox="1"/>
          <p:nvPr/>
        </p:nvSpPr>
        <p:spPr>
          <a:xfrm>
            <a:off x="715619" y="534793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Neo4J: O Banco de Grafos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BC7345-C88B-D202-DEE5-A93C5767E267}"/>
              </a:ext>
            </a:extLst>
          </p:cNvPr>
          <p:cNvSpPr txBox="1"/>
          <p:nvPr/>
        </p:nvSpPr>
        <p:spPr>
          <a:xfrm>
            <a:off x="705678" y="4845781"/>
            <a:ext cx="59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prstClr val="black"/>
                </a:solidFill>
                <a:latin typeface="Krub ExtraLight" pitchFamily="2" charset="-34"/>
                <a:ea typeface="Verdana" panose="020B0604030504040204" pitchFamily="34" charset="0"/>
                <a:cs typeface="Krub ExtraLight" pitchFamily="2" charset="-34"/>
              </a:rPr>
              <a:t>Exemplo</a:t>
            </a:r>
            <a:endParaRPr lang="pt-BR" sz="3200" dirty="0">
              <a:latin typeface="Krub ExtraLight" pitchFamily="2" charset="-34"/>
              <a:ea typeface="Verdana" panose="020B0604030504040204" pitchFamily="34" charset="0"/>
              <a:cs typeface="Krub ExtraLight" pitchFamily="2" charset="-34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69FE156-397D-DA62-C19B-6D25C1B5C895}"/>
              </a:ext>
            </a:extLst>
          </p:cNvPr>
          <p:cNvSpPr txBox="1">
            <a:spLocks/>
          </p:cNvSpPr>
          <p:nvPr/>
        </p:nvSpPr>
        <p:spPr>
          <a:xfrm>
            <a:off x="715619" y="5604948"/>
            <a:ext cx="5446644" cy="835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solidFill>
                  <a:prstClr val="black"/>
                </a:solidFill>
                <a:latin typeface="Times-Roman"/>
              </a:rPr>
              <a:t>Criando Nodos Para Treinadores e Pokémons;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 err="1">
              <a:solidFill>
                <a:prstClr val="black"/>
              </a:solidFill>
              <a:latin typeface="Times-Roman"/>
            </a:endParaRP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53E83FBB-FC3C-3A4A-92C1-8E7BA99E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6" y="6161899"/>
            <a:ext cx="6940697" cy="272368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3FA7596-D3C0-D357-12F8-800E995A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CAPTURANDO DADOS COM A MAGIA DOS POKÉMONS - VICTÓRIA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96833C-EA14-7FFB-6F20-C3D0B8FC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A9A5CC9-9ED2-BD47-424D-DCCC6CC332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0399" y="3120022"/>
            <a:ext cx="2997200" cy="3810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64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</TotalTime>
  <Words>1943</Words>
  <Application>Microsoft Macintosh PowerPoint</Application>
  <PresentationFormat>Papel A4 (210 x 297 mm)</PresentationFormat>
  <Paragraphs>165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7" baseType="lpstr">
      <vt:lpstr>Hiragino Kaku Gothic Std W8</vt:lpstr>
      <vt:lpstr>Aptos</vt:lpstr>
      <vt:lpstr>Aptos Display</vt:lpstr>
      <vt:lpstr>Arial</vt:lpstr>
      <vt:lpstr>Franklin Gothic Book</vt:lpstr>
      <vt:lpstr>Krub ExtraLight</vt:lpstr>
      <vt:lpstr>Times New Roman</vt:lpstr>
      <vt:lpstr>Times-Roman</vt:lpstr>
      <vt:lpstr>Tema do Office</vt:lpstr>
      <vt:lpstr>Apresentação do PowerPoint</vt:lpstr>
      <vt:lpstr>INTRODUÇÃO</vt:lpstr>
      <vt:lpstr>INTRODUÇÃO</vt:lpstr>
      <vt:lpstr>HISTÓRIA DOS BANCOS NÃO RELACIONAIS</vt:lpstr>
      <vt:lpstr>HISTÓRIA DOS BANCOS NÃO RELACIONAIS</vt:lpstr>
      <vt:lpstr>O MUNDO DE NOSQL: DOCUMENTOS E GRAFOS</vt:lpstr>
      <vt:lpstr>O MUNDO DE NOSQL: DOCUMENTOS E GRAFOS</vt:lpstr>
      <vt:lpstr>Apresentação do PowerPoint</vt:lpstr>
      <vt:lpstr>Apresentação do PowerPoint</vt:lpstr>
      <vt:lpstr>Apresentação do PowerPoint</vt:lpstr>
      <vt:lpstr>DEPENDENCIAS FUNCIONAIS</vt:lpstr>
      <vt:lpstr>DEPENDENCIAS FUNCIONAIS</vt:lpstr>
      <vt:lpstr>Apresentação do PowerPoint</vt:lpstr>
      <vt:lpstr>Apresentação do PowerPoint</vt:lpstr>
      <vt:lpstr>Apresentação do PowerPoint</vt:lpstr>
      <vt:lpstr>Apresentação do PowerPoint</vt:lpstr>
      <vt:lpstr>TRANSAÇÕES EM BANCOS DE DADOS</vt:lpstr>
      <vt:lpstr>TRANSAÇÕES EM BANCOS DE DADOS</vt:lpstr>
      <vt:lpstr>Apresentação do PowerPoint</vt:lpstr>
      <vt:lpstr>SISTEMA CAP</vt:lpstr>
      <vt:lpstr>Sistema CAP</vt:lpstr>
      <vt:lpstr>QUÓRUM DE LEITURA</vt:lpstr>
      <vt:lpstr>QUÓRUM DE LEITURA</vt:lpstr>
      <vt:lpstr>Apresentação do PowerPoint</vt:lpstr>
      <vt:lpstr>Apresentação do PowerPoint</vt:lpstr>
      <vt:lpstr>Apresentação do PowerPoint</vt:lpstr>
      <vt:lpstr>AGRADECIMENTOS</vt:lpstr>
      <vt:lpstr>AGRADEÇO A LEITURA!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CESAR JESUINO DO AMARAL</dc:creator>
  <cp:lastModifiedBy>MARCOS CESAR JESUINO DO AMARAL</cp:lastModifiedBy>
  <cp:revision>2</cp:revision>
  <dcterms:created xsi:type="dcterms:W3CDTF">2024-07-27T19:05:34Z</dcterms:created>
  <dcterms:modified xsi:type="dcterms:W3CDTF">2024-07-28T21:29:11Z</dcterms:modified>
</cp:coreProperties>
</file>