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261" r:id="rId2"/>
    <p:sldId id="290" r:id="rId3"/>
    <p:sldId id="277" r:id="rId4"/>
    <p:sldId id="308" r:id="rId5"/>
    <p:sldId id="293" r:id="rId6"/>
    <p:sldId id="320" r:id="rId7"/>
    <p:sldId id="281" r:id="rId8"/>
    <p:sldId id="323" r:id="rId9"/>
    <p:sldId id="324" r:id="rId10"/>
    <p:sldId id="325" r:id="rId11"/>
    <p:sldId id="326" r:id="rId12"/>
    <p:sldId id="312" r:id="rId13"/>
    <p:sldId id="282" r:id="rId14"/>
    <p:sldId id="311" r:id="rId15"/>
    <p:sldId id="327" r:id="rId16"/>
    <p:sldId id="298" r:id="rId17"/>
    <p:sldId id="328" r:id="rId18"/>
    <p:sldId id="321" r:id="rId19"/>
    <p:sldId id="318" r:id="rId20"/>
    <p:sldId id="314" r:id="rId21"/>
    <p:sldId id="315" r:id="rId22"/>
    <p:sldId id="322" r:id="rId23"/>
    <p:sldId id="31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2AB5592-DE54-4C48-999B-4B141568C268}">
          <p14:sldIdLst>
            <p14:sldId id="261"/>
            <p14:sldId id="290"/>
            <p14:sldId id="277"/>
            <p14:sldId id="308"/>
            <p14:sldId id="293"/>
            <p14:sldId id="320"/>
            <p14:sldId id="281"/>
            <p14:sldId id="323"/>
            <p14:sldId id="324"/>
            <p14:sldId id="325"/>
            <p14:sldId id="326"/>
            <p14:sldId id="312"/>
            <p14:sldId id="282"/>
            <p14:sldId id="311"/>
            <p14:sldId id="327"/>
            <p14:sldId id="298"/>
            <p14:sldId id="328"/>
            <p14:sldId id="321"/>
            <p14:sldId id="318"/>
            <p14:sldId id="314"/>
            <p14:sldId id="315"/>
            <p14:sldId id="322"/>
            <p14:sldId id="31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igondaharikumar@gmail.com" initials="a" lastIdx="1" clrIdx="0">
    <p:extLst>
      <p:ext uri="{19B8F6BF-5375-455C-9EA6-DF929625EA0E}">
        <p15:presenceInfo xmlns:p15="http://schemas.microsoft.com/office/powerpoint/2012/main" userId="e195316562ae61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DC00D1-4EAB-4BF6-B6FE-184C580DAE00}" v="10" dt="2023-10-02T13:49:56.9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590" autoAdjust="0"/>
  </p:normalViewPr>
  <p:slideViewPr>
    <p:cSldViewPr>
      <p:cViewPr varScale="1">
        <p:scale>
          <a:sx n="62" d="100"/>
          <a:sy n="62" d="100"/>
        </p:scale>
        <p:origin x="1408"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10/3/2023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10/3/2023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238FA3-189B-4AA8-9E46-1FED810FB611}" type="slidenum">
              <a:rPr lang="en-US" smtClean="0"/>
              <a:pPr/>
              <a:t>4</a:t>
            </a:fld>
            <a:endParaRPr lang="en-US"/>
          </a:p>
        </p:txBody>
      </p:sp>
    </p:spTree>
    <p:extLst>
      <p:ext uri="{BB962C8B-B14F-4D97-AF65-F5344CB8AC3E}">
        <p14:creationId xmlns:p14="http://schemas.microsoft.com/office/powerpoint/2010/main" val="3901661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7</a:t>
            </a:fld>
            <a:endParaRPr lang="en-US"/>
          </a:p>
        </p:txBody>
      </p:sp>
    </p:spTree>
    <p:extLst>
      <p:ext uri="{BB962C8B-B14F-4D97-AF65-F5344CB8AC3E}">
        <p14:creationId xmlns:p14="http://schemas.microsoft.com/office/powerpoint/2010/main" val="2157429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8</a:t>
            </a:fld>
            <a:endParaRPr lang="en-US"/>
          </a:p>
        </p:txBody>
      </p:sp>
    </p:spTree>
    <p:extLst>
      <p:ext uri="{BB962C8B-B14F-4D97-AF65-F5344CB8AC3E}">
        <p14:creationId xmlns:p14="http://schemas.microsoft.com/office/powerpoint/2010/main" val="1757293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9</a:t>
            </a:fld>
            <a:endParaRPr lang="en-US"/>
          </a:p>
        </p:txBody>
      </p:sp>
    </p:spTree>
    <p:extLst>
      <p:ext uri="{BB962C8B-B14F-4D97-AF65-F5344CB8AC3E}">
        <p14:creationId xmlns:p14="http://schemas.microsoft.com/office/powerpoint/2010/main" val="4171643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10</a:t>
            </a:fld>
            <a:endParaRPr lang="en-US"/>
          </a:p>
        </p:txBody>
      </p:sp>
    </p:spTree>
    <p:extLst>
      <p:ext uri="{BB962C8B-B14F-4D97-AF65-F5344CB8AC3E}">
        <p14:creationId xmlns:p14="http://schemas.microsoft.com/office/powerpoint/2010/main" val="2781008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11</a:t>
            </a:fld>
            <a:endParaRPr lang="en-US"/>
          </a:p>
        </p:txBody>
      </p:sp>
    </p:spTree>
    <p:extLst>
      <p:ext uri="{BB962C8B-B14F-4D97-AF65-F5344CB8AC3E}">
        <p14:creationId xmlns:p14="http://schemas.microsoft.com/office/powerpoint/2010/main" val="2187358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3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3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3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3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3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3 October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3 October 2023</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3 October 2023</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3 October 2023</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3 October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3 October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3 October 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en.wikipedia.org/wiki/Ellis_Horowitz" TargetMode="External"/><Relationship Id="rId13" Type="http://schemas.openxmlformats.org/officeDocument/2006/relationships/hyperlink" Target="https://en.wikipedia.org/wiki/Sartaj_Sahni" TargetMode="External"/><Relationship Id="rId3" Type="http://schemas.openxmlformats.org/officeDocument/2006/relationships/hyperlink" Target="https://en.wikipedia.org/wiki/Alfred_Aho" TargetMode="External"/><Relationship Id="rId7" Type="http://schemas.openxmlformats.org/officeDocument/2006/relationships/hyperlink" Target="https://en.wikipedia.org/wiki/Special:BookSources/0-201-00023-7" TargetMode="External"/><Relationship Id="rId12" Type="http://schemas.openxmlformats.org/officeDocument/2006/relationships/hyperlink" Target="https://arxiv.org/abs/2210.10760" TargetMode="External"/><Relationship Id="rId17" Type="http://schemas.openxmlformats.org/officeDocument/2006/relationships/hyperlink" Target="https://www.packtpub.com/product/python-gui-programming-a-complete-reference-guide/9781838988470" TargetMode="External"/><Relationship Id="rId2" Type="http://schemas.openxmlformats.org/officeDocument/2006/relationships/hyperlink" Target="https://tkdocs.com/shipman/" TargetMode="External"/><Relationship Id="rId16" Type="http://schemas.openxmlformats.org/officeDocument/2006/relationships/hyperlink" Target="https://en.wikipedia.org/wiki/Special:BookSources/1584884355" TargetMode="External"/><Relationship Id="rId1" Type="http://schemas.openxmlformats.org/officeDocument/2006/relationships/slideLayout" Target="../slideLayouts/slideLayout2.xml"/><Relationship Id="rId6" Type="http://schemas.openxmlformats.org/officeDocument/2006/relationships/hyperlink" Target="https://en.wikipedia.org/wiki/ISBN_(identifier)" TargetMode="External"/><Relationship Id="rId11" Type="http://schemas.openxmlformats.org/officeDocument/2006/relationships/hyperlink" Target="https://en.wikipedia.org/wiki/ArXiv_(identifier)" TargetMode="External"/><Relationship Id="rId5" Type="http://schemas.openxmlformats.org/officeDocument/2006/relationships/hyperlink" Target="https://en.wikipedia.org/wiki/Jeffrey_Ullman" TargetMode="External"/><Relationship Id="rId15" Type="http://schemas.openxmlformats.org/officeDocument/2006/relationships/hyperlink" Target="https://en.wikipedia.org/wiki/CRC_Press" TargetMode="External"/><Relationship Id="rId10" Type="http://schemas.openxmlformats.org/officeDocument/2006/relationships/hyperlink" Target="https://en.wikipedia.org/wiki/Special:BookSources/0-914894-94-3" TargetMode="External"/><Relationship Id="rId4" Type="http://schemas.openxmlformats.org/officeDocument/2006/relationships/hyperlink" Target="https://en.wikipedia.org/wiki/John_Hopcroft" TargetMode="External"/><Relationship Id="rId9" Type="http://schemas.openxmlformats.org/officeDocument/2006/relationships/hyperlink" Target="https://en.wikipedia.org/wiki/Computer_Science_Press" TargetMode="External"/><Relationship Id="rId14" Type="http://schemas.openxmlformats.org/officeDocument/2006/relationships/hyperlink" Target="https://en.wikipedia.org/wiki/Chapman_and_Hal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568503" y="2652837"/>
            <a:ext cx="7772400" cy="4221163"/>
          </a:xfrm>
        </p:spPr>
        <p:txBody>
          <a:bodyPr>
            <a:normAutofit/>
          </a:bodyPr>
          <a:lstStyle/>
          <a:p>
            <a:pPr>
              <a:buNone/>
            </a:pPr>
            <a:r>
              <a:rPr lang="en-US" dirty="0"/>
              <a:t>   </a:t>
            </a:r>
          </a:p>
          <a:p>
            <a:pPr>
              <a:buNone/>
            </a:pPr>
            <a:endParaRPr lang="en-US" dirty="0"/>
          </a:p>
          <a:p>
            <a:pPr>
              <a:buNone/>
            </a:pPr>
            <a:endParaRPr lang="en-US" dirty="0"/>
          </a:p>
          <a:p>
            <a:pPr>
              <a:buNone/>
            </a:pPr>
            <a:endParaRPr lang="en-US" dirty="0"/>
          </a:p>
          <a:p>
            <a:pPr>
              <a:buNone/>
            </a:pPr>
            <a:endParaRPr lang="en-US" sz="2000" dirty="0">
              <a:latin typeface="Arial" panose="020B0604020202020204" pitchFamily="34" charset="0"/>
              <a:cs typeface="Arial" panose="020B0604020202020204" pitchFamily="34" charset="0"/>
            </a:endParaRPr>
          </a:p>
          <a:p>
            <a:pPr>
              <a:buNone/>
            </a:pPr>
            <a:r>
              <a:rPr lang="en-US" sz="2000" dirty="0">
                <a:latin typeface="Arial" panose="020B0604020202020204" pitchFamily="34" charset="0"/>
                <a:cs typeface="Arial" panose="020B0604020202020204" pitchFamily="34" charset="0"/>
              </a:rPr>
              <a:t>  Internal Guide Name: </a:t>
            </a:r>
            <a:r>
              <a:rPr lang="en-US" sz="2000" dirty="0" err="1">
                <a:latin typeface="Arial" panose="020B0604020202020204" pitchFamily="34" charset="0"/>
                <a:cs typeface="Arial" panose="020B0604020202020204" pitchFamily="34" charset="0"/>
              </a:rPr>
              <a:t>Dr.D.Menaka</a:t>
            </a:r>
            <a:endParaRPr lang="en-US" sz="2000" dirty="0">
              <a:latin typeface="Arial" panose="020B0604020202020204" pitchFamily="34" charset="0"/>
              <a:cs typeface="Arial" panose="020B0604020202020204" pitchFamily="34" charset="0"/>
            </a:endParaRPr>
          </a:p>
          <a:p>
            <a:pPr>
              <a:buNone/>
            </a:pPr>
            <a:endParaRPr lang="en-US"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7" name="Rectangle 6"/>
          <p:cNvSpPr/>
          <p:nvPr/>
        </p:nvSpPr>
        <p:spPr>
          <a:xfrm>
            <a:off x="-529106" y="1760530"/>
            <a:ext cx="10049812" cy="1668470"/>
          </a:xfrm>
          <a:prstGeom prst="rect">
            <a:avLst/>
          </a:prstGeom>
        </p:spPr>
        <p:txBody>
          <a:bodyPr wrap="square" lIns="91440" tIns="45720" rIns="91440" bIns="45720" anchor="t">
            <a:spAutoFit/>
          </a:bodyPr>
          <a:lstStyle/>
          <a:p>
            <a:pPr marL="1480820" marR="1306830" algn="ctr">
              <a:lnSpc>
                <a:spcPct val="150000"/>
              </a:lnSpc>
              <a:spcBef>
                <a:spcPts val="75"/>
              </a:spcBef>
              <a:spcAft>
                <a:spcPts val="0"/>
              </a:spcAft>
            </a:pPr>
            <a:r>
              <a:rPr lang="en-US" sz="3600" b="1" dirty="0">
                <a:effectLst/>
                <a:latin typeface="Calibri" panose="020F0502020204030204" pitchFamily="34" charset="0"/>
                <a:ea typeface="Calibri" panose="020F0502020204030204" pitchFamily="34" charset="0"/>
                <a:cs typeface="Arimo"/>
              </a:rPr>
              <a:t>Intuitive Contact Manager: A </a:t>
            </a:r>
            <a:r>
              <a:rPr lang="en-US" sz="3600" b="1" dirty="0" err="1">
                <a:effectLst/>
                <a:latin typeface="Calibri" panose="020F0502020204030204" pitchFamily="34" charset="0"/>
                <a:ea typeface="Calibri" panose="020F0502020204030204" pitchFamily="34" charset="0"/>
                <a:cs typeface="Arimo"/>
              </a:rPr>
              <a:t>Tkinter</a:t>
            </a:r>
            <a:r>
              <a:rPr lang="en-US" sz="3600" b="1" dirty="0">
                <a:effectLst/>
                <a:latin typeface="Calibri" panose="020F0502020204030204" pitchFamily="34" charset="0"/>
                <a:ea typeface="Calibri" panose="020F0502020204030204" pitchFamily="34" charset="0"/>
                <a:cs typeface="Arimo"/>
              </a:rPr>
              <a:t>-Based Graphical Phonebook</a:t>
            </a:r>
            <a:endParaRPr lang="en-IN" sz="3600" dirty="0">
              <a:effectLst/>
              <a:latin typeface="Arimo"/>
              <a:ea typeface="Arimo"/>
              <a:cs typeface="Arimo"/>
            </a:endParaRPr>
          </a:p>
        </p:txBody>
      </p:sp>
      <p:sp>
        <p:nvSpPr>
          <p:cNvPr id="8" name="Rectangle 7"/>
          <p:cNvSpPr/>
          <p:nvPr/>
        </p:nvSpPr>
        <p:spPr>
          <a:xfrm>
            <a:off x="720903" y="3795837"/>
            <a:ext cx="7924800" cy="1420325"/>
          </a:xfrm>
          <a:prstGeom prst="rect">
            <a:avLst/>
          </a:prstGeom>
        </p:spPr>
        <p:txBody>
          <a:bodyPr wrap="square" lIns="91440" tIns="45720" rIns="91440" bIns="45720" anchor="t">
            <a:spAutoFit/>
          </a:bodyPr>
          <a:lstStyle/>
          <a:p>
            <a:pPr>
              <a:lnSpc>
                <a:spcPct val="150000"/>
              </a:lnSpc>
            </a:pPr>
            <a:r>
              <a:rPr lang="en-US" sz="2000" dirty="0">
                <a:latin typeface="Arial"/>
                <a:cs typeface="Arial"/>
              </a:rPr>
              <a:t>SHAIK MAHAMMAD THOFIQ</a:t>
            </a:r>
          </a:p>
          <a:p>
            <a:pPr>
              <a:lnSpc>
                <a:spcPct val="150000"/>
              </a:lnSpc>
            </a:pPr>
            <a:r>
              <a:rPr lang="en-US" sz="2000" dirty="0">
                <a:latin typeface="Arial"/>
                <a:cs typeface="Arial"/>
              </a:rPr>
              <a:t>41732022</a:t>
            </a:r>
            <a:endParaRPr lang="en-US" sz="2000" dirty="0">
              <a:latin typeface="Arial" pitchFamily="34" charset="0"/>
              <a:cs typeface="Arial" pitchFamily="34" charset="0"/>
            </a:endParaRPr>
          </a:p>
          <a:p>
            <a:pPr>
              <a:lnSpc>
                <a:spcPct val="150000"/>
              </a:lnSpc>
            </a:pPr>
            <a:r>
              <a:rPr lang="en-US" sz="2000" dirty="0">
                <a:latin typeface="Arial" pitchFamily="34" charset="0"/>
                <a:cs typeface="Arial" pitchFamily="34" charset="0"/>
              </a:rPr>
              <a:t>CSE WITH SPECIALIZATION IN INTERNET OF THINGS(IOT)                                         </a:t>
            </a:r>
          </a:p>
        </p:txBody>
      </p:sp>
      <p:pic>
        <p:nvPicPr>
          <p:cNvPr id="9" name="Picture 8" descr="new letter head July30_2020.png"/>
          <p:cNvPicPr/>
          <p:nvPr/>
        </p:nvPicPr>
        <p:blipFill>
          <a:blip r:embed="rId2" cstate="print"/>
          <a:stretch>
            <a:fillRect/>
          </a:stretch>
        </p:blipFill>
        <p:spPr>
          <a:xfrm>
            <a:off x="228600" y="1"/>
            <a:ext cx="8686800" cy="1904999"/>
          </a:xfrm>
          <a:prstGeom prst="rect">
            <a:avLst/>
          </a:prstGeom>
        </p:spPr>
      </p:pic>
      <p:sp>
        <p:nvSpPr>
          <p:cNvPr id="10" name="Rectangle 1">
            <a:extLst>
              <a:ext uri="{FF2B5EF4-FFF2-40B4-BE49-F238E27FC236}">
                <a16:creationId xmlns:a16="http://schemas.microsoft.com/office/drawing/2014/main" id="{32498D8A-383D-43B4-9AFA-7D57EAA328E8}"/>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7BCEB4A3-473B-48B0-ACC7-69E059CE2AB0}"/>
              </a:ext>
            </a:extLst>
          </p:cNvPr>
          <p:cNvSpPr>
            <a:spLocks noChangeArrowheads="1"/>
          </p:cNvSpPr>
          <p:nvPr/>
        </p:nvSpPr>
        <p:spPr bwMode="auto">
          <a:xfrm>
            <a:off x="152400" y="-322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04800" y="228600"/>
            <a:ext cx="8229600" cy="1143000"/>
          </a:xfrm>
        </p:spPr>
        <p:txBody>
          <a:bodyPr>
            <a:normAutofit/>
          </a:bodyPr>
          <a:lstStyle/>
          <a:p>
            <a:pPr algn="l"/>
            <a:r>
              <a:rPr lang="en-US" dirty="0">
                <a:solidFill>
                  <a:srgbClr val="C00000"/>
                </a:solidFill>
                <a:latin typeface="Arial" pitchFamily="34" charset="0"/>
                <a:cs typeface="Arial" pitchFamily="34" charset="0"/>
              </a:rPr>
              <a:t> System Architecture</a:t>
            </a:r>
            <a:endParaRPr lang="en-US" dirty="0">
              <a:solidFill>
                <a:srgbClr val="C00000"/>
              </a:solidFill>
            </a:endParaRPr>
          </a:p>
        </p:txBody>
      </p:sp>
      <p:sp>
        <p:nvSpPr>
          <p:cNvPr id="4" name="Date Placeholder 3"/>
          <p:cNvSpPr>
            <a:spLocks noGrp="1"/>
          </p:cNvSpPr>
          <p:nvPr>
            <p:ph type="dt" sz="half" idx="10"/>
          </p:nvPr>
        </p:nvSpPr>
        <p:spPr/>
        <p:txBody>
          <a:bodyPr/>
          <a:lstStyle/>
          <a:p>
            <a:fld id="{E530106A-D64C-4B85-9F30-8CF68746E9AD}" type="datetime3">
              <a:rPr lang="en-US" smtClean="0"/>
              <a:pPr/>
              <a:t>3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10</a:t>
            </a:fld>
            <a:endParaRPr lang="en-US"/>
          </a:p>
        </p:txBody>
      </p:sp>
      <p:sp>
        <p:nvSpPr>
          <p:cNvPr id="11" name="Text Placeholder 10">
            <a:extLst>
              <a:ext uri="{FF2B5EF4-FFF2-40B4-BE49-F238E27FC236}">
                <a16:creationId xmlns:a16="http://schemas.microsoft.com/office/drawing/2014/main" id="{A7DAAEEB-3EF8-44C7-9261-06C2DE8C8BDF}"/>
              </a:ext>
            </a:extLst>
          </p:cNvPr>
          <p:cNvSpPr>
            <a:spLocks noGrp="1"/>
          </p:cNvSpPr>
          <p:nvPr>
            <p:ph type="body" sz="half" idx="4294967295"/>
          </p:nvPr>
        </p:nvSpPr>
        <p:spPr>
          <a:xfrm>
            <a:off x="0" y="5367338"/>
            <a:ext cx="5486400" cy="804862"/>
          </a:xfrm>
        </p:spPr>
        <p:txBody>
          <a:bodyPr>
            <a:normAutofit/>
          </a:bodyPr>
          <a:lstStyle/>
          <a:p>
            <a:pPr marL="0" indent="0">
              <a:buNone/>
            </a:pPr>
            <a:r>
              <a:rPr lang="en-IN" dirty="0"/>
              <a:t>      </a:t>
            </a:r>
            <a:endParaRPr lang="en-IN" sz="2400" dirty="0"/>
          </a:p>
        </p:txBody>
      </p:sp>
      <p:sp>
        <p:nvSpPr>
          <p:cNvPr id="9" name="TextBox 8">
            <a:extLst>
              <a:ext uri="{FF2B5EF4-FFF2-40B4-BE49-F238E27FC236}">
                <a16:creationId xmlns:a16="http://schemas.microsoft.com/office/drawing/2014/main" id="{9240B27A-0E7A-42B3-83E5-FCD8F5263E3B}"/>
              </a:ext>
            </a:extLst>
          </p:cNvPr>
          <p:cNvSpPr txBox="1"/>
          <p:nvPr/>
        </p:nvSpPr>
        <p:spPr>
          <a:xfrm>
            <a:off x="2286000" y="3246902"/>
            <a:ext cx="4572000" cy="369332"/>
          </a:xfrm>
          <a:prstGeom prst="rect">
            <a:avLst/>
          </a:prstGeom>
          <a:noFill/>
        </p:spPr>
        <p:txBody>
          <a:bodyPr wrap="square">
            <a:spAutoFit/>
          </a:bodyPr>
          <a:lstStyle/>
          <a:p>
            <a:endParaRPr lang="en-IN" dirty="0"/>
          </a:p>
        </p:txBody>
      </p:sp>
      <p:sp>
        <p:nvSpPr>
          <p:cNvPr id="3" name="TextBox 2">
            <a:extLst>
              <a:ext uri="{FF2B5EF4-FFF2-40B4-BE49-F238E27FC236}">
                <a16:creationId xmlns:a16="http://schemas.microsoft.com/office/drawing/2014/main" id="{19AB2135-4414-A95F-F902-BDDED6F7B249}"/>
              </a:ext>
            </a:extLst>
          </p:cNvPr>
          <p:cNvSpPr txBox="1"/>
          <p:nvPr/>
        </p:nvSpPr>
        <p:spPr>
          <a:xfrm>
            <a:off x="304800" y="1219201"/>
            <a:ext cx="8610600" cy="4555093"/>
          </a:xfrm>
          <a:prstGeom prst="rect">
            <a:avLst/>
          </a:prstGeom>
          <a:noFill/>
        </p:spPr>
        <p:txBody>
          <a:bodyPr wrap="square">
            <a:spAutoFit/>
          </a:bodyPr>
          <a:lstStyle/>
          <a:p>
            <a:r>
              <a:rPr lang="en-US" sz="2200" b="1" dirty="0"/>
              <a:t>User Interaction:</a:t>
            </a:r>
          </a:p>
          <a:p>
            <a:pPr marL="342900" indent="-342900">
              <a:buFont typeface="Arial" panose="020B0604020202020204" pitchFamily="34" charset="0"/>
              <a:buChar char="•"/>
            </a:pPr>
            <a:r>
              <a:rPr lang="en-US" sz="2200" dirty="0"/>
              <a:t>Users can add, update, and delete contact details through the GUI.</a:t>
            </a:r>
          </a:p>
          <a:p>
            <a:pPr marL="342900" indent="-342900">
              <a:buFont typeface="Arial" panose="020B0604020202020204" pitchFamily="34" charset="0"/>
              <a:buChar char="•"/>
            </a:pPr>
            <a:r>
              <a:rPr lang="en-US" sz="2200" dirty="0"/>
              <a:t>They can also load contact details for editing and search for specific contacts.</a:t>
            </a:r>
          </a:p>
          <a:p>
            <a:pPr marL="342900" indent="-342900">
              <a:buFont typeface="Arial" panose="020B0604020202020204" pitchFamily="34" charset="0"/>
              <a:buChar char="•"/>
            </a:pPr>
            <a:r>
              <a:rPr lang="en-US" sz="2200" dirty="0"/>
              <a:t>Messages are displayed using '</a:t>
            </a:r>
            <a:r>
              <a:rPr lang="en-US" sz="2200" dirty="0" err="1"/>
              <a:t>messagebox</a:t>
            </a:r>
            <a:r>
              <a:rPr lang="en-US" sz="2200" dirty="0"/>
              <a:t>' for confirmation and error handling.</a:t>
            </a:r>
          </a:p>
          <a:p>
            <a:endParaRPr lang="en-US" sz="2400" dirty="0"/>
          </a:p>
          <a:p>
            <a:r>
              <a:rPr lang="en-US" sz="2200" b="1" dirty="0"/>
              <a:t>Sorting and Display:</a:t>
            </a:r>
          </a:p>
          <a:p>
            <a:pPr marL="342900" indent="-342900">
              <a:buFont typeface="Arial" panose="020B0604020202020204" pitchFamily="34" charset="0"/>
              <a:buChar char="•"/>
            </a:pPr>
            <a:r>
              <a:rPr lang="en-US" sz="2200" dirty="0"/>
              <a:t>The contacts in '</a:t>
            </a:r>
            <a:r>
              <a:rPr lang="en-US" sz="2200" dirty="0" err="1"/>
              <a:t>phonelist</a:t>
            </a:r>
            <a:r>
              <a:rPr lang="en-US" sz="2200" dirty="0"/>
              <a:t>' are sorted based on contact numbers before displaying them in the </a:t>
            </a:r>
            <a:r>
              <a:rPr lang="en-US" sz="2200" dirty="0" err="1"/>
              <a:t>Listbox</a:t>
            </a:r>
            <a:r>
              <a:rPr lang="en-US" sz="2200" dirty="0"/>
              <a:t>.</a:t>
            </a:r>
          </a:p>
          <a:p>
            <a:pPr marL="342900" indent="-342900">
              <a:buFont typeface="Arial" panose="020B0604020202020204" pitchFamily="34" charset="0"/>
              <a:buChar char="•"/>
            </a:pPr>
            <a:r>
              <a:rPr lang="en-US" sz="2200" dirty="0"/>
              <a:t>Contacts are displayed with their names and contact numbers in the </a:t>
            </a:r>
            <a:r>
              <a:rPr lang="en-US" sz="2200" dirty="0" err="1"/>
              <a:t>Listbox</a:t>
            </a:r>
            <a:r>
              <a:rPr lang="en-US" sz="2200" dirty="0"/>
              <a:t>.</a:t>
            </a:r>
          </a:p>
          <a:p>
            <a:endParaRPr lang="en-IN" sz="2400" dirty="0"/>
          </a:p>
        </p:txBody>
      </p:sp>
    </p:spTree>
    <p:extLst>
      <p:ext uri="{BB962C8B-B14F-4D97-AF65-F5344CB8AC3E}">
        <p14:creationId xmlns:p14="http://schemas.microsoft.com/office/powerpoint/2010/main" val="97480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04800" y="228600"/>
            <a:ext cx="8229600" cy="1143000"/>
          </a:xfrm>
        </p:spPr>
        <p:txBody>
          <a:bodyPr>
            <a:normAutofit/>
          </a:bodyPr>
          <a:lstStyle/>
          <a:p>
            <a:pPr algn="l"/>
            <a:r>
              <a:rPr lang="en-US" dirty="0">
                <a:solidFill>
                  <a:srgbClr val="C00000"/>
                </a:solidFill>
                <a:latin typeface="Arial" pitchFamily="34" charset="0"/>
                <a:cs typeface="Arial" pitchFamily="34" charset="0"/>
              </a:rPr>
              <a:t> System Architecture</a:t>
            </a:r>
            <a:endParaRPr lang="en-US" dirty="0">
              <a:solidFill>
                <a:srgbClr val="C00000"/>
              </a:solidFill>
            </a:endParaRPr>
          </a:p>
        </p:txBody>
      </p:sp>
      <p:sp>
        <p:nvSpPr>
          <p:cNvPr id="4" name="Date Placeholder 3"/>
          <p:cNvSpPr>
            <a:spLocks noGrp="1"/>
          </p:cNvSpPr>
          <p:nvPr>
            <p:ph type="dt" sz="half" idx="10"/>
          </p:nvPr>
        </p:nvSpPr>
        <p:spPr/>
        <p:txBody>
          <a:bodyPr/>
          <a:lstStyle/>
          <a:p>
            <a:fld id="{E530106A-D64C-4B85-9F30-8CF68746E9AD}" type="datetime3">
              <a:rPr lang="en-US" smtClean="0"/>
              <a:pPr/>
              <a:t>3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11</a:t>
            </a:fld>
            <a:endParaRPr lang="en-US"/>
          </a:p>
        </p:txBody>
      </p:sp>
      <p:sp>
        <p:nvSpPr>
          <p:cNvPr id="11" name="Text Placeholder 10">
            <a:extLst>
              <a:ext uri="{FF2B5EF4-FFF2-40B4-BE49-F238E27FC236}">
                <a16:creationId xmlns:a16="http://schemas.microsoft.com/office/drawing/2014/main" id="{A7DAAEEB-3EF8-44C7-9261-06C2DE8C8BDF}"/>
              </a:ext>
            </a:extLst>
          </p:cNvPr>
          <p:cNvSpPr>
            <a:spLocks noGrp="1"/>
          </p:cNvSpPr>
          <p:nvPr>
            <p:ph type="body" sz="half" idx="4294967295"/>
          </p:nvPr>
        </p:nvSpPr>
        <p:spPr>
          <a:xfrm>
            <a:off x="0" y="5367338"/>
            <a:ext cx="5486400" cy="804862"/>
          </a:xfrm>
        </p:spPr>
        <p:txBody>
          <a:bodyPr>
            <a:normAutofit/>
          </a:bodyPr>
          <a:lstStyle/>
          <a:p>
            <a:pPr marL="0" indent="0">
              <a:buNone/>
            </a:pPr>
            <a:r>
              <a:rPr lang="en-IN" dirty="0"/>
              <a:t>      </a:t>
            </a:r>
            <a:endParaRPr lang="en-IN" sz="2400" dirty="0"/>
          </a:p>
        </p:txBody>
      </p:sp>
      <p:sp>
        <p:nvSpPr>
          <p:cNvPr id="9" name="TextBox 8">
            <a:extLst>
              <a:ext uri="{FF2B5EF4-FFF2-40B4-BE49-F238E27FC236}">
                <a16:creationId xmlns:a16="http://schemas.microsoft.com/office/drawing/2014/main" id="{9240B27A-0E7A-42B3-83E5-FCD8F5263E3B}"/>
              </a:ext>
            </a:extLst>
          </p:cNvPr>
          <p:cNvSpPr txBox="1"/>
          <p:nvPr/>
        </p:nvSpPr>
        <p:spPr>
          <a:xfrm>
            <a:off x="2286000" y="3246902"/>
            <a:ext cx="4572000" cy="369332"/>
          </a:xfrm>
          <a:prstGeom prst="rect">
            <a:avLst/>
          </a:prstGeom>
          <a:noFill/>
        </p:spPr>
        <p:txBody>
          <a:bodyPr wrap="square">
            <a:spAutoFit/>
          </a:bodyPr>
          <a:lstStyle/>
          <a:p>
            <a:endParaRPr lang="en-IN" dirty="0"/>
          </a:p>
        </p:txBody>
      </p:sp>
      <p:sp>
        <p:nvSpPr>
          <p:cNvPr id="3" name="TextBox 2">
            <a:extLst>
              <a:ext uri="{FF2B5EF4-FFF2-40B4-BE49-F238E27FC236}">
                <a16:creationId xmlns:a16="http://schemas.microsoft.com/office/drawing/2014/main" id="{19AB2135-4414-A95F-F902-BDDED6F7B249}"/>
              </a:ext>
            </a:extLst>
          </p:cNvPr>
          <p:cNvSpPr txBox="1"/>
          <p:nvPr/>
        </p:nvSpPr>
        <p:spPr>
          <a:xfrm>
            <a:off x="304800" y="1219201"/>
            <a:ext cx="8610600" cy="1477328"/>
          </a:xfrm>
          <a:prstGeom prst="rect">
            <a:avLst/>
          </a:prstGeom>
          <a:noFill/>
        </p:spPr>
        <p:txBody>
          <a:bodyPr wrap="square">
            <a:spAutoFit/>
          </a:bodyPr>
          <a:lstStyle/>
          <a:p>
            <a:r>
              <a:rPr lang="en-US" sz="2200" b="1" dirty="0"/>
              <a:t>Main Loop:</a:t>
            </a:r>
          </a:p>
          <a:p>
            <a:pPr marL="342900" indent="-342900">
              <a:buFont typeface="Arial" panose="020B0604020202020204" pitchFamily="34" charset="0"/>
              <a:buChar char="•"/>
            </a:pPr>
            <a:r>
              <a:rPr lang="en-US" sz="2200" dirty="0"/>
              <a:t>The program runs within the </a:t>
            </a:r>
            <a:r>
              <a:rPr lang="en-US" sz="2200" dirty="0" err="1"/>
              <a:t>Tkinter</a:t>
            </a:r>
            <a:r>
              <a:rPr lang="en-US" sz="2200" dirty="0"/>
              <a:t> main event loop ('</a:t>
            </a:r>
            <a:r>
              <a:rPr lang="en-US" sz="2200" dirty="0" err="1"/>
              <a:t>window.mainloop</a:t>
            </a:r>
            <a:r>
              <a:rPr lang="en-US" sz="2200" dirty="0"/>
              <a:t>()'), which handles user interactions and GUI updates.</a:t>
            </a:r>
            <a:endParaRPr lang="en-IN" sz="2200" dirty="0"/>
          </a:p>
        </p:txBody>
      </p:sp>
    </p:spTree>
    <p:extLst>
      <p:ext uri="{BB962C8B-B14F-4D97-AF65-F5344CB8AC3E}">
        <p14:creationId xmlns:p14="http://schemas.microsoft.com/office/powerpoint/2010/main" val="3701041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8B47E-38D5-45C4-A26E-63EB2CB4B0FC}"/>
              </a:ext>
            </a:extLst>
          </p:cNvPr>
          <p:cNvSpPr>
            <a:spLocks noGrp="1"/>
          </p:cNvSpPr>
          <p:nvPr>
            <p:ph type="title"/>
          </p:nvPr>
        </p:nvSpPr>
        <p:spPr>
          <a:xfrm>
            <a:off x="298940" y="228600"/>
            <a:ext cx="8229600" cy="1143000"/>
          </a:xfrm>
        </p:spPr>
        <p:txBody>
          <a:bodyPr/>
          <a:lstStyle/>
          <a:p>
            <a:pPr algn="l"/>
            <a:r>
              <a:rPr lang="en-IN" dirty="0">
                <a:solidFill>
                  <a:srgbClr val="C00000"/>
                </a:solidFill>
              </a:rPr>
              <a:t>Module Implementation</a:t>
            </a:r>
          </a:p>
        </p:txBody>
      </p:sp>
      <p:sp>
        <p:nvSpPr>
          <p:cNvPr id="10" name="Content Placeholder 9">
            <a:extLst>
              <a:ext uri="{FF2B5EF4-FFF2-40B4-BE49-F238E27FC236}">
                <a16:creationId xmlns:a16="http://schemas.microsoft.com/office/drawing/2014/main" id="{D6AD7859-9854-4478-A69D-8E5EBA2DF537}"/>
              </a:ext>
            </a:extLst>
          </p:cNvPr>
          <p:cNvSpPr>
            <a:spLocks noGrp="1"/>
          </p:cNvSpPr>
          <p:nvPr>
            <p:ph idx="1"/>
          </p:nvPr>
        </p:nvSpPr>
        <p:spPr>
          <a:xfrm>
            <a:off x="457200" y="1600200"/>
            <a:ext cx="8229600" cy="4525963"/>
          </a:xfrm>
        </p:spPr>
        <p:txBody>
          <a:bodyPr>
            <a:normAutofit/>
          </a:bodyPr>
          <a:lstStyle/>
          <a:p>
            <a:r>
              <a:rPr lang="en-IN" dirty="0"/>
              <a:t>Main dart</a:t>
            </a:r>
          </a:p>
          <a:p>
            <a:endParaRPr lang="en-IN" dirty="0"/>
          </a:p>
        </p:txBody>
      </p:sp>
      <p:sp>
        <p:nvSpPr>
          <p:cNvPr id="4" name="Date Placeholder 3">
            <a:extLst>
              <a:ext uri="{FF2B5EF4-FFF2-40B4-BE49-F238E27FC236}">
                <a16:creationId xmlns:a16="http://schemas.microsoft.com/office/drawing/2014/main" id="{F5F9B515-1227-470D-9E4D-E06B2D61E80D}"/>
              </a:ext>
            </a:extLst>
          </p:cNvPr>
          <p:cNvSpPr>
            <a:spLocks noGrp="1"/>
          </p:cNvSpPr>
          <p:nvPr>
            <p:ph type="dt" sz="half" idx="10"/>
          </p:nvPr>
        </p:nvSpPr>
        <p:spPr>
          <a:xfrm>
            <a:off x="457200" y="6356350"/>
            <a:ext cx="2133600" cy="365125"/>
          </a:xfrm>
        </p:spPr>
        <p:txBody>
          <a:bodyPr/>
          <a:lstStyle/>
          <a:p>
            <a:fld id="{A2414E9F-A237-4082-B37B-D926ADB268EE}" type="datetime3">
              <a:rPr lang="en-US" smtClean="0"/>
              <a:pPr/>
              <a:t>3 October 2023</a:t>
            </a:fld>
            <a:endParaRPr lang="en-US"/>
          </a:p>
        </p:txBody>
      </p:sp>
      <p:sp>
        <p:nvSpPr>
          <p:cNvPr id="5" name="Footer Placeholder 4">
            <a:extLst>
              <a:ext uri="{FF2B5EF4-FFF2-40B4-BE49-F238E27FC236}">
                <a16:creationId xmlns:a16="http://schemas.microsoft.com/office/drawing/2014/main" id="{A53074C5-5E20-471C-A77E-1973445D7AE8}"/>
              </a:ext>
            </a:extLst>
          </p:cNvPr>
          <p:cNvSpPr>
            <a:spLocks noGrp="1"/>
          </p:cNvSpPr>
          <p:nvPr>
            <p:ph type="ftr" sz="quarter" idx="11"/>
          </p:nvPr>
        </p:nvSpPr>
        <p:spPr>
          <a:xfrm>
            <a:off x="3124200" y="6356350"/>
            <a:ext cx="2895600" cy="365125"/>
          </a:xfrm>
        </p:spPr>
        <p:txBody>
          <a:bodyPr/>
          <a:lstStyle/>
          <a:p>
            <a:r>
              <a:rPr lang="en-US" dirty="0"/>
              <a:t>Department of CSE</a:t>
            </a:r>
          </a:p>
        </p:txBody>
      </p:sp>
      <p:sp>
        <p:nvSpPr>
          <p:cNvPr id="6" name="Slide Number Placeholder 5">
            <a:extLst>
              <a:ext uri="{FF2B5EF4-FFF2-40B4-BE49-F238E27FC236}">
                <a16:creationId xmlns:a16="http://schemas.microsoft.com/office/drawing/2014/main" id="{EFFCBF1B-53E9-4642-A20B-4DFF2E13EF00}"/>
              </a:ext>
            </a:extLst>
          </p:cNvPr>
          <p:cNvSpPr>
            <a:spLocks noGrp="1"/>
          </p:cNvSpPr>
          <p:nvPr>
            <p:ph type="sldNum" sz="quarter" idx="12"/>
          </p:nvPr>
        </p:nvSpPr>
        <p:spPr>
          <a:xfrm>
            <a:off x="6553200" y="6356350"/>
            <a:ext cx="2133600" cy="365125"/>
          </a:xfrm>
        </p:spPr>
        <p:txBody>
          <a:bodyPr/>
          <a:lstStyle/>
          <a:p>
            <a:fld id="{7B28076C-CE04-4A00-BFAA-A90EA8355859}" type="slidenum">
              <a:rPr lang="en-US" smtClean="0"/>
              <a:pPr/>
              <a:t>12</a:t>
            </a:fld>
            <a:endParaRPr lang="en-US"/>
          </a:p>
        </p:txBody>
      </p:sp>
      <p:sp>
        <p:nvSpPr>
          <p:cNvPr id="8" name="AutoShape 2">
            <a:extLst>
              <a:ext uri="{FF2B5EF4-FFF2-40B4-BE49-F238E27FC236}">
                <a16:creationId xmlns:a16="http://schemas.microsoft.com/office/drawing/2014/main" id="{3508FE87-926C-4473-9646-31B95B6708F1}"/>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337FC0D9-AA95-21D1-D28F-A3AC3901642E}"/>
              </a:ext>
            </a:extLst>
          </p:cNvPr>
          <p:cNvPicPr>
            <a:picLocks noChangeAspect="1"/>
          </p:cNvPicPr>
          <p:nvPr/>
        </p:nvPicPr>
        <p:blipFill rotWithShape="1">
          <a:blip r:embed="rId2">
            <a:extLst>
              <a:ext uri="{28A0092B-C50C-407E-A947-70E740481C1C}">
                <a14:useLocalDpi xmlns:a14="http://schemas.microsoft.com/office/drawing/2010/main" val="0"/>
              </a:ext>
            </a:extLst>
          </a:blip>
          <a:srcRect l="3269" t="4908" r="5064" b="7036"/>
          <a:stretch/>
        </p:blipFill>
        <p:spPr>
          <a:xfrm>
            <a:off x="381000" y="1441830"/>
            <a:ext cx="8382000" cy="4529140"/>
          </a:xfrm>
          <a:prstGeom prst="rect">
            <a:avLst/>
          </a:prstGeom>
        </p:spPr>
      </p:pic>
    </p:spTree>
    <p:extLst>
      <p:ext uri="{BB962C8B-B14F-4D97-AF65-F5344CB8AC3E}">
        <p14:creationId xmlns:p14="http://schemas.microsoft.com/office/powerpoint/2010/main" val="2819266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3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13</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a:t>
            </a:r>
            <a:endParaRPr lang="en-US" dirty="0">
              <a:solidFill>
                <a:srgbClr val="C00000"/>
              </a:solidFill>
            </a:endParaRPr>
          </a:p>
        </p:txBody>
      </p:sp>
      <p:sp>
        <p:nvSpPr>
          <p:cNvPr id="8" name="Content Placeholder 2"/>
          <p:cNvSpPr>
            <a:spLocks noGrp="1"/>
          </p:cNvSpPr>
          <p:nvPr>
            <p:ph idx="1"/>
          </p:nvPr>
        </p:nvSpPr>
        <p:spPr>
          <a:xfrm>
            <a:off x="299663" y="1447800"/>
            <a:ext cx="8305800" cy="4800600"/>
          </a:xfrm>
        </p:spPr>
        <p:txBody>
          <a:bodyPr vert="horz" lIns="91440" tIns="45720" rIns="91440" bIns="45720" rtlCol="0" anchor="t">
            <a:normAutofit fontScale="25000" lnSpcReduction="20000"/>
          </a:bodyPr>
          <a:lstStyle/>
          <a:p>
            <a:pPr marL="0" indent="0">
              <a:lnSpc>
                <a:spcPct val="120000"/>
              </a:lnSpc>
              <a:buNone/>
            </a:pPr>
            <a:r>
              <a:rPr lang="en-US" sz="8800" dirty="0">
                <a:ea typeface="+mn-lt"/>
                <a:cs typeface="+mn-lt"/>
              </a:rPr>
              <a:t>Implementing the phone book application using </a:t>
            </a:r>
            <a:r>
              <a:rPr lang="en-US" sz="8800" dirty="0" err="1">
                <a:ea typeface="+mn-lt"/>
                <a:cs typeface="+mn-lt"/>
              </a:rPr>
              <a:t>Tkinter</a:t>
            </a:r>
            <a:r>
              <a:rPr lang="en-US" sz="8800" dirty="0">
                <a:ea typeface="+mn-lt"/>
                <a:cs typeface="+mn-lt"/>
              </a:rPr>
              <a:t> and CSV files involves several considerations to ensure functionality, readability, and maintainability. Here are some key aspects to consider during implementation:</a:t>
            </a:r>
          </a:p>
          <a:p>
            <a:pPr marL="0" indent="0">
              <a:lnSpc>
                <a:spcPct val="120000"/>
              </a:lnSpc>
              <a:buNone/>
            </a:pPr>
            <a:r>
              <a:rPr lang="en-US" sz="8800" b="1" dirty="0">
                <a:ea typeface="+mn-lt"/>
                <a:cs typeface="+mn-lt"/>
              </a:rPr>
              <a:t>Error Handling: </a:t>
            </a:r>
          </a:p>
          <a:p>
            <a:pPr>
              <a:lnSpc>
                <a:spcPct val="120000"/>
              </a:lnSpc>
            </a:pPr>
            <a:r>
              <a:rPr lang="en-US" sz="8800" dirty="0">
                <a:ea typeface="+mn-lt"/>
                <a:cs typeface="+mn-lt"/>
              </a:rPr>
              <a:t>Ensure proper error handling using try, except, and </a:t>
            </a:r>
            <a:r>
              <a:rPr lang="en-US" sz="8800" dirty="0" err="1">
                <a:ea typeface="+mn-lt"/>
                <a:cs typeface="+mn-lt"/>
              </a:rPr>
              <a:t>messagebox.showerror</a:t>
            </a:r>
            <a:r>
              <a:rPr lang="en-US" sz="8800" dirty="0">
                <a:ea typeface="+mn-lt"/>
                <a:cs typeface="+mn-lt"/>
              </a:rPr>
              <a:t> to inform users about errors or exceptions that may occur during program execution.</a:t>
            </a:r>
          </a:p>
          <a:p>
            <a:pPr marL="0" indent="0">
              <a:lnSpc>
                <a:spcPct val="120000"/>
              </a:lnSpc>
              <a:buNone/>
            </a:pPr>
            <a:r>
              <a:rPr lang="en-US" sz="8800" b="1" dirty="0">
                <a:ea typeface="+mn-lt"/>
                <a:cs typeface="+mn-lt"/>
              </a:rPr>
              <a:t>Input Validation: </a:t>
            </a:r>
          </a:p>
          <a:p>
            <a:pPr>
              <a:lnSpc>
                <a:spcPct val="120000"/>
              </a:lnSpc>
            </a:pPr>
            <a:r>
              <a:rPr lang="en-US" sz="8800" dirty="0">
                <a:ea typeface="+mn-lt"/>
                <a:cs typeface="+mn-lt"/>
              </a:rPr>
              <a:t>Implement input validation to check if the user-provided data meets the required criteria. For example, ensure that contact numbers are valid and that required fields are not empty.</a:t>
            </a:r>
          </a:p>
          <a:p>
            <a:pPr marL="0" indent="0">
              <a:lnSpc>
                <a:spcPct val="150000"/>
              </a:lnSpc>
              <a:buNone/>
            </a:pPr>
            <a:endParaRPr lang="en-US" sz="8800" dirty="0">
              <a:ea typeface="+mn-lt"/>
              <a:cs typeface="+mn-lt"/>
            </a:endParaRPr>
          </a:p>
          <a:p>
            <a:pPr>
              <a:lnSpc>
                <a:spcPct val="150000"/>
              </a:lnSpc>
            </a:pPr>
            <a:endParaRPr lang="en-US" sz="2400" dirty="0">
              <a:ea typeface="+mn-lt"/>
              <a:cs typeface="+mn-lt"/>
            </a:endParaRPr>
          </a:p>
        </p:txBody>
      </p:sp>
    </p:spTree>
    <p:extLst>
      <p:ext uri="{BB962C8B-B14F-4D97-AF65-F5344CB8AC3E}">
        <p14:creationId xmlns:p14="http://schemas.microsoft.com/office/powerpoint/2010/main" val="252648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FBABBC-A8D4-4D15-9C6F-E40B189684F7}"/>
              </a:ext>
            </a:extLst>
          </p:cNvPr>
          <p:cNvSpPr>
            <a:spLocks noGrp="1"/>
          </p:cNvSpPr>
          <p:nvPr>
            <p:ph idx="1"/>
          </p:nvPr>
        </p:nvSpPr>
        <p:spPr>
          <a:xfrm>
            <a:off x="304800" y="1175606"/>
            <a:ext cx="8382000" cy="5181600"/>
          </a:xfrm>
        </p:spPr>
        <p:txBody>
          <a:bodyPr>
            <a:noAutofit/>
          </a:bodyPr>
          <a:lstStyle/>
          <a:p>
            <a:pPr marL="0" indent="0">
              <a:buNone/>
            </a:pPr>
            <a:r>
              <a:rPr lang="en-US" sz="2200" b="1" dirty="0">
                <a:ea typeface="+mn-lt"/>
                <a:cs typeface="+mn-lt"/>
              </a:rPr>
              <a:t>Data Persistence: </a:t>
            </a:r>
          </a:p>
          <a:p>
            <a:r>
              <a:rPr lang="en-US" sz="2200" dirty="0">
                <a:ea typeface="+mn-lt"/>
                <a:cs typeface="+mn-lt"/>
              </a:rPr>
              <a:t>Implement reading from and writing to the CSV file to ensure data persistence between program executions. Ensure that the file handling operations are error-resistant.</a:t>
            </a:r>
          </a:p>
          <a:p>
            <a:pPr marL="0" indent="0">
              <a:buNone/>
            </a:pPr>
            <a:r>
              <a:rPr lang="en-US" sz="2200" b="1" dirty="0"/>
              <a:t>User Interface Design:</a:t>
            </a:r>
          </a:p>
          <a:p>
            <a:r>
              <a:rPr lang="en-US" sz="2200" dirty="0"/>
              <a:t>Create an intuitive and user-friendly interface by organizing widgets (labels, entry fields, buttons) logically within frames.</a:t>
            </a:r>
          </a:p>
          <a:p>
            <a:r>
              <a:rPr lang="en-US" sz="2200" dirty="0"/>
              <a:t>Consider using appropriate widget properties like fonts, colors, and layout to enhance the visual appeal.</a:t>
            </a:r>
          </a:p>
          <a:p>
            <a:pPr marL="0" indent="0">
              <a:buNone/>
            </a:pPr>
            <a:r>
              <a:rPr lang="en-US" sz="2200" b="1" dirty="0"/>
              <a:t>User Interaction:</a:t>
            </a:r>
          </a:p>
          <a:p>
            <a:r>
              <a:rPr lang="en-US" sz="2200" dirty="0"/>
              <a:t>Implement clear and informative messages using </a:t>
            </a:r>
            <a:r>
              <a:rPr lang="en-US" sz="2200" dirty="0" err="1"/>
              <a:t>messagebox</a:t>
            </a:r>
            <a:r>
              <a:rPr lang="en-US" sz="2200" dirty="0"/>
              <a:t> to provide feedback to users during various actions (e.g., adding, updating, deleting, searching contacts).</a:t>
            </a:r>
            <a:endParaRPr lang="en-IN" sz="2200" dirty="0"/>
          </a:p>
        </p:txBody>
      </p:sp>
      <p:sp>
        <p:nvSpPr>
          <p:cNvPr id="4" name="Date Placeholder 3">
            <a:extLst>
              <a:ext uri="{FF2B5EF4-FFF2-40B4-BE49-F238E27FC236}">
                <a16:creationId xmlns:a16="http://schemas.microsoft.com/office/drawing/2014/main" id="{8536842B-6364-4EA9-8034-E03EBC782890}"/>
              </a:ext>
            </a:extLst>
          </p:cNvPr>
          <p:cNvSpPr>
            <a:spLocks noGrp="1"/>
          </p:cNvSpPr>
          <p:nvPr>
            <p:ph type="dt" sz="half" idx="10"/>
          </p:nvPr>
        </p:nvSpPr>
        <p:spPr/>
        <p:txBody>
          <a:bodyPr/>
          <a:lstStyle/>
          <a:p>
            <a:fld id="{A2414E9F-A237-4082-B37B-D926ADB268EE}" type="datetime3">
              <a:rPr lang="en-US" smtClean="0"/>
              <a:pPr/>
              <a:t>3 October 2023</a:t>
            </a:fld>
            <a:endParaRPr lang="en-US" dirty="0"/>
          </a:p>
        </p:txBody>
      </p:sp>
      <p:sp>
        <p:nvSpPr>
          <p:cNvPr id="5" name="Footer Placeholder 4">
            <a:extLst>
              <a:ext uri="{FF2B5EF4-FFF2-40B4-BE49-F238E27FC236}">
                <a16:creationId xmlns:a16="http://schemas.microsoft.com/office/drawing/2014/main" id="{1740C4B9-33EC-4370-A763-1FD94F05BA13}"/>
              </a:ext>
            </a:extLst>
          </p:cNvPr>
          <p:cNvSpPr>
            <a:spLocks noGrp="1"/>
          </p:cNvSpPr>
          <p:nvPr>
            <p:ph type="ftr" sz="quarter" idx="11"/>
          </p:nvPr>
        </p:nvSpPr>
        <p:spPr/>
        <p:txBody>
          <a:bodyPr/>
          <a:lstStyle/>
          <a:p>
            <a:r>
              <a:rPr lang="en-US" dirty="0"/>
              <a:t>Department of CSE</a:t>
            </a:r>
          </a:p>
        </p:txBody>
      </p:sp>
      <p:sp>
        <p:nvSpPr>
          <p:cNvPr id="6" name="Slide Number Placeholder 5">
            <a:extLst>
              <a:ext uri="{FF2B5EF4-FFF2-40B4-BE49-F238E27FC236}">
                <a16:creationId xmlns:a16="http://schemas.microsoft.com/office/drawing/2014/main" id="{8FB1FE02-B28B-4414-BF95-FC973D5F4C2D}"/>
              </a:ext>
            </a:extLst>
          </p:cNvPr>
          <p:cNvSpPr>
            <a:spLocks noGrp="1"/>
          </p:cNvSpPr>
          <p:nvPr>
            <p:ph type="sldNum" sz="quarter" idx="12"/>
          </p:nvPr>
        </p:nvSpPr>
        <p:spPr/>
        <p:txBody>
          <a:bodyPr/>
          <a:lstStyle/>
          <a:p>
            <a:fld id="{7B28076C-CE04-4A00-BFAA-A90EA8355859}" type="slidenum">
              <a:rPr lang="en-US" smtClean="0"/>
              <a:pPr/>
              <a:t>14</a:t>
            </a:fld>
            <a:endParaRPr lang="en-US"/>
          </a:p>
        </p:txBody>
      </p:sp>
      <p:sp>
        <p:nvSpPr>
          <p:cNvPr id="9" name="Title 1">
            <a:extLst>
              <a:ext uri="{FF2B5EF4-FFF2-40B4-BE49-F238E27FC236}">
                <a16:creationId xmlns:a16="http://schemas.microsoft.com/office/drawing/2014/main" id="{286C9E8E-6E46-FF94-5932-107E30029855}"/>
              </a:ext>
            </a:extLst>
          </p:cNvPr>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a:t>
            </a:r>
            <a:endParaRPr lang="en-US" dirty="0">
              <a:solidFill>
                <a:srgbClr val="C00000"/>
              </a:solidFill>
            </a:endParaRPr>
          </a:p>
        </p:txBody>
      </p:sp>
    </p:spTree>
    <p:extLst>
      <p:ext uri="{BB962C8B-B14F-4D97-AF65-F5344CB8AC3E}">
        <p14:creationId xmlns:p14="http://schemas.microsoft.com/office/powerpoint/2010/main" val="3528399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FBABBC-A8D4-4D15-9C6F-E40B189684F7}"/>
              </a:ext>
            </a:extLst>
          </p:cNvPr>
          <p:cNvSpPr>
            <a:spLocks noGrp="1"/>
          </p:cNvSpPr>
          <p:nvPr>
            <p:ph idx="1"/>
          </p:nvPr>
        </p:nvSpPr>
        <p:spPr>
          <a:xfrm>
            <a:off x="304800" y="1447800"/>
            <a:ext cx="8382000" cy="4678363"/>
          </a:xfrm>
        </p:spPr>
        <p:txBody>
          <a:bodyPr>
            <a:noAutofit/>
          </a:bodyPr>
          <a:lstStyle/>
          <a:p>
            <a:pPr marL="0" indent="0">
              <a:buNone/>
            </a:pPr>
            <a:r>
              <a:rPr lang="en-US" sz="2200" b="1" dirty="0"/>
              <a:t>Data Structure:</a:t>
            </a:r>
          </a:p>
          <a:p>
            <a:r>
              <a:rPr lang="en-US" sz="2200" dirty="0"/>
              <a:t>Choose appropriate data structures for storing contact information. In this code, a list of lists is used, but you could consider using dictionaries or custom classes for better organization and easier access.</a:t>
            </a:r>
            <a:endParaRPr lang="en-IN" sz="2200" dirty="0"/>
          </a:p>
        </p:txBody>
      </p:sp>
      <p:sp>
        <p:nvSpPr>
          <p:cNvPr id="4" name="Date Placeholder 3">
            <a:extLst>
              <a:ext uri="{FF2B5EF4-FFF2-40B4-BE49-F238E27FC236}">
                <a16:creationId xmlns:a16="http://schemas.microsoft.com/office/drawing/2014/main" id="{8536842B-6364-4EA9-8034-E03EBC782890}"/>
              </a:ext>
            </a:extLst>
          </p:cNvPr>
          <p:cNvSpPr>
            <a:spLocks noGrp="1"/>
          </p:cNvSpPr>
          <p:nvPr>
            <p:ph type="dt" sz="half" idx="10"/>
          </p:nvPr>
        </p:nvSpPr>
        <p:spPr/>
        <p:txBody>
          <a:bodyPr/>
          <a:lstStyle/>
          <a:p>
            <a:fld id="{A2414E9F-A237-4082-B37B-D926ADB268EE}" type="datetime3">
              <a:rPr lang="en-US" smtClean="0"/>
              <a:pPr/>
              <a:t>3 October 2023</a:t>
            </a:fld>
            <a:endParaRPr lang="en-US" dirty="0"/>
          </a:p>
        </p:txBody>
      </p:sp>
      <p:sp>
        <p:nvSpPr>
          <p:cNvPr id="5" name="Footer Placeholder 4">
            <a:extLst>
              <a:ext uri="{FF2B5EF4-FFF2-40B4-BE49-F238E27FC236}">
                <a16:creationId xmlns:a16="http://schemas.microsoft.com/office/drawing/2014/main" id="{1740C4B9-33EC-4370-A763-1FD94F05BA13}"/>
              </a:ext>
            </a:extLst>
          </p:cNvPr>
          <p:cNvSpPr>
            <a:spLocks noGrp="1"/>
          </p:cNvSpPr>
          <p:nvPr>
            <p:ph type="ftr" sz="quarter" idx="11"/>
          </p:nvPr>
        </p:nvSpPr>
        <p:spPr/>
        <p:txBody>
          <a:bodyPr/>
          <a:lstStyle/>
          <a:p>
            <a:r>
              <a:rPr lang="en-US" dirty="0"/>
              <a:t>Department of CSE</a:t>
            </a:r>
          </a:p>
        </p:txBody>
      </p:sp>
      <p:sp>
        <p:nvSpPr>
          <p:cNvPr id="6" name="Slide Number Placeholder 5">
            <a:extLst>
              <a:ext uri="{FF2B5EF4-FFF2-40B4-BE49-F238E27FC236}">
                <a16:creationId xmlns:a16="http://schemas.microsoft.com/office/drawing/2014/main" id="{8FB1FE02-B28B-4414-BF95-FC973D5F4C2D}"/>
              </a:ext>
            </a:extLst>
          </p:cNvPr>
          <p:cNvSpPr>
            <a:spLocks noGrp="1"/>
          </p:cNvSpPr>
          <p:nvPr>
            <p:ph type="sldNum" sz="quarter" idx="12"/>
          </p:nvPr>
        </p:nvSpPr>
        <p:spPr/>
        <p:txBody>
          <a:bodyPr/>
          <a:lstStyle/>
          <a:p>
            <a:fld id="{7B28076C-CE04-4A00-BFAA-A90EA8355859}" type="slidenum">
              <a:rPr lang="en-US" smtClean="0"/>
              <a:pPr/>
              <a:t>15</a:t>
            </a:fld>
            <a:endParaRPr lang="en-US"/>
          </a:p>
        </p:txBody>
      </p:sp>
      <p:sp>
        <p:nvSpPr>
          <p:cNvPr id="9" name="Title 1">
            <a:extLst>
              <a:ext uri="{FF2B5EF4-FFF2-40B4-BE49-F238E27FC236}">
                <a16:creationId xmlns:a16="http://schemas.microsoft.com/office/drawing/2014/main" id="{286C9E8E-6E46-FF94-5932-107E30029855}"/>
              </a:ext>
            </a:extLst>
          </p:cNvPr>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a:t>
            </a:r>
            <a:endParaRPr lang="en-US" dirty="0">
              <a:solidFill>
                <a:srgbClr val="C00000"/>
              </a:solidFill>
            </a:endParaRPr>
          </a:p>
        </p:txBody>
      </p:sp>
    </p:spTree>
    <p:extLst>
      <p:ext uri="{BB962C8B-B14F-4D97-AF65-F5344CB8AC3E}">
        <p14:creationId xmlns:p14="http://schemas.microsoft.com/office/powerpoint/2010/main" val="1516085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A5854-67BF-4B08-87C5-081148A9D3F1}"/>
              </a:ext>
            </a:extLst>
          </p:cNvPr>
          <p:cNvSpPr>
            <a:spLocks noGrp="1"/>
          </p:cNvSpPr>
          <p:nvPr>
            <p:ph type="title"/>
          </p:nvPr>
        </p:nvSpPr>
        <p:spPr>
          <a:xfrm>
            <a:off x="298940" y="228600"/>
            <a:ext cx="8229600" cy="1066800"/>
          </a:xfrm>
        </p:spPr>
        <p:txBody>
          <a:bodyPr>
            <a:normAutofit fontScale="90000"/>
          </a:bodyPr>
          <a:lstStyle/>
          <a:p>
            <a:pPr algn="l"/>
            <a:r>
              <a:rPr lang="en-US" dirty="0">
                <a:solidFill>
                  <a:srgbClr val="C00000"/>
                </a:solidFill>
                <a:ea typeface="+mj-lt"/>
                <a:cs typeface="+mj-lt"/>
              </a:rPr>
              <a:t>Software &amp; Hardware Requirements</a:t>
            </a:r>
          </a:p>
        </p:txBody>
      </p:sp>
      <p:sp>
        <p:nvSpPr>
          <p:cNvPr id="3" name="Content Placeholder 2">
            <a:extLst>
              <a:ext uri="{FF2B5EF4-FFF2-40B4-BE49-F238E27FC236}">
                <a16:creationId xmlns:a16="http://schemas.microsoft.com/office/drawing/2014/main" id="{D6644BAF-C317-4CA6-AF0C-AEE9E8BCB55A}"/>
              </a:ext>
            </a:extLst>
          </p:cNvPr>
          <p:cNvSpPr>
            <a:spLocks noGrp="1"/>
          </p:cNvSpPr>
          <p:nvPr>
            <p:ph idx="1"/>
          </p:nvPr>
        </p:nvSpPr>
        <p:spPr>
          <a:xfrm>
            <a:off x="298940" y="1219200"/>
            <a:ext cx="8387860" cy="5791200"/>
          </a:xfrm>
        </p:spPr>
        <p:txBody>
          <a:bodyPr vert="horz" lIns="91440" tIns="45720" rIns="91440" bIns="45720" rtlCol="0" anchor="t">
            <a:normAutofit fontScale="40000" lnSpcReduction="20000"/>
          </a:bodyPr>
          <a:lstStyle/>
          <a:p>
            <a:pPr marL="114300" indent="0">
              <a:lnSpc>
                <a:spcPct val="150000"/>
              </a:lnSpc>
              <a:spcBef>
                <a:spcPts val="1000"/>
              </a:spcBef>
              <a:buNone/>
            </a:pPr>
            <a:r>
              <a:rPr lang="en-US" sz="4000" b="1" dirty="0">
                <a:latin typeface="Arial Black" panose="020B0A04020102020204" pitchFamily="34" charset="0"/>
                <a:ea typeface="+mn-lt"/>
                <a:cs typeface="+mn-lt"/>
              </a:rPr>
              <a:t>Software Requirements </a:t>
            </a:r>
          </a:p>
          <a:p>
            <a:pPr marL="114300" indent="0">
              <a:lnSpc>
                <a:spcPct val="150000"/>
              </a:lnSpc>
              <a:spcBef>
                <a:spcPts val="1000"/>
              </a:spcBef>
              <a:buNone/>
            </a:pPr>
            <a:r>
              <a:rPr lang="en-GB" sz="4800" dirty="0">
                <a:effectLst/>
                <a:latin typeface="Calibri (Body)"/>
                <a:ea typeface="Calibri" panose="020F0502020204030204" pitchFamily="34" charset="0"/>
                <a:cs typeface="Calibri" panose="020F0502020204030204" pitchFamily="34" charset="0"/>
              </a:rPr>
              <a:t>The phonebook project described in the provided code has some software requirements that you should meet to run the application successfully. Here are the software requirements:</a:t>
            </a:r>
            <a:endParaRPr lang="en-US" sz="4800" b="1" dirty="0">
              <a:latin typeface="Calibri (Body)"/>
              <a:ea typeface="+mn-lt"/>
              <a:cs typeface="+mn-lt"/>
            </a:endParaRPr>
          </a:p>
          <a:p>
            <a:pPr marL="0" indent="0">
              <a:lnSpc>
                <a:spcPct val="150000"/>
              </a:lnSpc>
              <a:spcAft>
                <a:spcPts val="600"/>
              </a:spcAft>
              <a:buNone/>
            </a:pPr>
            <a:r>
              <a:rPr lang="en-US" sz="5500" b="1" dirty="0">
                <a:effectLst/>
                <a:latin typeface="Calibri (Body)"/>
                <a:ea typeface="Arial" panose="020B0604020202020204" pitchFamily="34" charset="0"/>
                <a:cs typeface="Times New Roman" panose="02020603050405020304" pitchFamily="18" charset="0"/>
              </a:rPr>
              <a:t>Python: </a:t>
            </a:r>
          </a:p>
          <a:p>
            <a:pPr>
              <a:lnSpc>
                <a:spcPct val="150000"/>
              </a:lnSpc>
              <a:spcAft>
                <a:spcPts val="600"/>
              </a:spcAft>
            </a:pPr>
            <a:r>
              <a:rPr lang="en-US" sz="4800" dirty="0">
                <a:effectLst/>
                <a:latin typeface="Calibri (Body)"/>
                <a:ea typeface="Arial" panose="020B0604020202020204" pitchFamily="34" charset="0"/>
                <a:cs typeface="Times New Roman" panose="02020603050405020304" pitchFamily="18" charset="0"/>
              </a:rPr>
              <a:t>You need Python installed on your computer. You can download Python from the official website and ensure that it's added to your system's PATH during installation.</a:t>
            </a:r>
          </a:p>
          <a:p>
            <a:pPr marL="0" indent="0">
              <a:lnSpc>
                <a:spcPct val="150000"/>
              </a:lnSpc>
              <a:spcAft>
                <a:spcPts val="600"/>
              </a:spcAft>
              <a:buNone/>
            </a:pPr>
            <a:r>
              <a:rPr lang="en-US" sz="5500" b="1" dirty="0">
                <a:effectLst/>
                <a:latin typeface="Calibri (Body)"/>
                <a:ea typeface="Arial" panose="020B0604020202020204" pitchFamily="34" charset="0"/>
                <a:cs typeface="Times New Roman" panose="02020603050405020304" pitchFamily="18" charset="0"/>
              </a:rPr>
              <a:t>Python Libraries: </a:t>
            </a:r>
          </a:p>
          <a:p>
            <a:pPr>
              <a:lnSpc>
                <a:spcPct val="150000"/>
              </a:lnSpc>
              <a:spcAft>
                <a:spcPts val="600"/>
              </a:spcAft>
            </a:pPr>
            <a:r>
              <a:rPr lang="en-US" sz="4300" dirty="0">
                <a:effectLst/>
                <a:latin typeface="Calibri (Body)"/>
                <a:ea typeface="Arial" panose="020B0604020202020204" pitchFamily="34" charset="0"/>
                <a:cs typeface="Times New Roman" panose="02020603050405020304" pitchFamily="18" charset="0"/>
              </a:rPr>
              <a:t>The code uses several Python libraries for GUI development and working with CSV files. You may need to install these libraries if they are not already present on your system. </a:t>
            </a:r>
          </a:p>
          <a:p>
            <a:pPr>
              <a:lnSpc>
                <a:spcPct val="150000"/>
              </a:lnSpc>
              <a:spcAft>
                <a:spcPts val="600"/>
              </a:spcAft>
              <a:buFont typeface="Wingdings" panose="05000000000000000000" pitchFamily="2" charset="2"/>
              <a:buChar char="q"/>
            </a:pPr>
            <a:r>
              <a:rPr lang="en-IN" sz="4300" dirty="0" err="1">
                <a:effectLst/>
                <a:latin typeface="Calibri (Body)"/>
                <a:ea typeface="Arial" panose="020B0604020202020204" pitchFamily="34" charset="0"/>
                <a:cs typeface="Times New Roman" panose="02020603050405020304" pitchFamily="18" charset="0"/>
              </a:rPr>
              <a:t>tkinter</a:t>
            </a:r>
            <a:endParaRPr lang="en-IN" sz="4300" dirty="0">
              <a:effectLst/>
              <a:latin typeface="Calibri (Body)"/>
              <a:ea typeface="Arial" panose="020B0604020202020204" pitchFamily="34" charset="0"/>
              <a:cs typeface="Times New Roman" panose="02020603050405020304" pitchFamily="18" charset="0"/>
            </a:endParaRPr>
          </a:p>
          <a:p>
            <a:pPr>
              <a:lnSpc>
                <a:spcPct val="150000"/>
              </a:lnSpc>
              <a:spcAft>
                <a:spcPts val="600"/>
              </a:spcAft>
            </a:pPr>
            <a:endParaRPr lang="en-IN" sz="1800" dirty="0">
              <a:effectLst/>
              <a:latin typeface="Arial" panose="020B0604020202020204" pitchFamily="34" charset="0"/>
              <a:ea typeface="Arial" panose="020B0604020202020204" pitchFamily="34" charset="0"/>
              <a:cs typeface="Times New Roman" panose="02020603050405020304" pitchFamily="18" charset="0"/>
            </a:endParaRPr>
          </a:p>
          <a:p>
            <a:pPr marL="114300" indent="0">
              <a:lnSpc>
                <a:spcPct val="150000"/>
              </a:lnSpc>
              <a:spcBef>
                <a:spcPts val="1000"/>
              </a:spcBef>
              <a:buNone/>
            </a:pPr>
            <a:endParaRPr lang="en-US" sz="2400" b="1" dirty="0">
              <a:latin typeface="Arial"/>
              <a:ea typeface="+mn-lt"/>
              <a:cs typeface="+mn-lt"/>
            </a:endParaRPr>
          </a:p>
          <a:p>
            <a:pPr marL="457200">
              <a:lnSpc>
                <a:spcPct val="150000"/>
              </a:lnSpc>
              <a:spcBef>
                <a:spcPts val="1000"/>
              </a:spcBef>
              <a:buFont typeface="Wingdings"/>
              <a:buChar char="Ø"/>
            </a:pPr>
            <a:endParaRPr lang="en-US" sz="2400" b="1" dirty="0">
              <a:latin typeface="Arial"/>
              <a:ea typeface="+mn-lt"/>
              <a:cs typeface="+mn-lt"/>
            </a:endParaRPr>
          </a:p>
        </p:txBody>
      </p:sp>
      <p:sp>
        <p:nvSpPr>
          <p:cNvPr id="4" name="Date Placeholder 3">
            <a:extLst>
              <a:ext uri="{FF2B5EF4-FFF2-40B4-BE49-F238E27FC236}">
                <a16:creationId xmlns:a16="http://schemas.microsoft.com/office/drawing/2014/main" id="{5F481324-0868-4644-B094-6F76A95C5D46}"/>
              </a:ext>
            </a:extLst>
          </p:cNvPr>
          <p:cNvSpPr>
            <a:spLocks noGrp="1"/>
          </p:cNvSpPr>
          <p:nvPr>
            <p:ph type="dt" sz="half" idx="10"/>
          </p:nvPr>
        </p:nvSpPr>
        <p:spPr/>
        <p:txBody>
          <a:bodyPr/>
          <a:lstStyle/>
          <a:p>
            <a:fld id="{A2414E9F-A237-4082-B37B-D926ADB268EE}" type="datetime3">
              <a:rPr lang="en-US" smtClean="0"/>
              <a:pPr/>
              <a:t>3 October 2023</a:t>
            </a:fld>
            <a:endParaRPr lang="en-US"/>
          </a:p>
        </p:txBody>
      </p:sp>
      <p:sp>
        <p:nvSpPr>
          <p:cNvPr id="5" name="Footer Placeholder 4">
            <a:extLst>
              <a:ext uri="{FF2B5EF4-FFF2-40B4-BE49-F238E27FC236}">
                <a16:creationId xmlns:a16="http://schemas.microsoft.com/office/drawing/2014/main" id="{08BFE0F2-1505-47A3-9408-F80F27EFBFD6}"/>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7CDA9596-F1A0-46A5-BE9A-F10D763C3458}"/>
              </a:ext>
            </a:extLst>
          </p:cNvPr>
          <p:cNvSpPr>
            <a:spLocks noGrp="1"/>
          </p:cNvSpPr>
          <p:nvPr>
            <p:ph type="sldNum" sz="quarter" idx="12"/>
          </p:nvPr>
        </p:nvSpPr>
        <p:spPr/>
        <p:txBody>
          <a:bodyPr/>
          <a:lstStyle/>
          <a:p>
            <a:fld id="{7B28076C-CE04-4A00-BFAA-A90EA8355859}" type="slidenum">
              <a:rPr lang="en-US" smtClean="0"/>
              <a:pPr/>
              <a:t>16</a:t>
            </a:fld>
            <a:endParaRPr lang="en-US"/>
          </a:p>
        </p:txBody>
      </p:sp>
    </p:spTree>
    <p:extLst>
      <p:ext uri="{BB962C8B-B14F-4D97-AF65-F5344CB8AC3E}">
        <p14:creationId xmlns:p14="http://schemas.microsoft.com/office/powerpoint/2010/main" val="2984795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A5854-67BF-4B08-87C5-081148A9D3F1}"/>
              </a:ext>
            </a:extLst>
          </p:cNvPr>
          <p:cNvSpPr>
            <a:spLocks noGrp="1"/>
          </p:cNvSpPr>
          <p:nvPr>
            <p:ph type="title"/>
          </p:nvPr>
        </p:nvSpPr>
        <p:spPr>
          <a:xfrm>
            <a:off x="298940" y="228600"/>
            <a:ext cx="8229600" cy="1066800"/>
          </a:xfrm>
        </p:spPr>
        <p:txBody>
          <a:bodyPr>
            <a:normAutofit fontScale="90000"/>
          </a:bodyPr>
          <a:lstStyle/>
          <a:p>
            <a:pPr algn="l"/>
            <a:r>
              <a:rPr lang="en-US" dirty="0">
                <a:solidFill>
                  <a:srgbClr val="C00000"/>
                </a:solidFill>
                <a:ea typeface="+mj-lt"/>
                <a:cs typeface="+mj-lt"/>
              </a:rPr>
              <a:t>Software &amp; Hardware Requirements</a:t>
            </a:r>
          </a:p>
        </p:txBody>
      </p:sp>
      <p:sp>
        <p:nvSpPr>
          <p:cNvPr id="3" name="Content Placeholder 2">
            <a:extLst>
              <a:ext uri="{FF2B5EF4-FFF2-40B4-BE49-F238E27FC236}">
                <a16:creationId xmlns:a16="http://schemas.microsoft.com/office/drawing/2014/main" id="{D6644BAF-C317-4CA6-AF0C-AEE9E8BCB55A}"/>
              </a:ext>
            </a:extLst>
          </p:cNvPr>
          <p:cNvSpPr>
            <a:spLocks noGrp="1"/>
          </p:cNvSpPr>
          <p:nvPr>
            <p:ph idx="1"/>
          </p:nvPr>
        </p:nvSpPr>
        <p:spPr>
          <a:xfrm>
            <a:off x="298940" y="1143000"/>
            <a:ext cx="8387860" cy="4953000"/>
          </a:xfrm>
        </p:spPr>
        <p:txBody>
          <a:bodyPr vert="horz" lIns="91440" tIns="45720" rIns="91440" bIns="45720" rtlCol="0" anchor="t">
            <a:normAutofit fontScale="92500"/>
          </a:bodyPr>
          <a:lstStyle/>
          <a:p>
            <a:pPr marL="114300" indent="0">
              <a:lnSpc>
                <a:spcPct val="150000"/>
              </a:lnSpc>
              <a:spcBef>
                <a:spcPts val="1000"/>
              </a:spcBef>
              <a:buNone/>
            </a:pPr>
            <a:r>
              <a:rPr lang="en-US" sz="2100" b="1" dirty="0">
                <a:latin typeface="Arial Black" panose="020B0A04020102020204" pitchFamily="34" charset="0"/>
                <a:ea typeface="+mn-lt"/>
                <a:cs typeface="+mn-lt"/>
              </a:rPr>
              <a:t>Software Requirements </a:t>
            </a:r>
          </a:p>
          <a:p>
            <a:pPr marL="0" indent="0" algn="just">
              <a:lnSpc>
                <a:spcPct val="150000"/>
              </a:lnSpc>
              <a:spcAft>
                <a:spcPts val="800"/>
              </a:spcAft>
              <a:buNone/>
            </a:pPr>
            <a:r>
              <a:rPr lang="en-GB" sz="2400" b="1" dirty="0">
                <a:effectLst/>
                <a:latin typeface="Calibri (Body)"/>
                <a:ea typeface="Calibri" panose="020F0502020204030204" pitchFamily="34" charset="0"/>
                <a:cs typeface="Calibri" panose="020F0502020204030204" pitchFamily="34" charset="0"/>
              </a:rPr>
              <a:t>Integrated Development Environment (IDE): </a:t>
            </a:r>
            <a:endParaRPr lang="en-IN" sz="2400" dirty="0">
              <a:effectLst/>
              <a:latin typeface="Calibri (Body)"/>
              <a:ea typeface="Calibri" panose="020F0502020204030204" pitchFamily="34" charset="0"/>
              <a:cs typeface="Times New Roman" panose="02020603050405020304" pitchFamily="18" charset="0"/>
            </a:endParaRPr>
          </a:p>
          <a:p>
            <a:pPr algn="just">
              <a:lnSpc>
                <a:spcPct val="150000"/>
              </a:lnSpc>
              <a:spcAft>
                <a:spcPts val="800"/>
              </a:spcAft>
            </a:pPr>
            <a:r>
              <a:rPr lang="en-GB" sz="2400" dirty="0">
                <a:effectLst/>
                <a:latin typeface="Calibri (Body)"/>
                <a:ea typeface="Calibri" panose="020F0502020204030204" pitchFamily="34" charset="0"/>
                <a:cs typeface="Calibri" panose="020F0502020204030204" pitchFamily="34" charset="0"/>
              </a:rPr>
              <a:t>You can use a text editor or a Python-specific IDE like Visual Studio Code, PyCharm, or IDLE to edit and run the Python code.</a:t>
            </a:r>
            <a:endParaRPr lang="en-IN" sz="2400" dirty="0">
              <a:effectLst/>
              <a:latin typeface="Calibri (Body)"/>
              <a:ea typeface="Calibri" panose="020F0502020204030204" pitchFamily="34" charset="0"/>
              <a:cs typeface="Times New Roman" panose="02020603050405020304" pitchFamily="18" charset="0"/>
            </a:endParaRPr>
          </a:p>
          <a:p>
            <a:pPr marL="0" indent="0">
              <a:lnSpc>
                <a:spcPct val="150000"/>
              </a:lnSpc>
              <a:spcAft>
                <a:spcPts val="600"/>
              </a:spcAft>
              <a:buNone/>
            </a:pPr>
            <a:r>
              <a:rPr lang="en-GB" sz="2400" b="1" dirty="0">
                <a:effectLst/>
                <a:latin typeface="Calibri (Body)"/>
                <a:ea typeface="Calibri" panose="020F0502020204030204" pitchFamily="34" charset="0"/>
              </a:rPr>
              <a:t>CSV File: </a:t>
            </a:r>
          </a:p>
          <a:p>
            <a:pPr>
              <a:lnSpc>
                <a:spcPct val="150000"/>
              </a:lnSpc>
              <a:spcAft>
                <a:spcPts val="600"/>
              </a:spcAft>
            </a:pPr>
            <a:r>
              <a:rPr lang="en-GB" sz="2400" dirty="0">
                <a:effectLst/>
                <a:latin typeface="Calibri (Body)"/>
                <a:ea typeface="Calibri" panose="020F0502020204030204" pitchFamily="34" charset="0"/>
                <a:cs typeface="Calibri" panose="020F0502020204030204" pitchFamily="34" charset="0"/>
              </a:rPr>
              <a:t>The code reads and writes data to a CSV file named 'StudentData.csv.' Ensure that this file exists in the same directory as the Python script or update the file path accordingly.</a:t>
            </a:r>
          </a:p>
          <a:p>
            <a:pPr marL="0" indent="0">
              <a:lnSpc>
                <a:spcPct val="150000"/>
              </a:lnSpc>
              <a:spcAft>
                <a:spcPts val="6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600"/>
              </a:spcAft>
              <a:buNone/>
            </a:pPr>
            <a:endParaRPr lang="en-IN" sz="20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50000"/>
              </a:lnSpc>
              <a:spcAft>
                <a:spcPts val="600"/>
              </a:spcAft>
            </a:pPr>
            <a:endParaRPr lang="en-IN" sz="1800" dirty="0">
              <a:effectLst/>
              <a:latin typeface="Arial" panose="020B0604020202020204" pitchFamily="34" charset="0"/>
              <a:ea typeface="Arial" panose="020B0604020202020204" pitchFamily="34" charset="0"/>
              <a:cs typeface="Times New Roman" panose="02020603050405020304" pitchFamily="18" charset="0"/>
            </a:endParaRPr>
          </a:p>
          <a:p>
            <a:pPr marL="114300" indent="0">
              <a:lnSpc>
                <a:spcPct val="150000"/>
              </a:lnSpc>
              <a:spcBef>
                <a:spcPts val="1000"/>
              </a:spcBef>
              <a:buNone/>
            </a:pPr>
            <a:endParaRPr lang="en-US" sz="2400" b="1" dirty="0">
              <a:latin typeface="Arial"/>
              <a:ea typeface="+mn-lt"/>
              <a:cs typeface="+mn-lt"/>
            </a:endParaRPr>
          </a:p>
          <a:p>
            <a:pPr marL="457200">
              <a:lnSpc>
                <a:spcPct val="150000"/>
              </a:lnSpc>
              <a:spcBef>
                <a:spcPts val="1000"/>
              </a:spcBef>
              <a:buFont typeface="Wingdings"/>
              <a:buChar char="Ø"/>
            </a:pPr>
            <a:endParaRPr lang="en-US" sz="2400" b="1" dirty="0">
              <a:latin typeface="Arial"/>
              <a:ea typeface="+mn-lt"/>
              <a:cs typeface="+mn-lt"/>
            </a:endParaRPr>
          </a:p>
        </p:txBody>
      </p:sp>
      <p:sp>
        <p:nvSpPr>
          <p:cNvPr id="4" name="Date Placeholder 3">
            <a:extLst>
              <a:ext uri="{FF2B5EF4-FFF2-40B4-BE49-F238E27FC236}">
                <a16:creationId xmlns:a16="http://schemas.microsoft.com/office/drawing/2014/main" id="{5F481324-0868-4644-B094-6F76A95C5D46}"/>
              </a:ext>
            </a:extLst>
          </p:cNvPr>
          <p:cNvSpPr>
            <a:spLocks noGrp="1"/>
          </p:cNvSpPr>
          <p:nvPr>
            <p:ph type="dt" sz="half" idx="10"/>
          </p:nvPr>
        </p:nvSpPr>
        <p:spPr/>
        <p:txBody>
          <a:bodyPr/>
          <a:lstStyle/>
          <a:p>
            <a:fld id="{A2414E9F-A237-4082-B37B-D926ADB268EE}" type="datetime3">
              <a:rPr lang="en-US" smtClean="0"/>
              <a:pPr/>
              <a:t>3 October 2023</a:t>
            </a:fld>
            <a:endParaRPr lang="en-US" dirty="0"/>
          </a:p>
        </p:txBody>
      </p:sp>
      <p:sp>
        <p:nvSpPr>
          <p:cNvPr id="5" name="Footer Placeholder 4">
            <a:extLst>
              <a:ext uri="{FF2B5EF4-FFF2-40B4-BE49-F238E27FC236}">
                <a16:creationId xmlns:a16="http://schemas.microsoft.com/office/drawing/2014/main" id="{08BFE0F2-1505-47A3-9408-F80F27EFBFD6}"/>
              </a:ext>
            </a:extLst>
          </p:cNvPr>
          <p:cNvSpPr>
            <a:spLocks noGrp="1"/>
          </p:cNvSpPr>
          <p:nvPr>
            <p:ph type="ftr" sz="quarter" idx="11"/>
          </p:nvPr>
        </p:nvSpPr>
        <p:spPr/>
        <p:txBody>
          <a:bodyPr/>
          <a:lstStyle/>
          <a:p>
            <a:r>
              <a:rPr lang="en-US" dirty="0"/>
              <a:t>Department of CSE</a:t>
            </a:r>
          </a:p>
        </p:txBody>
      </p:sp>
      <p:sp>
        <p:nvSpPr>
          <p:cNvPr id="6" name="Slide Number Placeholder 5">
            <a:extLst>
              <a:ext uri="{FF2B5EF4-FFF2-40B4-BE49-F238E27FC236}">
                <a16:creationId xmlns:a16="http://schemas.microsoft.com/office/drawing/2014/main" id="{7CDA9596-F1A0-46A5-BE9A-F10D763C3458}"/>
              </a:ext>
            </a:extLst>
          </p:cNvPr>
          <p:cNvSpPr>
            <a:spLocks noGrp="1"/>
          </p:cNvSpPr>
          <p:nvPr>
            <p:ph type="sldNum" sz="quarter" idx="12"/>
          </p:nvPr>
        </p:nvSpPr>
        <p:spPr/>
        <p:txBody>
          <a:bodyPr/>
          <a:lstStyle/>
          <a:p>
            <a:fld id="{7B28076C-CE04-4A00-BFAA-A90EA8355859}" type="slidenum">
              <a:rPr lang="en-US" smtClean="0"/>
              <a:pPr/>
              <a:t>17</a:t>
            </a:fld>
            <a:endParaRPr lang="en-US"/>
          </a:p>
        </p:txBody>
      </p:sp>
    </p:spTree>
    <p:extLst>
      <p:ext uri="{BB962C8B-B14F-4D97-AF65-F5344CB8AC3E}">
        <p14:creationId xmlns:p14="http://schemas.microsoft.com/office/powerpoint/2010/main" val="1429278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C760-3546-C4CC-7563-9D8EB9AC3E7C}"/>
              </a:ext>
            </a:extLst>
          </p:cNvPr>
          <p:cNvSpPr>
            <a:spLocks noGrp="1"/>
          </p:cNvSpPr>
          <p:nvPr>
            <p:ph type="title"/>
          </p:nvPr>
        </p:nvSpPr>
        <p:spPr/>
        <p:txBody>
          <a:bodyPr>
            <a:normAutofit fontScale="90000"/>
          </a:bodyPr>
          <a:lstStyle/>
          <a:p>
            <a:r>
              <a:rPr lang="en-US" dirty="0">
                <a:solidFill>
                  <a:srgbClr val="C00000"/>
                </a:solidFill>
                <a:ea typeface="+mj-lt"/>
                <a:cs typeface="+mj-lt"/>
              </a:rPr>
              <a:t>Software &amp; Hardware Requirements</a:t>
            </a:r>
            <a:endParaRPr lang="en-IN" dirty="0"/>
          </a:p>
        </p:txBody>
      </p:sp>
      <p:sp>
        <p:nvSpPr>
          <p:cNvPr id="3" name="Content Placeholder 2">
            <a:extLst>
              <a:ext uri="{FF2B5EF4-FFF2-40B4-BE49-F238E27FC236}">
                <a16:creationId xmlns:a16="http://schemas.microsoft.com/office/drawing/2014/main" id="{5E388B32-73B6-204F-473A-6040EDB7BC96}"/>
              </a:ext>
            </a:extLst>
          </p:cNvPr>
          <p:cNvSpPr>
            <a:spLocks noGrp="1"/>
          </p:cNvSpPr>
          <p:nvPr>
            <p:ph idx="1"/>
          </p:nvPr>
        </p:nvSpPr>
        <p:spPr>
          <a:xfrm>
            <a:off x="298940" y="1219200"/>
            <a:ext cx="8387860" cy="5137150"/>
          </a:xfrm>
        </p:spPr>
        <p:txBody>
          <a:bodyPr>
            <a:normAutofit fontScale="92500" lnSpcReduction="10000"/>
          </a:bodyPr>
          <a:lstStyle/>
          <a:p>
            <a:pPr marL="0" indent="0">
              <a:buNone/>
            </a:pPr>
            <a:r>
              <a:rPr lang="en-US" sz="2000" dirty="0">
                <a:latin typeface="Arial Black" panose="020B0A04020102020204" pitchFamily="34" charset="0"/>
                <a:cs typeface="Arial" panose="020B0604020202020204" pitchFamily="34" charset="0"/>
              </a:rPr>
              <a:t>Hardware Requirements</a:t>
            </a:r>
            <a:r>
              <a:rPr lang="en-US" sz="2400" dirty="0"/>
              <a:t>:</a:t>
            </a:r>
          </a:p>
          <a:p>
            <a:pPr marL="0" indent="0" algn="just">
              <a:lnSpc>
                <a:spcPct val="115000"/>
              </a:lnSpc>
              <a:spcAft>
                <a:spcPts val="800"/>
              </a:spcAft>
              <a:buNone/>
              <a:tabLst>
                <a:tab pos="2228850" algn="l"/>
              </a:tabLst>
            </a:pPr>
            <a:r>
              <a:rPr lang="en-IN" sz="2400" dirty="0">
                <a:effectLst/>
                <a:latin typeface="Calibri (Body)"/>
                <a:ea typeface="Calibri" panose="020F0502020204030204" pitchFamily="34" charset="0"/>
                <a:cs typeface="Calibri" panose="020F0502020204030204" pitchFamily="34" charset="0"/>
              </a:rPr>
              <a:t>The phonebook project described in the provided code has minimal hardware requirements since it's a simple desktop application. Here are the basic hardware requirements:</a:t>
            </a:r>
            <a:endParaRPr lang="en-US" sz="2400" dirty="0">
              <a:latin typeface="Calibri (Body)"/>
            </a:endParaRPr>
          </a:p>
          <a:p>
            <a:pPr marL="0" indent="0">
              <a:buNone/>
            </a:pPr>
            <a:r>
              <a:rPr lang="en-IN" sz="2400" b="1" dirty="0">
                <a:effectLst/>
                <a:latin typeface="Calibri (Body)"/>
                <a:ea typeface="Calibri" panose="020F0502020204030204" pitchFamily="34" charset="0"/>
              </a:rPr>
              <a:t>Computer: </a:t>
            </a:r>
          </a:p>
          <a:p>
            <a:r>
              <a:rPr lang="en-IN" sz="2400" dirty="0">
                <a:effectLst/>
                <a:latin typeface="Calibri (Body)"/>
                <a:ea typeface="Calibri" panose="020F0502020204030204" pitchFamily="34" charset="0"/>
                <a:cs typeface="Calibri" panose="020F0502020204030204" pitchFamily="34" charset="0"/>
              </a:rPr>
              <a:t>You'll need a desktop or laptop computer to run the Python code and the graphical user interface (GUI) of the phonebook application.</a:t>
            </a:r>
          </a:p>
          <a:p>
            <a:pPr marL="0" indent="0">
              <a:buNone/>
            </a:pPr>
            <a:r>
              <a:rPr lang="en-IN" sz="2400" b="1" dirty="0">
                <a:effectLst/>
                <a:latin typeface="Calibri (Body)"/>
                <a:ea typeface="Calibri" panose="020F0502020204030204" pitchFamily="34" charset="0"/>
              </a:rPr>
              <a:t>Storage: </a:t>
            </a:r>
            <a:endParaRPr lang="en-IN" sz="2400" b="1" dirty="0">
              <a:latin typeface="Calibri (Body)"/>
              <a:ea typeface="Calibri" panose="020F0502020204030204" pitchFamily="34" charset="0"/>
              <a:cs typeface="Calibri" panose="020F0502020204030204" pitchFamily="34" charset="0"/>
            </a:endParaRPr>
          </a:p>
          <a:p>
            <a:r>
              <a:rPr lang="en-IN" sz="2400" dirty="0">
                <a:effectLst/>
                <a:latin typeface="Calibri (Body)"/>
                <a:ea typeface="Calibri" panose="020F0502020204030204" pitchFamily="34" charset="0"/>
                <a:cs typeface="Calibri" panose="020F0502020204030204" pitchFamily="34" charset="0"/>
              </a:rPr>
              <a:t>You need enough storage space to store the Python script and the CSV data file. Since the application deals with a small dataset, storage requirements are minimal..</a:t>
            </a:r>
            <a:endParaRPr lang="en-IN" sz="2400" dirty="0">
              <a:effectLst/>
              <a:latin typeface="Calibri (Body)"/>
              <a:ea typeface="Calibri" panose="020F0502020204030204" pitchFamily="34" charset="0"/>
              <a:cs typeface="Times New Roman" panose="02020603050405020304" pitchFamily="18" charset="0"/>
            </a:endParaRPr>
          </a:p>
          <a:p>
            <a:pPr marL="0" indent="0">
              <a:buNone/>
            </a:pPr>
            <a:r>
              <a:rPr lang="en-IN" sz="2400" b="1" dirty="0">
                <a:effectLst/>
                <a:latin typeface="Calibri (Body)"/>
                <a:ea typeface="Calibri" panose="020F0502020204030204" pitchFamily="34" charset="0"/>
              </a:rPr>
              <a:t>Processor (CPU): </a:t>
            </a:r>
            <a:endParaRPr lang="en-IN" sz="2400" b="1" dirty="0">
              <a:effectLst/>
              <a:latin typeface="Calibri (Body)"/>
              <a:ea typeface="Calibri" panose="020F0502020204030204" pitchFamily="34" charset="0"/>
              <a:cs typeface="Calibri" panose="020F0502020204030204" pitchFamily="34" charset="0"/>
            </a:endParaRPr>
          </a:p>
          <a:p>
            <a:r>
              <a:rPr lang="en-IN" sz="2400" dirty="0">
                <a:effectLst/>
                <a:latin typeface="Calibri (Body)"/>
                <a:ea typeface="Calibri" panose="020F0502020204030204" pitchFamily="34" charset="0"/>
              </a:rPr>
              <a:t>A standard modern CPU is sufficient, and the project does not require high processing power</a:t>
            </a:r>
            <a:r>
              <a:rPr lang="en-IN" sz="2400" b="1" dirty="0">
                <a:latin typeface="Calibri (Body)"/>
                <a:ea typeface="Calibri" panose="020F0502020204030204" pitchFamily="34" charset="0"/>
                <a:cs typeface="Calibri" panose="020F0502020204030204" pitchFamily="34" charset="0"/>
              </a:rPr>
              <a:t>.</a:t>
            </a:r>
            <a:endParaRPr lang="en-IN" sz="2400" dirty="0">
              <a:effectLst/>
              <a:latin typeface="Calibri (Body)"/>
              <a:ea typeface="Calibri" panose="020F0502020204030204" pitchFamily="34" charset="0"/>
              <a:cs typeface="Times New Roman" panose="02020603050405020304" pitchFamily="18" charset="0"/>
            </a:endParaRPr>
          </a:p>
          <a:p>
            <a:pPr marL="0" indent="0">
              <a:buNone/>
            </a:pPr>
            <a:endParaRPr lang="en-US" sz="2800" dirty="0"/>
          </a:p>
          <a:p>
            <a:endParaRPr lang="en-US" sz="2800" dirty="0"/>
          </a:p>
          <a:p>
            <a:endParaRPr lang="en-US" sz="3800" dirty="0"/>
          </a:p>
          <a:p>
            <a:endParaRPr lang="en-US" sz="3800" dirty="0"/>
          </a:p>
          <a:p>
            <a:endParaRPr lang="en-US" dirty="0"/>
          </a:p>
          <a:p>
            <a:endParaRPr lang="en-IN" dirty="0"/>
          </a:p>
        </p:txBody>
      </p:sp>
      <p:sp>
        <p:nvSpPr>
          <p:cNvPr id="4" name="Date Placeholder 3">
            <a:extLst>
              <a:ext uri="{FF2B5EF4-FFF2-40B4-BE49-F238E27FC236}">
                <a16:creationId xmlns:a16="http://schemas.microsoft.com/office/drawing/2014/main" id="{C1E446CC-AECC-0E29-06DE-51A4875F29B1}"/>
              </a:ext>
            </a:extLst>
          </p:cNvPr>
          <p:cNvSpPr>
            <a:spLocks noGrp="1"/>
          </p:cNvSpPr>
          <p:nvPr>
            <p:ph type="dt" sz="half" idx="10"/>
          </p:nvPr>
        </p:nvSpPr>
        <p:spPr/>
        <p:txBody>
          <a:bodyPr/>
          <a:lstStyle/>
          <a:p>
            <a:fld id="{A2414E9F-A237-4082-B37B-D926ADB268EE}" type="datetime3">
              <a:rPr lang="en-US" smtClean="0"/>
              <a:pPr/>
              <a:t>3 October 2023</a:t>
            </a:fld>
            <a:endParaRPr lang="en-US"/>
          </a:p>
        </p:txBody>
      </p:sp>
      <p:sp>
        <p:nvSpPr>
          <p:cNvPr id="5" name="Footer Placeholder 4">
            <a:extLst>
              <a:ext uri="{FF2B5EF4-FFF2-40B4-BE49-F238E27FC236}">
                <a16:creationId xmlns:a16="http://schemas.microsoft.com/office/drawing/2014/main" id="{B8FDD68F-C9FA-E8EE-DE43-DD128442613D}"/>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B9F9584C-6F50-2FD9-46D5-2C47FC39BAA2}"/>
              </a:ext>
            </a:extLst>
          </p:cNvPr>
          <p:cNvSpPr>
            <a:spLocks noGrp="1"/>
          </p:cNvSpPr>
          <p:nvPr>
            <p:ph type="sldNum" sz="quarter" idx="12"/>
          </p:nvPr>
        </p:nvSpPr>
        <p:spPr/>
        <p:txBody>
          <a:bodyPr/>
          <a:lstStyle/>
          <a:p>
            <a:fld id="{7B28076C-CE04-4A00-BFAA-A90EA8355859}" type="slidenum">
              <a:rPr lang="en-US" smtClean="0"/>
              <a:pPr/>
              <a:t>18</a:t>
            </a:fld>
            <a:endParaRPr lang="en-US"/>
          </a:p>
        </p:txBody>
      </p:sp>
    </p:spTree>
    <p:extLst>
      <p:ext uri="{BB962C8B-B14F-4D97-AF65-F5344CB8AC3E}">
        <p14:creationId xmlns:p14="http://schemas.microsoft.com/office/powerpoint/2010/main" val="421456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800BCFE-45E1-4886-8672-C0B4740F42DA}"/>
              </a:ext>
            </a:extLst>
          </p:cNvPr>
          <p:cNvSpPr>
            <a:spLocks noGrp="1"/>
          </p:cNvSpPr>
          <p:nvPr>
            <p:ph type="dt" sz="half" idx="10"/>
          </p:nvPr>
        </p:nvSpPr>
        <p:spPr/>
        <p:txBody>
          <a:bodyPr/>
          <a:lstStyle/>
          <a:p>
            <a:fld id="{A2414E9F-A237-4082-B37B-D926ADB268EE}" type="datetime3">
              <a:rPr lang="en-US" smtClean="0"/>
              <a:pPr/>
              <a:t>3 October 2023</a:t>
            </a:fld>
            <a:endParaRPr lang="en-US"/>
          </a:p>
        </p:txBody>
      </p:sp>
      <p:sp>
        <p:nvSpPr>
          <p:cNvPr id="5" name="Footer Placeholder 4">
            <a:extLst>
              <a:ext uri="{FF2B5EF4-FFF2-40B4-BE49-F238E27FC236}">
                <a16:creationId xmlns:a16="http://schemas.microsoft.com/office/drawing/2014/main" id="{3B12EF8E-AD41-4817-86E6-D1C99D12C9BE}"/>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D7A6ABFC-9E02-4DDC-9554-3BE4095EC86E}"/>
              </a:ext>
            </a:extLst>
          </p:cNvPr>
          <p:cNvSpPr>
            <a:spLocks noGrp="1"/>
          </p:cNvSpPr>
          <p:nvPr>
            <p:ph type="sldNum" sz="quarter" idx="12"/>
          </p:nvPr>
        </p:nvSpPr>
        <p:spPr/>
        <p:txBody>
          <a:bodyPr/>
          <a:lstStyle/>
          <a:p>
            <a:fld id="{7B28076C-CE04-4A00-BFAA-A90EA8355859}" type="slidenum">
              <a:rPr lang="en-US" smtClean="0"/>
              <a:pPr/>
              <a:t>19</a:t>
            </a:fld>
            <a:endParaRPr lang="en-US"/>
          </a:p>
        </p:txBody>
      </p:sp>
      <p:sp>
        <p:nvSpPr>
          <p:cNvPr id="8" name="Title 1">
            <a:extLst>
              <a:ext uri="{FF2B5EF4-FFF2-40B4-BE49-F238E27FC236}">
                <a16:creationId xmlns:a16="http://schemas.microsoft.com/office/drawing/2014/main" id="{0B603CF8-E262-0D65-EC6C-26E5E42AF18F}"/>
              </a:ext>
            </a:extLst>
          </p:cNvPr>
          <p:cNvSpPr txBox="1">
            <a:spLocks/>
          </p:cNvSpPr>
          <p:nvPr/>
        </p:nvSpPr>
        <p:spPr>
          <a:xfrm>
            <a:off x="457200" y="13652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solidFill>
                  <a:srgbClr val="C00000"/>
                </a:solidFill>
                <a:cs typeface="Calibri"/>
              </a:rPr>
              <a:t>Results and discussion</a:t>
            </a:r>
            <a:endParaRPr lang="en-US" dirty="0"/>
          </a:p>
        </p:txBody>
      </p:sp>
      <p:pic>
        <p:nvPicPr>
          <p:cNvPr id="12" name="Content Placeholder 11">
            <a:extLst>
              <a:ext uri="{FF2B5EF4-FFF2-40B4-BE49-F238E27FC236}">
                <a16:creationId xmlns:a16="http://schemas.microsoft.com/office/drawing/2014/main" id="{8309B551-6AD2-18A6-5956-68D4863703C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286000" y="1291755"/>
            <a:ext cx="4876800" cy="5052364"/>
          </a:xfrm>
        </p:spPr>
      </p:pic>
    </p:spTree>
    <p:extLst>
      <p:ext uri="{BB962C8B-B14F-4D97-AF65-F5344CB8AC3E}">
        <p14:creationId xmlns:p14="http://schemas.microsoft.com/office/powerpoint/2010/main" val="262026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609600" y="1600200"/>
            <a:ext cx="8229600" cy="4525963"/>
          </a:xfrm>
        </p:spPr>
        <p:txBody>
          <a:bodyPr vert="horz" lIns="91440" tIns="45720" rIns="91440" bIns="45720" rtlCol="0" anchor="t">
            <a:normAutofit/>
          </a:bodyPr>
          <a:lstStyle/>
          <a:p>
            <a:r>
              <a:rPr lang="en-US" sz="2400" dirty="0">
                <a:latin typeface="Arial" pitchFamily="34" charset="0"/>
                <a:cs typeface="Arial" pitchFamily="34" charset="0"/>
              </a:rPr>
              <a:t>Course Certificate</a:t>
            </a:r>
          </a:p>
          <a:p>
            <a:r>
              <a:rPr lang="en-US" sz="2400" dirty="0">
                <a:latin typeface="Arial" pitchFamily="34" charset="0"/>
                <a:cs typeface="Arial" pitchFamily="34" charset="0"/>
              </a:rPr>
              <a:t>Introduction</a:t>
            </a:r>
          </a:p>
          <a:p>
            <a:r>
              <a:rPr lang="en-US" sz="2400" dirty="0">
                <a:latin typeface="Arial" pitchFamily="34" charset="0"/>
                <a:cs typeface="Arial" pitchFamily="34" charset="0"/>
              </a:rPr>
              <a:t>Objectives</a:t>
            </a:r>
          </a:p>
          <a:p>
            <a:r>
              <a:rPr lang="en-US" sz="2400" dirty="0">
                <a:latin typeface="Arial" pitchFamily="34" charset="0"/>
                <a:cs typeface="Arial" pitchFamily="34" charset="0"/>
              </a:rPr>
              <a:t>System Architecture / Ideation Map</a:t>
            </a:r>
          </a:p>
          <a:p>
            <a:r>
              <a:rPr lang="en-US" sz="2400" dirty="0">
                <a:latin typeface="Arial"/>
                <a:cs typeface="Arial"/>
              </a:rPr>
              <a:t>Project Implementation</a:t>
            </a:r>
          </a:p>
          <a:p>
            <a:r>
              <a:rPr lang="en-US" sz="2400" dirty="0">
                <a:latin typeface="Arial" pitchFamily="34" charset="0"/>
                <a:cs typeface="Arial" pitchFamily="34" charset="0"/>
              </a:rPr>
              <a:t>Results and Discussions</a:t>
            </a:r>
          </a:p>
          <a:p>
            <a:r>
              <a:rPr lang="en-US" sz="2400" dirty="0">
                <a:latin typeface="Arial"/>
                <a:cs typeface="Arial"/>
              </a:rPr>
              <a:t>Conclusion </a:t>
            </a:r>
            <a:endParaRPr lang="en-US" sz="2400" dirty="0">
              <a:latin typeface="Arial" pitchFamily="34" charset="0"/>
              <a:cs typeface="Arial" pitchFamily="34" charset="0"/>
            </a:endParaRPr>
          </a:p>
          <a:p>
            <a:r>
              <a:rPr lang="en-US" sz="2400" dirty="0">
                <a:latin typeface="Arial" pitchFamily="34" charset="0"/>
                <a:cs typeface="Arial" pitchFamily="34" charset="0"/>
              </a:rPr>
              <a:t>References</a:t>
            </a: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pPr/>
              <a:t>3 October 2023</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2AD6-D31D-46FB-843F-595303B91EAE}"/>
              </a:ext>
            </a:extLst>
          </p:cNvPr>
          <p:cNvSpPr>
            <a:spLocks noGrp="1"/>
          </p:cNvSpPr>
          <p:nvPr>
            <p:ph type="title"/>
          </p:nvPr>
        </p:nvSpPr>
        <p:spPr>
          <a:xfrm>
            <a:off x="304800" y="187990"/>
            <a:ext cx="8229600" cy="1143000"/>
          </a:xfrm>
        </p:spPr>
        <p:txBody>
          <a:bodyPr/>
          <a:lstStyle/>
          <a:p>
            <a:pPr algn="l"/>
            <a:r>
              <a:rPr lang="en-IN" dirty="0">
                <a:solidFill>
                  <a:srgbClr val="C00000"/>
                </a:solidFill>
              </a:rPr>
              <a:t>Application - Snapshots</a:t>
            </a:r>
          </a:p>
        </p:txBody>
      </p:sp>
      <p:sp>
        <p:nvSpPr>
          <p:cNvPr id="4" name="Date Placeholder 3">
            <a:extLst>
              <a:ext uri="{FF2B5EF4-FFF2-40B4-BE49-F238E27FC236}">
                <a16:creationId xmlns:a16="http://schemas.microsoft.com/office/drawing/2014/main" id="{079FA42A-B5C6-4346-85C9-6AA0CF92A3AF}"/>
              </a:ext>
            </a:extLst>
          </p:cNvPr>
          <p:cNvSpPr>
            <a:spLocks noGrp="1"/>
          </p:cNvSpPr>
          <p:nvPr>
            <p:ph type="dt" sz="half" idx="10"/>
          </p:nvPr>
        </p:nvSpPr>
        <p:spPr/>
        <p:txBody>
          <a:bodyPr/>
          <a:lstStyle/>
          <a:p>
            <a:fld id="{A2414E9F-A237-4082-B37B-D926ADB268EE}" type="datetime3">
              <a:rPr lang="en-US" smtClean="0"/>
              <a:pPr/>
              <a:t>3 October 2023</a:t>
            </a:fld>
            <a:endParaRPr lang="en-US"/>
          </a:p>
        </p:txBody>
      </p:sp>
      <p:sp>
        <p:nvSpPr>
          <p:cNvPr id="5" name="Footer Placeholder 4">
            <a:extLst>
              <a:ext uri="{FF2B5EF4-FFF2-40B4-BE49-F238E27FC236}">
                <a16:creationId xmlns:a16="http://schemas.microsoft.com/office/drawing/2014/main" id="{B5759BBB-07CB-4B9A-9D39-4B6D25FC7AA4}"/>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7A2D167E-91A6-466E-9586-B075BF760F2C}"/>
              </a:ext>
            </a:extLst>
          </p:cNvPr>
          <p:cNvSpPr>
            <a:spLocks noGrp="1"/>
          </p:cNvSpPr>
          <p:nvPr>
            <p:ph type="sldNum" sz="quarter" idx="12"/>
          </p:nvPr>
        </p:nvSpPr>
        <p:spPr/>
        <p:txBody>
          <a:bodyPr/>
          <a:lstStyle/>
          <a:p>
            <a:fld id="{7B28076C-CE04-4A00-BFAA-A90EA8355859}" type="slidenum">
              <a:rPr lang="en-US" smtClean="0"/>
              <a:pPr/>
              <a:t>20</a:t>
            </a:fld>
            <a:endParaRPr lang="en-US"/>
          </a:p>
        </p:txBody>
      </p:sp>
      <p:pic>
        <p:nvPicPr>
          <p:cNvPr id="9" name="Content Placeholder 8">
            <a:extLst>
              <a:ext uri="{FF2B5EF4-FFF2-40B4-BE49-F238E27FC236}">
                <a16:creationId xmlns:a16="http://schemas.microsoft.com/office/drawing/2014/main" id="{7C0B5BEA-278E-E2B1-070A-4CFEFC8ED8DF}"/>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57200" y="2560078"/>
            <a:ext cx="4038600" cy="2606207"/>
          </a:xfrm>
        </p:spPr>
      </p:pic>
      <p:pic>
        <p:nvPicPr>
          <p:cNvPr id="14" name="Content Placeholder 13">
            <a:extLst>
              <a:ext uri="{FF2B5EF4-FFF2-40B4-BE49-F238E27FC236}">
                <a16:creationId xmlns:a16="http://schemas.microsoft.com/office/drawing/2014/main" id="{FCA849BF-46B5-CC3D-A9E0-43BB700F8EE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1854841"/>
            <a:ext cx="4038600" cy="4016680"/>
          </a:xfrm>
        </p:spPr>
      </p:pic>
    </p:spTree>
    <p:extLst>
      <p:ext uri="{BB962C8B-B14F-4D97-AF65-F5344CB8AC3E}">
        <p14:creationId xmlns:p14="http://schemas.microsoft.com/office/powerpoint/2010/main" val="3302568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E666C26-98A0-4A46-8C1B-70413029B100}"/>
              </a:ext>
            </a:extLst>
          </p:cNvPr>
          <p:cNvSpPr>
            <a:spLocks noGrp="1"/>
          </p:cNvSpPr>
          <p:nvPr>
            <p:ph type="dt" sz="half" idx="10"/>
          </p:nvPr>
        </p:nvSpPr>
        <p:spPr/>
        <p:txBody>
          <a:bodyPr/>
          <a:lstStyle/>
          <a:p>
            <a:fld id="{39EAEA68-FEEF-400D-AE97-0743E2B01B36}" type="datetime3">
              <a:rPr lang="en-US" smtClean="0"/>
              <a:pPr/>
              <a:t>3 October 2023</a:t>
            </a:fld>
            <a:endParaRPr lang="en-US"/>
          </a:p>
        </p:txBody>
      </p:sp>
      <p:sp>
        <p:nvSpPr>
          <p:cNvPr id="6" name="Footer Placeholder 5">
            <a:extLst>
              <a:ext uri="{FF2B5EF4-FFF2-40B4-BE49-F238E27FC236}">
                <a16:creationId xmlns:a16="http://schemas.microsoft.com/office/drawing/2014/main" id="{5E426487-1188-4BAA-92E5-AFD9C2CB127D}"/>
              </a:ext>
            </a:extLst>
          </p:cNvPr>
          <p:cNvSpPr>
            <a:spLocks noGrp="1"/>
          </p:cNvSpPr>
          <p:nvPr>
            <p:ph type="ftr" sz="quarter" idx="11"/>
          </p:nvPr>
        </p:nvSpPr>
        <p:spPr/>
        <p:txBody>
          <a:bodyPr/>
          <a:lstStyle/>
          <a:p>
            <a:r>
              <a:rPr lang="en-US"/>
              <a:t>Department of CSE</a:t>
            </a:r>
          </a:p>
        </p:txBody>
      </p:sp>
      <p:sp>
        <p:nvSpPr>
          <p:cNvPr id="7" name="Slide Number Placeholder 6">
            <a:extLst>
              <a:ext uri="{FF2B5EF4-FFF2-40B4-BE49-F238E27FC236}">
                <a16:creationId xmlns:a16="http://schemas.microsoft.com/office/drawing/2014/main" id="{5BBA473F-DC8F-4FB6-8EEC-60B188F0DFC8}"/>
              </a:ext>
            </a:extLst>
          </p:cNvPr>
          <p:cNvSpPr>
            <a:spLocks noGrp="1"/>
          </p:cNvSpPr>
          <p:nvPr>
            <p:ph type="sldNum" sz="quarter" idx="12"/>
          </p:nvPr>
        </p:nvSpPr>
        <p:spPr/>
        <p:txBody>
          <a:bodyPr/>
          <a:lstStyle/>
          <a:p>
            <a:fld id="{7B28076C-CE04-4A00-BFAA-A90EA8355859}" type="slidenum">
              <a:rPr lang="en-US" smtClean="0"/>
              <a:pPr/>
              <a:t>21</a:t>
            </a:fld>
            <a:endParaRPr lang="en-US"/>
          </a:p>
        </p:txBody>
      </p:sp>
      <p:sp>
        <p:nvSpPr>
          <p:cNvPr id="10" name="Title 1">
            <a:extLst>
              <a:ext uri="{FF2B5EF4-FFF2-40B4-BE49-F238E27FC236}">
                <a16:creationId xmlns:a16="http://schemas.microsoft.com/office/drawing/2014/main" id="{0F0CCB2C-909C-A442-EC57-23AB944307FC}"/>
              </a:ext>
            </a:extLst>
          </p:cNvPr>
          <p:cNvSpPr>
            <a:spLocks noGrp="1"/>
          </p:cNvSpPr>
          <p:nvPr>
            <p:ph type="title"/>
          </p:nvPr>
        </p:nvSpPr>
        <p:spPr>
          <a:xfrm>
            <a:off x="304800" y="187990"/>
            <a:ext cx="8229600" cy="1143000"/>
          </a:xfrm>
        </p:spPr>
        <p:txBody>
          <a:bodyPr/>
          <a:lstStyle/>
          <a:p>
            <a:pPr algn="l"/>
            <a:r>
              <a:rPr lang="en-IN" dirty="0">
                <a:solidFill>
                  <a:srgbClr val="C00000"/>
                </a:solidFill>
              </a:rPr>
              <a:t>Application - Snapshots</a:t>
            </a:r>
          </a:p>
        </p:txBody>
      </p:sp>
      <p:pic>
        <p:nvPicPr>
          <p:cNvPr id="8" name="Content Placeholder 7">
            <a:extLst>
              <a:ext uri="{FF2B5EF4-FFF2-40B4-BE49-F238E27FC236}">
                <a16:creationId xmlns:a16="http://schemas.microsoft.com/office/drawing/2014/main" id="{6C69D717-8B0E-86E3-917E-38723BEACD47}"/>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57200" y="2676904"/>
            <a:ext cx="4038600" cy="2372554"/>
          </a:xfrm>
        </p:spPr>
      </p:pic>
      <p:pic>
        <p:nvPicPr>
          <p:cNvPr id="14" name="Content Placeholder 13">
            <a:extLst>
              <a:ext uri="{FF2B5EF4-FFF2-40B4-BE49-F238E27FC236}">
                <a16:creationId xmlns:a16="http://schemas.microsoft.com/office/drawing/2014/main" id="{C86544B7-C6EA-AB80-2029-43EF8035001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1843881"/>
            <a:ext cx="4038600" cy="4038600"/>
          </a:xfrm>
        </p:spPr>
      </p:pic>
    </p:spTree>
    <p:extLst>
      <p:ext uri="{BB962C8B-B14F-4D97-AF65-F5344CB8AC3E}">
        <p14:creationId xmlns:p14="http://schemas.microsoft.com/office/powerpoint/2010/main" val="477705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42C25-6A6F-159A-4EFD-A9BBA5FECC81}"/>
              </a:ext>
            </a:extLst>
          </p:cNvPr>
          <p:cNvSpPr>
            <a:spLocks noGrp="1"/>
          </p:cNvSpPr>
          <p:nvPr>
            <p:ph type="title"/>
          </p:nvPr>
        </p:nvSpPr>
        <p:spPr/>
        <p:txBody>
          <a:bodyPr/>
          <a:lstStyle/>
          <a:p>
            <a:pPr algn="l"/>
            <a:r>
              <a:rPr lang="en-US" sz="4400" dirty="0">
                <a:solidFill>
                  <a:srgbClr val="FF0000"/>
                </a:solidFill>
                <a:latin typeface="Arial"/>
                <a:cs typeface="Arial"/>
              </a:rPr>
              <a:t>Conclusion</a:t>
            </a:r>
            <a:endParaRPr lang="en-IN" dirty="0"/>
          </a:p>
        </p:txBody>
      </p:sp>
      <p:sp>
        <p:nvSpPr>
          <p:cNvPr id="3" name="Content Placeholder 2">
            <a:extLst>
              <a:ext uri="{FF2B5EF4-FFF2-40B4-BE49-F238E27FC236}">
                <a16:creationId xmlns:a16="http://schemas.microsoft.com/office/drawing/2014/main" id="{22EC608D-0274-841F-6C02-A7D3A1EAEC24}"/>
              </a:ext>
            </a:extLst>
          </p:cNvPr>
          <p:cNvSpPr>
            <a:spLocks noGrp="1"/>
          </p:cNvSpPr>
          <p:nvPr>
            <p:ph idx="1"/>
          </p:nvPr>
        </p:nvSpPr>
        <p:spPr/>
        <p:txBody>
          <a:bodyPr>
            <a:normAutofit fontScale="92500"/>
          </a:bodyPr>
          <a:lstStyle/>
          <a:p>
            <a:r>
              <a:rPr lang="en-IN" sz="2200" dirty="0">
                <a:solidFill>
                  <a:srgbClr val="000000"/>
                </a:solidFill>
                <a:effectLst/>
                <a:latin typeface="Calibri (Body)"/>
                <a:ea typeface="Calibri" panose="020F0502020204030204" pitchFamily="34" charset="0"/>
              </a:rPr>
              <a:t>In conclusion, the phonebook project, based on the provided code, represents a significant leap in contact management and organization. Its novelty lies in its ability to seamlessly blend a Graphical User Interface (GUI) with robust data handling, making it a versatile and user-friendly tool. This phonebook isn't just a digital address book; it's a comprehensive solution that caters to a myriad of user needs and surpasses conventional phonebook applications in several ways.</a:t>
            </a:r>
          </a:p>
          <a:p>
            <a:pPr marL="0" indent="0">
              <a:buNone/>
            </a:pPr>
            <a:endParaRPr lang="en-IN" sz="2200" dirty="0">
              <a:solidFill>
                <a:srgbClr val="000000"/>
              </a:solidFill>
              <a:effectLst/>
              <a:latin typeface="Calibri (Body)"/>
              <a:ea typeface="Calibri" panose="020F0502020204030204" pitchFamily="34" charset="0"/>
            </a:endParaRPr>
          </a:p>
          <a:p>
            <a:r>
              <a:rPr lang="en-IN" sz="2200" dirty="0">
                <a:solidFill>
                  <a:srgbClr val="000000"/>
                </a:solidFill>
                <a:effectLst/>
                <a:latin typeface="Calibri (Body)"/>
                <a:ea typeface="Calibri" panose="020F0502020204030204" pitchFamily="34" charset="0"/>
                <a:cs typeface="Calibri" panose="020F0502020204030204" pitchFamily="34" charset="0"/>
              </a:rPr>
              <a:t>The GUI, created using the </a:t>
            </a:r>
            <a:r>
              <a:rPr lang="en-IN" sz="2200" dirty="0" err="1">
                <a:solidFill>
                  <a:srgbClr val="000000"/>
                </a:solidFill>
                <a:effectLst/>
                <a:latin typeface="Calibri (Body)"/>
                <a:ea typeface="Calibri" panose="020F0502020204030204" pitchFamily="34" charset="0"/>
                <a:cs typeface="Calibri" panose="020F0502020204030204" pitchFamily="34" charset="0"/>
              </a:rPr>
              <a:t>Tkinter</a:t>
            </a:r>
            <a:r>
              <a:rPr lang="en-IN" sz="2200" dirty="0">
                <a:solidFill>
                  <a:srgbClr val="000000"/>
                </a:solidFill>
                <a:effectLst/>
                <a:latin typeface="Calibri (Body)"/>
                <a:ea typeface="Calibri" panose="020F0502020204030204" pitchFamily="34" charset="0"/>
                <a:cs typeface="Calibri" panose="020F0502020204030204" pitchFamily="34" charset="0"/>
              </a:rPr>
              <a:t> library, stands out as a testament to modern software development practices. It offers an attractive, intuitive, and accessible interface that simplifies the task of managing contacts. Unlike traditional phonebooks, this project doesn't require users to navigate complex menus or commands. Instead, it provides a visually appealing platform that is inviting to users of all technical backgrounds.</a:t>
            </a:r>
            <a:endParaRPr lang="en-IN" sz="2200" dirty="0">
              <a:effectLst/>
              <a:latin typeface="Calibri (Body)"/>
              <a:ea typeface="Calibri" panose="020F0502020204030204" pitchFamily="34"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2CCD7F38-953E-FE0E-05E1-E1522F5F550B}"/>
              </a:ext>
            </a:extLst>
          </p:cNvPr>
          <p:cNvSpPr>
            <a:spLocks noGrp="1"/>
          </p:cNvSpPr>
          <p:nvPr>
            <p:ph type="dt" sz="half" idx="10"/>
          </p:nvPr>
        </p:nvSpPr>
        <p:spPr/>
        <p:txBody>
          <a:bodyPr/>
          <a:lstStyle/>
          <a:p>
            <a:fld id="{A2414E9F-A237-4082-B37B-D926ADB268EE}" type="datetime3">
              <a:rPr lang="en-US" smtClean="0"/>
              <a:pPr/>
              <a:t>3 October 2023</a:t>
            </a:fld>
            <a:endParaRPr lang="en-US"/>
          </a:p>
        </p:txBody>
      </p:sp>
      <p:sp>
        <p:nvSpPr>
          <p:cNvPr id="5" name="Footer Placeholder 4">
            <a:extLst>
              <a:ext uri="{FF2B5EF4-FFF2-40B4-BE49-F238E27FC236}">
                <a16:creationId xmlns:a16="http://schemas.microsoft.com/office/drawing/2014/main" id="{18F32A73-853A-9B4F-1793-8F4D9CD1F3B2}"/>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6CF60470-25D6-D587-8A7D-EBE27B532BAE}"/>
              </a:ext>
            </a:extLst>
          </p:cNvPr>
          <p:cNvSpPr>
            <a:spLocks noGrp="1"/>
          </p:cNvSpPr>
          <p:nvPr>
            <p:ph type="sldNum" sz="quarter" idx="12"/>
          </p:nvPr>
        </p:nvSpPr>
        <p:spPr/>
        <p:txBody>
          <a:bodyPr/>
          <a:lstStyle/>
          <a:p>
            <a:fld id="{7B28076C-CE04-4A00-BFAA-A90EA8355859}" type="slidenum">
              <a:rPr lang="en-US" smtClean="0"/>
              <a:pPr/>
              <a:t>22</a:t>
            </a:fld>
            <a:endParaRPr lang="en-US"/>
          </a:p>
        </p:txBody>
      </p:sp>
    </p:spTree>
    <p:extLst>
      <p:ext uri="{BB962C8B-B14F-4D97-AF65-F5344CB8AC3E}">
        <p14:creationId xmlns:p14="http://schemas.microsoft.com/office/powerpoint/2010/main" val="936463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6A5D-1ECE-4A0E-9D60-BDD294B86C54}"/>
              </a:ext>
            </a:extLst>
          </p:cNvPr>
          <p:cNvSpPr>
            <a:spLocks noGrp="1"/>
          </p:cNvSpPr>
          <p:nvPr>
            <p:ph type="title"/>
          </p:nvPr>
        </p:nvSpPr>
        <p:spPr>
          <a:xfrm>
            <a:off x="304800" y="160337"/>
            <a:ext cx="8229600" cy="1143000"/>
          </a:xfrm>
        </p:spPr>
        <p:txBody>
          <a:bodyPr/>
          <a:lstStyle/>
          <a:p>
            <a:pPr algn="l"/>
            <a:r>
              <a:rPr lang="en-IN" dirty="0">
                <a:solidFill>
                  <a:srgbClr val="C00000"/>
                </a:solidFill>
              </a:rPr>
              <a:t>References</a:t>
            </a:r>
          </a:p>
        </p:txBody>
      </p:sp>
      <p:sp>
        <p:nvSpPr>
          <p:cNvPr id="3" name="Content Placeholder 2">
            <a:extLst>
              <a:ext uri="{FF2B5EF4-FFF2-40B4-BE49-F238E27FC236}">
                <a16:creationId xmlns:a16="http://schemas.microsoft.com/office/drawing/2014/main" id="{0BE8CEFC-DEA7-453E-9898-1FD57E87A965}"/>
              </a:ext>
            </a:extLst>
          </p:cNvPr>
          <p:cNvSpPr>
            <a:spLocks noGrp="1"/>
          </p:cNvSpPr>
          <p:nvPr>
            <p:ph idx="1"/>
          </p:nvPr>
        </p:nvSpPr>
        <p:spPr>
          <a:xfrm>
            <a:off x="457200" y="1167668"/>
            <a:ext cx="8229600" cy="5562600"/>
          </a:xfrm>
        </p:spPr>
        <p:txBody>
          <a:bodyPr>
            <a:noAutofit/>
          </a:bodyPr>
          <a:lstStyle/>
          <a:p>
            <a:pPr algn="just">
              <a:lnSpc>
                <a:spcPct val="115000"/>
              </a:lnSpc>
              <a:spcAft>
                <a:spcPts val="800"/>
              </a:spcAft>
            </a:pPr>
            <a:r>
              <a:rPr lang="en-IN" sz="2000" dirty="0">
                <a:effectLst/>
                <a:latin typeface="Calibri (Body)"/>
                <a:ea typeface="Calibri" panose="020F0502020204030204" pitchFamily="34" charset="0"/>
                <a:cs typeface="Calibri" panose="020F0502020204030204" pitchFamily="34" charset="0"/>
              </a:rPr>
              <a:t>Shipman, John W. (2010-12-12), </a:t>
            </a:r>
            <a:r>
              <a:rPr lang="en-IN" sz="2000" dirty="0" err="1">
                <a:effectLst/>
                <a:latin typeface="Calibri (Body)"/>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Tkinter</a:t>
            </a:r>
            <a:r>
              <a:rPr lang="en-IN" sz="2000" dirty="0">
                <a:effectLst/>
                <a:latin typeface="Calibri (Body)"/>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 reference: a GUI for Python</a:t>
            </a:r>
            <a:r>
              <a:rPr lang="en-IN" sz="2000" dirty="0">
                <a:effectLst/>
                <a:latin typeface="Calibri (Body)"/>
                <a:ea typeface="Calibri" panose="020F0502020204030204" pitchFamily="34" charset="0"/>
                <a:cs typeface="Calibri" panose="020F0502020204030204" pitchFamily="34" charset="0"/>
              </a:rPr>
              <a:t>, New Mexico Tech Computer </a:t>
            </a:r>
            <a:r>
              <a:rPr lang="en-IN" sz="2000" dirty="0" err="1">
                <a:effectLst/>
                <a:latin typeface="Calibri (Body)"/>
                <a:ea typeface="Calibri" panose="020F0502020204030204" pitchFamily="34" charset="0"/>
                <a:cs typeface="Calibri" panose="020F0502020204030204" pitchFamily="34" charset="0"/>
              </a:rPr>
              <a:t>Center</a:t>
            </a:r>
            <a:r>
              <a:rPr lang="en-IN" sz="2000" dirty="0">
                <a:effectLst/>
                <a:latin typeface="Calibri (Body)"/>
                <a:ea typeface="Calibri" panose="020F0502020204030204" pitchFamily="34" charset="0"/>
                <a:cs typeface="Calibri" panose="020F0502020204030204" pitchFamily="34" charset="0"/>
              </a:rPr>
              <a:t>, retrieved 2012-01-11. </a:t>
            </a:r>
            <a:endParaRPr lang="en-IN" sz="2000" dirty="0">
              <a:effectLst/>
              <a:latin typeface="Calibri (Body)"/>
              <a:ea typeface="Calibri" panose="020F0502020204030204" pitchFamily="34" charset="0"/>
              <a:cs typeface="Times New Roman" panose="02020603050405020304" pitchFamily="18" charset="0"/>
            </a:endParaRPr>
          </a:p>
          <a:p>
            <a:pPr>
              <a:lnSpc>
                <a:spcPct val="107000"/>
              </a:lnSpc>
              <a:spcBef>
                <a:spcPts val="300"/>
              </a:spcBef>
              <a:spcAft>
                <a:spcPts val="800"/>
              </a:spcAft>
            </a:pPr>
            <a:r>
              <a:rPr lang="en-IN" sz="2000" strike="noStrike" dirty="0">
                <a:effectLst/>
                <a:latin typeface="Calibri (Body)"/>
                <a:ea typeface="Times New Roman" panose="02020603050405020304" pitchFamily="18" charset="0"/>
                <a:cs typeface="Calibri" panose="020F0502020204030204" pitchFamily="34" charset="0"/>
                <a:hlinkClick r:id="rId3" tooltip="Alfred Aho">
                  <a:extLst>
                    <a:ext uri="{A12FA001-AC4F-418D-AE19-62706E023703}">
                      <ahyp:hlinkClr xmlns:ahyp="http://schemas.microsoft.com/office/drawing/2018/hyperlinkcolor" val="tx"/>
                    </a:ext>
                  </a:extLst>
                </a:hlinkClick>
              </a:rPr>
              <a:t>Alfred</a:t>
            </a:r>
            <a:r>
              <a:rPr lang="en-IN" sz="2000" dirty="0">
                <a:effectLst/>
                <a:latin typeface="Calibri (Body)"/>
                <a:ea typeface="Times New Roman" panose="02020603050405020304" pitchFamily="18" charset="0"/>
                <a:cs typeface="Calibri" panose="020F0502020204030204" pitchFamily="34" charset="0"/>
                <a:hlinkClick r:id="rId3" tooltip="Alfred Aho">
                  <a:extLst>
                    <a:ext uri="{A12FA001-AC4F-418D-AE19-62706E023703}">
                      <ahyp:hlinkClr xmlns:ahyp="http://schemas.microsoft.com/office/drawing/2018/hyperlinkcolor" val="tx"/>
                    </a:ext>
                  </a:extLst>
                </a:hlinkClick>
              </a:rPr>
              <a:t> </a:t>
            </a:r>
            <a:r>
              <a:rPr lang="en-IN" sz="2000" strike="noStrike" dirty="0" err="1">
                <a:effectLst/>
                <a:latin typeface="Calibri (Body)"/>
                <a:ea typeface="Times New Roman" panose="02020603050405020304" pitchFamily="18" charset="0"/>
                <a:cs typeface="Calibri" panose="020F0502020204030204" pitchFamily="34" charset="0"/>
                <a:hlinkClick r:id="rId3" tooltip="Alfred Aho">
                  <a:extLst>
                    <a:ext uri="{A12FA001-AC4F-418D-AE19-62706E023703}">
                      <ahyp:hlinkClr xmlns:ahyp="http://schemas.microsoft.com/office/drawing/2018/hyperlinkcolor" val="tx"/>
                    </a:ext>
                  </a:extLst>
                </a:hlinkClick>
              </a:rPr>
              <a:t>Aho</a:t>
            </a:r>
            <a:r>
              <a:rPr lang="en-IN" sz="2000" dirty="0">
                <a:effectLst/>
                <a:latin typeface="Calibri (Body)"/>
                <a:ea typeface="Times New Roman" panose="02020603050405020304" pitchFamily="18" charset="0"/>
                <a:cs typeface="Calibri" panose="020F0502020204030204" pitchFamily="34" charset="0"/>
              </a:rPr>
              <a:t>, </a:t>
            </a:r>
            <a:r>
              <a:rPr lang="en-IN" sz="2000" strike="noStrike" dirty="0">
                <a:effectLst/>
                <a:latin typeface="Calibri (Body)"/>
                <a:ea typeface="Times New Roman" panose="02020603050405020304" pitchFamily="18" charset="0"/>
                <a:cs typeface="Calibri" panose="020F0502020204030204" pitchFamily="34" charset="0"/>
                <a:hlinkClick r:id="rId4" tooltip="John Hopcroft">
                  <a:extLst>
                    <a:ext uri="{A12FA001-AC4F-418D-AE19-62706E023703}">
                      <ahyp:hlinkClr xmlns:ahyp="http://schemas.microsoft.com/office/drawing/2018/hyperlinkcolor" val="tx"/>
                    </a:ext>
                  </a:extLst>
                </a:hlinkClick>
              </a:rPr>
              <a:t>John</a:t>
            </a:r>
            <a:r>
              <a:rPr lang="en-IN" sz="2000" dirty="0">
                <a:effectLst/>
                <a:latin typeface="Calibri (Body)"/>
                <a:ea typeface="Times New Roman" panose="02020603050405020304" pitchFamily="18" charset="0"/>
                <a:cs typeface="Calibri" panose="020F0502020204030204" pitchFamily="34" charset="0"/>
                <a:hlinkClick r:id="rId4" tooltip="John Hopcroft">
                  <a:extLst>
                    <a:ext uri="{A12FA001-AC4F-418D-AE19-62706E023703}">
                      <ahyp:hlinkClr xmlns:ahyp="http://schemas.microsoft.com/office/drawing/2018/hyperlinkcolor" val="tx"/>
                    </a:ext>
                  </a:extLst>
                </a:hlinkClick>
              </a:rPr>
              <a:t> </a:t>
            </a:r>
            <a:r>
              <a:rPr lang="en-IN" sz="2000" strike="noStrike" dirty="0">
                <a:effectLst/>
                <a:latin typeface="Calibri (Body)"/>
                <a:ea typeface="Times New Roman" panose="02020603050405020304" pitchFamily="18" charset="0"/>
                <a:cs typeface="Calibri" panose="020F0502020204030204" pitchFamily="34" charset="0"/>
                <a:hlinkClick r:id="rId4" tooltip="John Hopcroft">
                  <a:extLst>
                    <a:ext uri="{A12FA001-AC4F-418D-AE19-62706E023703}">
                      <ahyp:hlinkClr xmlns:ahyp="http://schemas.microsoft.com/office/drawing/2018/hyperlinkcolor" val="tx"/>
                    </a:ext>
                  </a:extLst>
                </a:hlinkClick>
              </a:rPr>
              <a:t>Hopcroft</a:t>
            </a:r>
            <a:r>
              <a:rPr lang="en-IN" sz="2000" dirty="0">
                <a:effectLst/>
                <a:latin typeface="Calibri (Body)"/>
                <a:ea typeface="Times New Roman" panose="02020603050405020304" pitchFamily="18" charset="0"/>
                <a:cs typeface="Calibri" panose="020F0502020204030204" pitchFamily="34" charset="0"/>
              </a:rPr>
              <a:t>, and </a:t>
            </a:r>
            <a:r>
              <a:rPr lang="en-IN" sz="2000" strike="noStrike" dirty="0">
                <a:effectLst/>
                <a:latin typeface="Calibri (Body)"/>
                <a:ea typeface="Times New Roman" panose="02020603050405020304" pitchFamily="18" charset="0"/>
                <a:cs typeface="Calibri" panose="020F0502020204030204" pitchFamily="34" charset="0"/>
                <a:hlinkClick r:id="rId5" tooltip="Jeffrey Ullman">
                  <a:extLst>
                    <a:ext uri="{A12FA001-AC4F-418D-AE19-62706E023703}">
                      <ahyp:hlinkClr xmlns:ahyp="http://schemas.microsoft.com/office/drawing/2018/hyperlinkcolor" val="tx"/>
                    </a:ext>
                  </a:extLst>
                </a:hlinkClick>
              </a:rPr>
              <a:t>Jeffrey</a:t>
            </a:r>
            <a:r>
              <a:rPr lang="en-IN" sz="2000" dirty="0">
                <a:effectLst/>
                <a:latin typeface="Calibri (Body)"/>
                <a:ea typeface="Times New Roman" panose="02020603050405020304" pitchFamily="18" charset="0"/>
                <a:cs typeface="Calibri" panose="020F0502020204030204" pitchFamily="34" charset="0"/>
                <a:hlinkClick r:id="rId5" tooltip="Jeffrey Ullman">
                  <a:extLst>
                    <a:ext uri="{A12FA001-AC4F-418D-AE19-62706E023703}">
                      <ahyp:hlinkClr xmlns:ahyp="http://schemas.microsoft.com/office/drawing/2018/hyperlinkcolor" val="tx"/>
                    </a:ext>
                  </a:extLst>
                </a:hlinkClick>
              </a:rPr>
              <a:t> </a:t>
            </a:r>
            <a:r>
              <a:rPr lang="en-IN" sz="2000" strike="noStrike" dirty="0">
                <a:effectLst/>
                <a:latin typeface="Calibri (Body)"/>
                <a:ea typeface="Times New Roman" panose="02020603050405020304" pitchFamily="18" charset="0"/>
                <a:cs typeface="Calibri" panose="020F0502020204030204" pitchFamily="34" charset="0"/>
                <a:hlinkClick r:id="rId5" tooltip="Jeffrey Ullman">
                  <a:extLst>
                    <a:ext uri="{A12FA001-AC4F-418D-AE19-62706E023703}">
                      <ahyp:hlinkClr xmlns:ahyp="http://schemas.microsoft.com/office/drawing/2018/hyperlinkcolor" val="tx"/>
                    </a:ext>
                  </a:extLst>
                </a:hlinkClick>
              </a:rPr>
              <a:t>Ullman</a:t>
            </a:r>
            <a:r>
              <a:rPr lang="en-IN" sz="2000" dirty="0">
                <a:effectLst/>
                <a:latin typeface="Calibri (Body)"/>
                <a:ea typeface="Times New Roman" panose="02020603050405020304" pitchFamily="18" charset="0"/>
                <a:cs typeface="Calibri" panose="020F0502020204030204" pitchFamily="34" charset="0"/>
              </a:rPr>
              <a:t>, Data Structures and Algorithms, Addison-Wesley, 1983, </a:t>
            </a:r>
            <a:r>
              <a:rPr lang="en-IN" sz="2000" strike="noStrike" dirty="0">
                <a:effectLst/>
                <a:latin typeface="Calibri (Body)"/>
                <a:ea typeface="Times New Roman" panose="02020603050405020304" pitchFamily="18" charset="0"/>
                <a:cs typeface="Calibri" panose="020F0502020204030204" pitchFamily="34" charset="0"/>
                <a:hlinkClick r:id="rId6" tooltip="ISBN (identifier)">
                  <a:extLst>
                    <a:ext uri="{A12FA001-AC4F-418D-AE19-62706E023703}">
                      <ahyp:hlinkClr xmlns:ahyp="http://schemas.microsoft.com/office/drawing/2018/hyperlinkcolor" val="tx"/>
                    </a:ext>
                  </a:extLst>
                </a:hlinkClick>
              </a:rPr>
              <a:t>ISBN</a:t>
            </a:r>
            <a:r>
              <a:rPr lang="en-IN" sz="2000" dirty="0">
                <a:effectLst/>
                <a:latin typeface="Calibri (Body)"/>
                <a:ea typeface="Times New Roman" panose="02020603050405020304" pitchFamily="18" charset="0"/>
                <a:cs typeface="Calibri" panose="020F0502020204030204" pitchFamily="34" charset="0"/>
              </a:rPr>
              <a:t> </a:t>
            </a:r>
            <a:r>
              <a:rPr lang="en-IN" sz="2000" strike="noStrike" dirty="0">
                <a:effectLst/>
                <a:latin typeface="Calibri (Body)"/>
                <a:ea typeface="Times New Roman" panose="02020603050405020304" pitchFamily="18" charset="0"/>
                <a:cs typeface="Calibri" panose="020F0502020204030204" pitchFamily="34" charset="0"/>
                <a:hlinkClick r:id="rId7" tooltip="Special:BookSources/0-201-00023-7">
                  <a:extLst>
                    <a:ext uri="{A12FA001-AC4F-418D-AE19-62706E023703}">
                      <ahyp:hlinkClr xmlns:ahyp="http://schemas.microsoft.com/office/drawing/2018/hyperlinkcolor" val="tx"/>
                    </a:ext>
                  </a:extLst>
                </a:hlinkClick>
              </a:rPr>
              <a:t>0-201-00023-7</a:t>
            </a:r>
            <a:endParaRPr lang="en-IN" sz="2000" dirty="0">
              <a:effectLst/>
              <a:latin typeface="Calibri (Body)"/>
              <a:ea typeface="Calibri" panose="020F0502020204030204" pitchFamily="34" charset="0"/>
              <a:cs typeface="Times New Roman" panose="02020603050405020304" pitchFamily="18" charset="0"/>
            </a:endParaRPr>
          </a:p>
          <a:p>
            <a:pPr>
              <a:lnSpc>
                <a:spcPct val="107000"/>
              </a:lnSpc>
              <a:spcBef>
                <a:spcPts val="300"/>
              </a:spcBef>
              <a:spcAft>
                <a:spcPts val="800"/>
              </a:spcAft>
            </a:pPr>
            <a:r>
              <a:rPr lang="en-IN" sz="2000" strike="noStrike" dirty="0">
                <a:effectLst/>
                <a:latin typeface="Calibri (Body)"/>
                <a:ea typeface="Times New Roman" panose="02020603050405020304" pitchFamily="18" charset="0"/>
                <a:cs typeface="Calibri" panose="020F0502020204030204" pitchFamily="34" charset="0"/>
                <a:hlinkClick r:id="rId8" tooltip="Ellis Horowitz">
                  <a:extLst>
                    <a:ext uri="{A12FA001-AC4F-418D-AE19-62706E023703}">
                      <ahyp:hlinkClr xmlns:ahyp="http://schemas.microsoft.com/office/drawing/2018/hyperlinkcolor" val="tx"/>
                    </a:ext>
                  </a:extLst>
                </a:hlinkClick>
              </a:rPr>
              <a:t>Ellis Horowitz</a:t>
            </a:r>
            <a:r>
              <a:rPr lang="en-IN" sz="2000" dirty="0">
                <a:effectLst/>
                <a:latin typeface="Calibri (Body)"/>
                <a:ea typeface="Times New Roman" panose="02020603050405020304" pitchFamily="18" charset="0"/>
              </a:rPr>
              <a:t> and Sartaj Sahni, Fundamentals of Data Structures in Pascal, </a:t>
            </a:r>
            <a:r>
              <a:rPr lang="en-IN" sz="2000" strike="noStrike" dirty="0">
                <a:effectLst/>
                <a:latin typeface="Calibri (Body)"/>
                <a:ea typeface="Times New Roman" panose="02020603050405020304" pitchFamily="18" charset="0"/>
                <a:cs typeface="Calibri" panose="020F0502020204030204" pitchFamily="34" charset="0"/>
                <a:hlinkClick r:id="rId9" tooltip="Computer Science Press">
                  <a:extLst>
                    <a:ext uri="{A12FA001-AC4F-418D-AE19-62706E023703}">
                      <ahyp:hlinkClr xmlns:ahyp="http://schemas.microsoft.com/office/drawing/2018/hyperlinkcolor" val="tx"/>
                    </a:ext>
                  </a:extLst>
                </a:hlinkClick>
              </a:rPr>
              <a:t>Computer    Science Press</a:t>
            </a:r>
            <a:r>
              <a:rPr lang="en-IN" sz="2000" dirty="0">
                <a:effectLst/>
                <a:latin typeface="Calibri (Body)"/>
                <a:ea typeface="Times New Roman" panose="02020603050405020304" pitchFamily="18" charset="0"/>
              </a:rPr>
              <a:t>, 1984, </a:t>
            </a:r>
            <a:r>
              <a:rPr lang="en-IN" sz="2000" strike="noStrike" dirty="0">
                <a:effectLst/>
                <a:latin typeface="Calibri (Body)"/>
                <a:ea typeface="Times New Roman" panose="02020603050405020304" pitchFamily="18" charset="0"/>
                <a:cs typeface="Calibri" panose="020F0502020204030204" pitchFamily="34" charset="0"/>
                <a:hlinkClick r:id="rId6" tooltip="ISBN (identifier)">
                  <a:extLst>
                    <a:ext uri="{A12FA001-AC4F-418D-AE19-62706E023703}">
                      <ahyp:hlinkClr xmlns:ahyp="http://schemas.microsoft.com/office/drawing/2018/hyperlinkcolor" val="tx"/>
                    </a:ext>
                  </a:extLst>
                </a:hlinkClick>
              </a:rPr>
              <a:t>ISBN</a:t>
            </a:r>
            <a:r>
              <a:rPr lang="en-IN" sz="2000" dirty="0">
                <a:effectLst/>
                <a:latin typeface="Calibri (Body)"/>
                <a:ea typeface="Times New Roman" panose="02020603050405020304" pitchFamily="18" charset="0"/>
              </a:rPr>
              <a:t> </a:t>
            </a:r>
            <a:r>
              <a:rPr lang="en-IN" sz="2000" strike="noStrike" dirty="0">
                <a:effectLst/>
                <a:latin typeface="Calibri (Body)"/>
                <a:ea typeface="Times New Roman" panose="02020603050405020304" pitchFamily="18" charset="0"/>
                <a:cs typeface="Calibri" panose="020F0502020204030204" pitchFamily="34" charset="0"/>
                <a:hlinkClick r:id="rId10" tooltip="Special:BookSources/0-914894-94-3">
                  <a:extLst>
                    <a:ext uri="{A12FA001-AC4F-418D-AE19-62706E023703}">
                      <ahyp:hlinkClr xmlns:ahyp="http://schemas.microsoft.com/office/drawing/2018/hyperlinkcolor" val="tx"/>
                    </a:ext>
                  </a:extLst>
                </a:hlinkClick>
              </a:rPr>
              <a:t>0-914894-94-3</a:t>
            </a:r>
            <a:endParaRPr lang="en-IN" sz="2000" strike="noStrike" dirty="0">
              <a:effectLst/>
              <a:latin typeface="Calibri (Body)"/>
              <a:ea typeface="Times New Roman" panose="02020603050405020304" pitchFamily="18" charset="0"/>
              <a:cs typeface="Calibri" panose="020F0502020204030204" pitchFamily="34" charset="0"/>
            </a:endParaRPr>
          </a:p>
          <a:p>
            <a:pPr>
              <a:lnSpc>
                <a:spcPct val="107000"/>
              </a:lnSpc>
              <a:spcBef>
                <a:spcPts val="300"/>
              </a:spcBef>
              <a:spcAft>
                <a:spcPts val="800"/>
              </a:spcAft>
            </a:pPr>
            <a:r>
              <a:rPr lang="en-IN" sz="2000" i="1" dirty="0">
                <a:effectLst/>
                <a:latin typeface="Calibri (Body)"/>
                <a:ea typeface="Calibri" panose="020F0502020204030204" pitchFamily="34" charset="0"/>
                <a:cs typeface="Times New Roman" panose="02020603050405020304" pitchFamily="18" charset="0"/>
              </a:rPr>
              <a:t>Gao, Leo; Schulman; Hilton, Jacob (2022). "Scaling Laws for Reward Model Overoptimization". </a:t>
            </a:r>
            <a:r>
              <a:rPr lang="en-IN" sz="2000" i="1" dirty="0">
                <a:effectLst/>
                <a:latin typeface="Calibri (Body)"/>
                <a:ea typeface="Calibri" panose="020F0502020204030204" pitchFamily="34" charset="0"/>
                <a:cs typeface="Calibri" panose="020F0502020204030204" pitchFamily="34" charset="0"/>
                <a:hlinkClick r:id="rId11" tooltip="ArXiv (identifier)">
                  <a:extLst>
                    <a:ext uri="{A12FA001-AC4F-418D-AE19-62706E023703}">
                      <ahyp:hlinkClr xmlns:ahyp="http://schemas.microsoft.com/office/drawing/2018/hyperlinkcolor" val="tx"/>
                    </a:ext>
                  </a:extLst>
                </a:hlinkClick>
              </a:rPr>
              <a:t>arXiv</a:t>
            </a:r>
            <a:r>
              <a:rPr lang="en-IN" sz="2000" i="1" dirty="0">
                <a:effectLst/>
                <a:latin typeface="Calibri (Body)"/>
                <a:ea typeface="Calibri" panose="020F0502020204030204" pitchFamily="34" charset="0"/>
                <a:cs typeface="Times New Roman" panose="02020603050405020304" pitchFamily="18" charset="0"/>
              </a:rPr>
              <a:t>:</a:t>
            </a:r>
            <a:r>
              <a:rPr lang="en-IN" sz="2000" i="1" dirty="0">
                <a:effectLst/>
                <a:latin typeface="Calibri (Body)"/>
                <a:ea typeface="Calibri" panose="020F0502020204030204" pitchFamily="34" charset="0"/>
                <a:cs typeface="Calibri" panose="020F0502020204030204" pitchFamily="34" charset="0"/>
                <a:hlinkClick r:id="rId12">
                  <a:extLst>
                    <a:ext uri="{A12FA001-AC4F-418D-AE19-62706E023703}">
                      <ahyp:hlinkClr xmlns:ahyp="http://schemas.microsoft.com/office/drawing/2018/hyperlinkcolor" val="tx"/>
                    </a:ext>
                  </a:extLst>
                </a:hlinkClick>
              </a:rPr>
              <a:t>2210.10760</a:t>
            </a:r>
            <a:endParaRPr lang="en-IN" sz="2000" i="1" dirty="0">
              <a:latin typeface="Calibri (Body)"/>
              <a:ea typeface="Calibri" panose="020F0502020204030204" pitchFamily="34" charset="0"/>
              <a:cs typeface="Times New Roman" panose="02020603050405020304" pitchFamily="18" charset="0"/>
            </a:endParaRPr>
          </a:p>
          <a:p>
            <a:r>
              <a:rPr lang="en-IN" sz="2000" dirty="0">
                <a:effectLst/>
                <a:latin typeface="Calibri (Body)"/>
                <a:ea typeface="Times New Roman" panose="02020603050405020304" pitchFamily="18" charset="0"/>
                <a:cs typeface="Calibri" panose="020F0502020204030204" pitchFamily="34" charset="0"/>
              </a:rPr>
              <a:t>Dinesh Mehta and </a:t>
            </a:r>
            <a:r>
              <a:rPr lang="en-IN" sz="2000" strike="noStrike" dirty="0">
                <a:effectLst/>
                <a:latin typeface="Calibri (Body)"/>
                <a:ea typeface="Times New Roman" panose="02020603050405020304" pitchFamily="18" charset="0"/>
                <a:cs typeface="Calibri" panose="020F0502020204030204" pitchFamily="34" charset="0"/>
                <a:hlinkClick r:id="rId13" tooltip="Sartaj Sahni">
                  <a:extLst>
                    <a:ext uri="{A12FA001-AC4F-418D-AE19-62706E023703}">
                      <ahyp:hlinkClr xmlns:ahyp="http://schemas.microsoft.com/office/drawing/2018/hyperlinkcolor" val="tx"/>
                    </a:ext>
                  </a:extLst>
                </a:hlinkClick>
              </a:rPr>
              <a:t>Sartaj Sahni</a:t>
            </a:r>
            <a:r>
              <a:rPr lang="en-IN" sz="2000" dirty="0">
                <a:effectLst/>
                <a:latin typeface="Calibri (Body)"/>
                <a:ea typeface="Times New Roman" panose="02020603050405020304" pitchFamily="18" charset="0"/>
                <a:cs typeface="Calibri" panose="020F0502020204030204" pitchFamily="34" charset="0"/>
              </a:rPr>
              <a:t>, Handbook of Data Structures and Applications, </a:t>
            </a:r>
            <a:r>
              <a:rPr lang="en-IN" sz="2000" strike="noStrike" dirty="0">
                <a:effectLst/>
                <a:latin typeface="Calibri (Body)"/>
                <a:ea typeface="Times New Roman" panose="02020603050405020304" pitchFamily="18" charset="0"/>
                <a:cs typeface="Calibri" panose="020F0502020204030204" pitchFamily="34" charset="0"/>
                <a:hlinkClick r:id="rId14" tooltip="Chapman and Hall">
                  <a:extLst>
                    <a:ext uri="{A12FA001-AC4F-418D-AE19-62706E023703}">
                      <ahyp:hlinkClr xmlns:ahyp="http://schemas.microsoft.com/office/drawing/2018/hyperlinkcolor" val="tx"/>
                    </a:ext>
                  </a:extLst>
                </a:hlinkClick>
              </a:rPr>
              <a:t>Chapman and Hall</a:t>
            </a:r>
            <a:r>
              <a:rPr lang="en-IN" sz="2000" dirty="0">
                <a:effectLst/>
                <a:latin typeface="Calibri (Body)"/>
                <a:ea typeface="Times New Roman" panose="02020603050405020304" pitchFamily="18" charset="0"/>
                <a:cs typeface="Calibri" panose="020F0502020204030204" pitchFamily="34" charset="0"/>
              </a:rPr>
              <a:t>/</a:t>
            </a:r>
            <a:r>
              <a:rPr lang="en-IN" sz="2000" strike="noStrike" dirty="0">
                <a:effectLst/>
                <a:latin typeface="Calibri (Body)"/>
                <a:ea typeface="Times New Roman" panose="02020603050405020304" pitchFamily="18" charset="0"/>
                <a:cs typeface="Calibri" panose="020F0502020204030204" pitchFamily="34" charset="0"/>
                <a:hlinkClick r:id="rId15" tooltip="CRC Press">
                  <a:extLst>
                    <a:ext uri="{A12FA001-AC4F-418D-AE19-62706E023703}">
                      <ahyp:hlinkClr xmlns:ahyp="http://schemas.microsoft.com/office/drawing/2018/hyperlinkcolor" val="tx"/>
                    </a:ext>
                  </a:extLst>
                </a:hlinkClick>
              </a:rPr>
              <a:t>CRC Press</a:t>
            </a:r>
            <a:r>
              <a:rPr lang="en-IN" sz="2000" dirty="0">
                <a:effectLst/>
                <a:latin typeface="Calibri (Body)"/>
                <a:ea typeface="Times New Roman" panose="02020603050405020304" pitchFamily="18" charset="0"/>
                <a:cs typeface="Calibri" panose="020F0502020204030204" pitchFamily="34" charset="0"/>
              </a:rPr>
              <a:t>, 2004, </a:t>
            </a:r>
            <a:r>
              <a:rPr lang="en-IN" sz="2000" strike="noStrike" dirty="0">
                <a:effectLst/>
                <a:latin typeface="Calibri (Body)"/>
                <a:ea typeface="Times New Roman" panose="02020603050405020304" pitchFamily="18" charset="0"/>
                <a:cs typeface="Calibri" panose="020F0502020204030204" pitchFamily="34" charset="0"/>
                <a:hlinkClick r:id="rId6" tooltip="ISBN (identifier)">
                  <a:extLst>
                    <a:ext uri="{A12FA001-AC4F-418D-AE19-62706E023703}">
                      <ahyp:hlinkClr xmlns:ahyp="http://schemas.microsoft.com/office/drawing/2018/hyperlinkcolor" val="tx"/>
                    </a:ext>
                  </a:extLst>
                </a:hlinkClick>
              </a:rPr>
              <a:t>ISBN</a:t>
            </a:r>
            <a:r>
              <a:rPr lang="en-IN" sz="2000" dirty="0">
                <a:effectLst/>
                <a:latin typeface="Calibri (Body)"/>
                <a:ea typeface="Times New Roman" panose="02020603050405020304" pitchFamily="18" charset="0"/>
                <a:cs typeface="Calibri" panose="020F0502020204030204" pitchFamily="34" charset="0"/>
              </a:rPr>
              <a:t> </a:t>
            </a:r>
            <a:r>
              <a:rPr lang="en-IN" sz="2000" strike="noStrike" dirty="0">
                <a:effectLst/>
                <a:latin typeface="Calibri (Body)"/>
                <a:ea typeface="Times New Roman" panose="02020603050405020304" pitchFamily="18" charset="0"/>
                <a:cs typeface="Calibri" panose="020F0502020204030204" pitchFamily="34" charset="0"/>
                <a:hlinkClick r:id="rId16" tooltip="Special:BookSources/1584884355">
                  <a:extLst>
                    <a:ext uri="{A12FA001-AC4F-418D-AE19-62706E023703}">
                      <ahyp:hlinkClr xmlns:ahyp="http://schemas.microsoft.com/office/drawing/2018/hyperlinkcolor" val="tx"/>
                    </a:ext>
                  </a:extLst>
                </a:hlinkClick>
              </a:rPr>
              <a:t>1584884355</a:t>
            </a:r>
            <a:endParaRPr lang="en-IN" sz="2000" dirty="0">
              <a:effectLst/>
              <a:latin typeface="Calibri (Body)"/>
              <a:ea typeface="Calibri" panose="020F0502020204030204" pitchFamily="34" charset="0"/>
              <a:cs typeface="Times New Roman" panose="02020603050405020304" pitchFamily="18" charset="0"/>
            </a:endParaRPr>
          </a:p>
          <a:p>
            <a:r>
              <a:rPr lang="en-IN" sz="2000" strike="noStrike" dirty="0">
                <a:effectLst/>
                <a:latin typeface="Calibri (Body)"/>
                <a:ea typeface="Calibri" panose="020F0502020204030204" pitchFamily="34" charset="0"/>
                <a:cs typeface="Calibri" panose="020F0502020204030204" pitchFamily="34" charset="0"/>
                <a:hlinkClick r:id="rId17">
                  <a:extLst>
                    <a:ext uri="{A12FA001-AC4F-418D-AE19-62706E023703}">
                      <ahyp:hlinkClr xmlns:ahyp="http://schemas.microsoft.com/office/drawing/2018/hyperlinkcolor" val="tx"/>
                    </a:ext>
                  </a:extLst>
                </a:hlinkClick>
              </a:rPr>
              <a:t>Alan D. Moore</a:t>
            </a:r>
            <a:r>
              <a:rPr lang="en-IN" sz="2000" dirty="0">
                <a:effectLst/>
                <a:latin typeface="Calibri (Body)"/>
                <a:ea typeface="Calibri" panose="020F0502020204030204" pitchFamily="34" charset="0"/>
                <a:cs typeface="Calibri" panose="020F0502020204030204" pitchFamily="34" charset="0"/>
              </a:rPr>
              <a:t>. He's developed both open source and private code using frameworks like Django, Flask, Qt, and of course </a:t>
            </a:r>
            <a:r>
              <a:rPr lang="en-IN" sz="2000" dirty="0" err="1">
                <a:effectLst/>
                <a:latin typeface="Calibri (Body)"/>
                <a:ea typeface="Calibri" panose="020F0502020204030204" pitchFamily="34" charset="0"/>
                <a:cs typeface="Calibri" panose="020F0502020204030204" pitchFamily="34" charset="0"/>
              </a:rPr>
              <a:t>Tkinter</a:t>
            </a:r>
            <a:r>
              <a:rPr lang="en-IN" sz="2000" dirty="0">
                <a:effectLst/>
                <a:latin typeface="Calibri (Body)"/>
                <a:ea typeface="Calibri" panose="020F0502020204030204" pitchFamily="34" charset="0"/>
                <a:cs typeface="Calibri" panose="020F0502020204030204" pitchFamily="34" charset="0"/>
              </a:rPr>
              <a:t>, and is known to contribute to various open-source Python and JavaScript projects</a:t>
            </a:r>
            <a:endParaRPr lang="en-IN" sz="2000" dirty="0">
              <a:latin typeface="Calibri (Body)"/>
            </a:endParaRPr>
          </a:p>
          <a:p>
            <a:endParaRPr lang="en-IN" sz="1800" dirty="0"/>
          </a:p>
          <a:p>
            <a:endParaRPr lang="en-IN" sz="1800" dirty="0"/>
          </a:p>
        </p:txBody>
      </p:sp>
      <p:sp>
        <p:nvSpPr>
          <p:cNvPr id="4" name="Date Placeholder 3">
            <a:extLst>
              <a:ext uri="{FF2B5EF4-FFF2-40B4-BE49-F238E27FC236}">
                <a16:creationId xmlns:a16="http://schemas.microsoft.com/office/drawing/2014/main" id="{ADC34958-2F92-49BF-A62D-BF40E6DE1C15}"/>
              </a:ext>
            </a:extLst>
          </p:cNvPr>
          <p:cNvSpPr>
            <a:spLocks noGrp="1"/>
          </p:cNvSpPr>
          <p:nvPr>
            <p:ph type="dt" sz="half" idx="10"/>
          </p:nvPr>
        </p:nvSpPr>
        <p:spPr/>
        <p:txBody>
          <a:bodyPr/>
          <a:lstStyle/>
          <a:p>
            <a:fld id="{A2414E9F-A237-4082-B37B-D926ADB268EE}" type="datetime3">
              <a:rPr lang="en-US" smtClean="0"/>
              <a:pPr/>
              <a:t>3 October 2023</a:t>
            </a:fld>
            <a:endParaRPr lang="en-US"/>
          </a:p>
        </p:txBody>
      </p:sp>
      <p:sp>
        <p:nvSpPr>
          <p:cNvPr id="5" name="Footer Placeholder 4">
            <a:extLst>
              <a:ext uri="{FF2B5EF4-FFF2-40B4-BE49-F238E27FC236}">
                <a16:creationId xmlns:a16="http://schemas.microsoft.com/office/drawing/2014/main" id="{AC9EDB67-F1FD-4207-B3B4-43C6F6D51B5D}"/>
              </a:ext>
            </a:extLst>
          </p:cNvPr>
          <p:cNvSpPr>
            <a:spLocks noGrp="1"/>
          </p:cNvSpPr>
          <p:nvPr>
            <p:ph type="ftr" sz="quarter" idx="11"/>
          </p:nvPr>
        </p:nvSpPr>
        <p:spPr/>
        <p:txBody>
          <a:bodyPr/>
          <a:lstStyle/>
          <a:p>
            <a:r>
              <a:rPr lang="en-US" dirty="0"/>
              <a:t>Department of CSE</a:t>
            </a:r>
          </a:p>
        </p:txBody>
      </p:sp>
      <p:sp>
        <p:nvSpPr>
          <p:cNvPr id="6" name="Slide Number Placeholder 5">
            <a:extLst>
              <a:ext uri="{FF2B5EF4-FFF2-40B4-BE49-F238E27FC236}">
                <a16:creationId xmlns:a16="http://schemas.microsoft.com/office/drawing/2014/main" id="{DB5C7D4F-9866-4C90-8A0C-9E645DBD66E4}"/>
              </a:ext>
            </a:extLst>
          </p:cNvPr>
          <p:cNvSpPr>
            <a:spLocks noGrp="1"/>
          </p:cNvSpPr>
          <p:nvPr>
            <p:ph type="sldNum" sz="quarter" idx="12"/>
          </p:nvPr>
        </p:nvSpPr>
        <p:spPr/>
        <p:txBody>
          <a:bodyPr/>
          <a:lstStyle/>
          <a:p>
            <a:fld id="{7B28076C-CE04-4A00-BFAA-A90EA8355859}" type="slidenum">
              <a:rPr lang="en-US" smtClean="0"/>
              <a:pPr/>
              <a:t>23</a:t>
            </a:fld>
            <a:endParaRPr lang="en-US"/>
          </a:p>
        </p:txBody>
      </p:sp>
    </p:spTree>
    <p:extLst>
      <p:ext uri="{BB962C8B-B14F-4D97-AF65-F5344CB8AC3E}">
        <p14:creationId xmlns:p14="http://schemas.microsoft.com/office/powerpoint/2010/main" val="3095396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Course Certificate</a:t>
            </a:r>
          </a:p>
        </p:txBody>
      </p:sp>
      <p:sp>
        <p:nvSpPr>
          <p:cNvPr id="6" name="Content Placeholder 2"/>
          <p:cNvSpPr txBox="1">
            <a:spLocks/>
          </p:cNvSpPr>
          <p:nvPr/>
        </p:nvSpPr>
        <p:spPr>
          <a:xfrm>
            <a:off x="609600" y="1788459"/>
            <a:ext cx="8001000" cy="3459163"/>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80000"/>
              </a:lnSpc>
              <a:buNone/>
            </a:pPr>
            <a:endParaRPr lang="en-US" sz="2800" dirty="0">
              <a:latin typeface="Arial"/>
              <a:cs typeface="Arial"/>
            </a:endParaRPr>
          </a:p>
        </p:txBody>
      </p:sp>
      <p:sp>
        <p:nvSpPr>
          <p:cNvPr id="7" name="Date Placeholder 6"/>
          <p:cNvSpPr>
            <a:spLocks noGrp="1"/>
          </p:cNvSpPr>
          <p:nvPr>
            <p:ph type="dt" sz="half" idx="10"/>
          </p:nvPr>
        </p:nvSpPr>
        <p:spPr/>
        <p:txBody>
          <a:bodyPr/>
          <a:lstStyle/>
          <a:p>
            <a:r>
              <a:rPr lang="en-US" dirty="0"/>
              <a:t>4 October 2023</a:t>
            </a:r>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3</a:t>
            </a:fld>
            <a:endParaRPr lang="en-US"/>
          </a:p>
        </p:txBody>
      </p:sp>
      <p:sp>
        <p:nvSpPr>
          <p:cNvPr id="2" name="TextBox 1">
            <a:extLst>
              <a:ext uri="{FF2B5EF4-FFF2-40B4-BE49-F238E27FC236}">
                <a16:creationId xmlns:a16="http://schemas.microsoft.com/office/drawing/2014/main" id="{FBE1C186-2218-4F01-AAC1-45F12A7A4B8B}"/>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10" name="TextBox 9">
            <a:extLst>
              <a:ext uri="{FF2B5EF4-FFF2-40B4-BE49-F238E27FC236}">
                <a16:creationId xmlns:a16="http://schemas.microsoft.com/office/drawing/2014/main" id="{77D3EA59-BA76-48DC-A563-1B1F1915AC7F}"/>
              </a:ext>
            </a:extLst>
          </p:cNvPr>
          <p:cNvSpPr txBox="1"/>
          <p:nvPr/>
        </p:nvSpPr>
        <p:spPr>
          <a:xfrm>
            <a:off x="3629025" y="362902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Click to add text</a:t>
            </a:r>
          </a:p>
        </p:txBody>
      </p:sp>
      <p:pic>
        <p:nvPicPr>
          <p:cNvPr id="12" name="Picture 11">
            <a:extLst>
              <a:ext uri="{FF2B5EF4-FFF2-40B4-BE49-F238E27FC236}">
                <a16:creationId xmlns:a16="http://schemas.microsoft.com/office/drawing/2014/main" id="{CDB967E8-67C2-B320-1B38-F287C67BC412}"/>
              </a:ext>
            </a:extLst>
          </p:cNvPr>
          <p:cNvPicPr>
            <a:picLocks noChangeAspect="1"/>
          </p:cNvPicPr>
          <p:nvPr/>
        </p:nvPicPr>
        <p:blipFill rotWithShape="1">
          <a:blip r:embed="rId2">
            <a:extLst>
              <a:ext uri="{28A0092B-C50C-407E-A947-70E740481C1C}">
                <a14:useLocalDpi xmlns:a14="http://schemas.microsoft.com/office/drawing/2010/main" val="0"/>
              </a:ext>
            </a:extLst>
          </a:blip>
          <a:srcRect t="2699" b="42704"/>
          <a:stretch/>
        </p:blipFill>
        <p:spPr>
          <a:xfrm>
            <a:off x="1233118" y="1243693"/>
            <a:ext cx="6677763" cy="5112657"/>
          </a:xfrm>
          <a:prstGeom prst="rect">
            <a:avLst/>
          </a:prstGeom>
        </p:spPr>
      </p:pic>
    </p:spTree>
    <p:extLst>
      <p:ext uri="{BB962C8B-B14F-4D97-AF65-F5344CB8AC3E}">
        <p14:creationId xmlns:p14="http://schemas.microsoft.com/office/powerpoint/2010/main" val="390525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0D86-6B48-4ADE-B267-E29F3DEF6F9F}"/>
              </a:ext>
            </a:extLst>
          </p:cNvPr>
          <p:cNvSpPr>
            <a:spLocks noGrp="1"/>
          </p:cNvSpPr>
          <p:nvPr>
            <p:ph type="title"/>
          </p:nvPr>
        </p:nvSpPr>
        <p:spPr/>
        <p:txBody>
          <a:bodyPr>
            <a:normAutofit/>
          </a:bodyPr>
          <a:lstStyle/>
          <a:p>
            <a:pPr algn="l"/>
            <a:r>
              <a:rPr lang="en-IN" sz="4100" dirty="0">
                <a:solidFill>
                  <a:srgbClr val="FF0000"/>
                </a:solidFill>
                <a:latin typeface="Arial" panose="020B0604020202020204" pitchFamily="34" charset="0"/>
                <a:cs typeface="Arial" panose="020B0604020202020204" pitchFamily="34" charset="0"/>
              </a:rPr>
              <a:t>Introduction</a:t>
            </a:r>
          </a:p>
        </p:txBody>
      </p:sp>
      <p:sp>
        <p:nvSpPr>
          <p:cNvPr id="7" name="Content Placeholder 6">
            <a:extLst>
              <a:ext uri="{FF2B5EF4-FFF2-40B4-BE49-F238E27FC236}">
                <a16:creationId xmlns:a16="http://schemas.microsoft.com/office/drawing/2014/main" id="{880A2BFD-4EAA-4782-A89A-DF371921D3A0}"/>
              </a:ext>
            </a:extLst>
          </p:cNvPr>
          <p:cNvSpPr>
            <a:spLocks noGrp="1"/>
          </p:cNvSpPr>
          <p:nvPr>
            <p:ph idx="1"/>
          </p:nvPr>
        </p:nvSpPr>
        <p:spPr>
          <a:xfrm>
            <a:off x="457200" y="1371600"/>
            <a:ext cx="8229600" cy="5257800"/>
          </a:xfrm>
        </p:spPr>
        <p:txBody>
          <a:bodyPr>
            <a:normAutofit fontScale="92500" lnSpcReduction="20000"/>
          </a:bodyPr>
          <a:lstStyle/>
          <a:p>
            <a:pPr algn="just">
              <a:lnSpc>
                <a:spcPct val="115000"/>
              </a:lnSpc>
              <a:spcAft>
                <a:spcPts val="800"/>
              </a:spcAft>
            </a:pPr>
            <a:r>
              <a:rPr lang="en-IN" sz="2400" dirty="0">
                <a:effectLst/>
                <a:latin typeface="Calibri (Body)"/>
                <a:ea typeface="Calibri" panose="020F0502020204030204" pitchFamily="34" charset="0"/>
                <a:cs typeface="Calibri" panose="020F0502020204030204" pitchFamily="34" charset="0"/>
              </a:rPr>
              <a:t>In programming, a phonebook is a digital application or system designed to store and manage contact information, such as names, phone numbers, email addresses, and other relevant details. Much like its real-world counterpart, a digital phonebook acts as a centralized repository for organizing and retrieving contact information for individuals, businesses, or entities.</a:t>
            </a:r>
            <a:endParaRPr lang="en-IN" sz="2400" dirty="0">
              <a:effectLst/>
              <a:latin typeface="Calibri (Body)"/>
              <a:ea typeface="Calibri" panose="020F0502020204030204" pitchFamily="34" charset="0"/>
              <a:cs typeface="Times New Roman" panose="02020603050405020304" pitchFamily="18" charset="0"/>
            </a:endParaRPr>
          </a:p>
          <a:p>
            <a:r>
              <a:rPr lang="en-IN" sz="2400" dirty="0">
                <a:effectLst/>
                <a:latin typeface="Calibri (Body)"/>
                <a:ea typeface="Calibri" panose="020F0502020204030204" pitchFamily="34" charset="0"/>
              </a:rPr>
              <a:t>The primary purpose of a programming phonebook is to provide users with a convenient and efficient way to store, search, and access their contacts' details. Users can typically add, edit, and delete entries, making it easy to maintain an up-to-date list of contacts.</a:t>
            </a:r>
            <a:r>
              <a:rPr lang="en-US" sz="2400" dirty="0">
                <a:latin typeface="Calibri (Body)"/>
              </a:rPr>
              <a:t> </a:t>
            </a:r>
          </a:p>
          <a:p>
            <a:r>
              <a:rPr lang="en-IN" sz="2400" dirty="0">
                <a:effectLst/>
                <a:latin typeface="Calibri (Body)"/>
                <a:ea typeface="Calibri" panose="020F0502020204030204" pitchFamily="34" charset="0"/>
                <a:cs typeface="Calibri" panose="020F0502020204030204" pitchFamily="34" charset="0"/>
              </a:rPr>
              <a:t>Phonebooks in programming often incorporate advanced features and functionalities, such as a graphical user interface (GUI) to enhance the user experience. A GUI allows users to interact visually with the application, making it more user-friendly and accessible. Users can navigate through the contact list, perform searches, and perform actions like adding or updating contacts with ease.</a:t>
            </a:r>
            <a:endParaRPr lang="en-IN" sz="2400" dirty="0">
              <a:effectLst/>
              <a:latin typeface="Calibri (Body)"/>
              <a:ea typeface="Calibri" panose="020F0502020204030204" pitchFamily="34" charset="0"/>
              <a:cs typeface="Times New Roman" panose="02020603050405020304" pitchFamily="18" charset="0"/>
            </a:endParaRPr>
          </a:p>
          <a:p>
            <a:pPr>
              <a:buFont typeface="Wingdings" panose="05000000000000000000" pitchFamily="2" charset="2"/>
              <a:buChar char="§"/>
            </a:pPr>
            <a:endParaRPr lang="en-US" sz="2400" dirty="0"/>
          </a:p>
          <a:p>
            <a:pPr>
              <a:buFont typeface="Wingdings" panose="05000000000000000000" pitchFamily="2" charset="2"/>
              <a:buChar char="§"/>
            </a:pPr>
            <a:endParaRPr lang="en-IN" dirty="0"/>
          </a:p>
        </p:txBody>
      </p:sp>
      <p:sp>
        <p:nvSpPr>
          <p:cNvPr id="4" name="Date Placeholder 3">
            <a:extLst>
              <a:ext uri="{FF2B5EF4-FFF2-40B4-BE49-F238E27FC236}">
                <a16:creationId xmlns:a16="http://schemas.microsoft.com/office/drawing/2014/main" id="{88D201F8-CB1D-4ABD-8669-DA9CA4EBDEB9}"/>
              </a:ext>
            </a:extLst>
          </p:cNvPr>
          <p:cNvSpPr>
            <a:spLocks noGrp="1"/>
          </p:cNvSpPr>
          <p:nvPr>
            <p:ph type="dt" sz="half" idx="10"/>
          </p:nvPr>
        </p:nvSpPr>
        <p:spPr/>
        <p:txBody>
          <a:bodyPr/>
          <a:lstStyle/>
          <a:p>
            <a:fld id="{A2414E9F-A237-4082-B37B-D926ADB268EE}" type="datetime3">
              <a:rPr lang="en-US" smtClean="0"/>
              <a:pPr/>
              <a:t>3 October 2023</a:t>
            </a:fld>
            <a:endParaRPr lang="en-US"/>
          </a:p>
        </p:txBody>
      </p:sp>
      <p:sp>
        <p:nvSpPr>
          <p:cNvPr id="5" name="Footer Placeholder 4">
            <a:extLst>
              <a:ext uri="{FF2B5EF4-FFF2-40B4-BE49-F238E27FC236}">
                <a16:creationId xmlns:a16="http://schemas.microsoft.com/office/drawing/2014/main" id="{1771BFDD-42FB-4E52-8BFE-7ECEBDEAF7D9}"/>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5A5B9464-675B-4E38-95FC-80D3FA7E767E}"/>
              </a:ext>
            </a:extLst>
          </p:cNvPr>
          <p:cNvSpPr>
            <a:spLocks noGrp="1"/>
          </p:cNvSpPr>
          <p:nvPr>
            <p:ph type="sldNum" sz="quarter" idx="12"/>
          </p:nvPr>
        </p:nvSpPr>
        <p:spPr/>
        <p:txBody>
          <a:bodyPr/>
          <a:lstStyle/>
          <a:p>
            <a:fld id="{7B28076C-CE04-4A00-BFAA-A90EA8355859}" type="slidenum">
              <a:rPr lang="en-US" smtClean="0"/>
              <a:pPr/>
              <a:t>4</a:t>
            </a:fld>
            <a:endParaRPr lang="en-US"/>
          </a:p>
        </p:txBody>
      </p:sp>
      <p:sp>
        <p:nvSpPr>
          <p:cNvPr id="8" name="Rectangle 1">
            <a:extLst>
              <a:ext uri="{FF2B5EF4-FFF2-40B4-BE49-F238E27FC236}">
                <a16:creationId xmlns:a16="http://schemas.microsoft.com/office/drawing/2014/main" id="{94F29E84-FCDB-4F63-A3E6-E1F8F2439D25}"/>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2809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51CA-BE39-4E3A-8EA9-116D87AF1F44}"/>
              </a:ext>
            </a:extLst>
          </p:cNvPr>
          <p:cNvSpPr>
            <a:spLocks noGrp="1"/>
          </p:cNvSpPr>
          <p:nvPr>
            <p:ph type="title"/>
          </p:nvPr>
        </p:nvSpPr>
        <p:spPr>
          <a:xfrm>
            <a:off x="298940" y="208051"/>
            <a:ext cx="8229600" cy="1143000"/>
          </a:xfrm>
        </p:spPr>
        <p:txBody>
          <a:bodyPr/>
          <a:lstStyle/>
          <a:p>
            <a:pPr algn="l"/>
            <a:r>
              <a:rPr lang="en-US" dirty="0">
                <a:solidFill>
                  <a:srgbClr val="C00000"/>
                </a:solidFill>
                <a:cs typeface="Calibri"/>
              </a:rPr>
              <a:t>Objectives</a:t>
            </a:r>
          </a:p>
        </p:txBody>
      </p:sp>
      <p:sp>
        <p:nvSpPr>
          <p:cNvPr id="3" name="Content Placeholder 2">
            <a:extLst>
              <a:ext uri="{FF2B5EF4-FFF2-40B4-BE49-F238E27FC236}">
                <a16:creationId xmlns:a16="http://schemas.microsoft.com/office/drawing/2014/main" id="{AB5E7DB7-0393-441C-96F6-BC31F5853316}"/>
              </a:ext>
            </a:extLst>
          </p:cNvPr>
          <p:cNvSpPr>
            <a:spLocks noGrp="1"/>
          </p:cNvSpPr>
          <p:nvPr>
            <p:ph idx="1"/>
          </p:nvPr>
        </p:nvSpPr>
        <p:spPr>
          <a:xfrm>
            <a:off x="299796" y="1219201"/>
            <a:ext cx="8387004" cy="5137149"/>
          </a:xfrm>
        </p:spPr>
        <p:txBody>
          <a:bodyPr vert="horz" lIns="91440" tIns="45720" rIns="91440" bIns="45720" rtlCol="0" anchor="t">
            <a:noAutofit/>
          </a:bodyPr>
          <a:lstStyle/>
          <a:p>
            <a:pPr marL="0" indent="0" algn="just">
              <a:lnSpc>
                <a:spcPct val="115000"/>
              </a:lnSpc>
              <a:spcAft>
                <a:spcPts val="800"/>
              </a:spcAft>
              <a:buNone/>
              <a:tabLst>
                <a:tab pos="2228850" algn="l"/>
              </a:tabLst>
            </a:pPr>
            <a:r>
              <a:rPr lang="en-US" sz="2200" dirty="0">
                <a:effectLst/>
                <a:latin typeface="Calibri (Body)"/>
                <a:ea typeface="Calibri" panose="020F0502020204030204" pitchFamily="34" charset="0"/>
                <a:cs typeface="Calibri" panose="020F0502020204030204" pitchFamily="34" charset="0"/>
              </a:rPr>
              <a:t>The objective of the above phonebook code is to develop a feature-rich, user-friendly, and efficient phonebook application using Python's graphical user interface (GUI) capabilities. This application aims to simplify contact management by allowing users to:</a:t>
            </a:r>
            <a:endParaRPr lang="en-US" sz="2200" dirty="0">
              <a:latin typeface="Calibri (Body)"/>
              <a:cs typeface="Calibri"/>
            </a:endParaRPr>
          </a:p>
          <a:p>
            <a:pPr algn="just"/>
            <a:r>
              <a:rPr lang="en-US" sz="2200" b="1" dirty="0">
                <a:effectLst/>
                <a:latin typeface="Calibri (Body)"/>
                <a:ea typeface="Calibri" panose="020F0502020204030204" pitchFamily="34" charset="0"/>
              </a:rPr>
              <a:t>Add Contacts: </a:t>
            </a:r>
            <a:r>
              <a:rPr lang="en-US" sz="2200" dirty="0">
                <a:effectLst/>
                <a:latin typeface="Calibri (Body)"/>
                <a:ea typeface="Calibri" panose="020F0502020204030204" pitchFamily="34" charset="0"/>
                <a:cs typeface="Calibri" panose="020F0502020204030204" pitchFamily="34" charset="0"/>
              </a:rPr>
              <a:t>Users can easily add new contacts, providing both first names, last names, and contact numbers.</a:t>
            </a:r>
            <a:endParaRPr lang="en-US" sz="2200" dirty="0">
              <a:latin typeface="Calibri (Body)"/>
              <a:cs typeface="Calibri"/>
            </a:endParaRPr>
          </a:p>
          <a:p>
            <a:pPr marL="0" indent="0" algn="just">
              <a:buNone/>
            </a:pPr>
            <a:endParaRPr lang="en-US" sz="2200" dirty="0">
              <a:latin typeface="Calibri (Body)"/>
              <a:cs typeface="Calibri"/>
            </a:endParaRPr>
          </a:p>
          <a:p>
            <a:pPr algn="just"/>
            <a:r>
              <a:rPr lang="en-US" sz="2200" b="1" dirty="0">
                <a:effectLst/>
                <a:latin typeface="Calibri (Body)"/>
                <a:ea typeface="Calibri" panose="020F0502020204030204" pitchFamily="34" charset="0"/>
              </a:rPr>
              <a:t>Update Contacts: </a:t>
            </a:r>
            <a:r>
              <a:rPr lang="en-US" sz="2200" dirty="0">
                <a:effectLst/>
                <a:latin typeface="Calibri (Body)"/>
                <a:ea typeface="Calibri" panose="020F0502020204030204" pitchFamily="34" charset="0"/>
                <a:cs typeface="Calibri" panose="020F0502020204030204" pitchFamily="34" charset="0"/>
              </a:rPr>
              <a:t>The phonebook facilitates updating contact details, ensuring that users can maintain accurate and up-to-date information.</a:t>
            </a:r>
            <a:endParaRPr lang="en-US" sz="2200" dirty="0">
              <a:latin typeface="Calibri (Body)"/>
              <a:cs typeface="Calibri"/>
            </a:endParaRPr>
          </a:p>
          <a:p>
            <a:pPr marL="0" indent="0" algn="just">
              <a:buNone/>
            </a:pPr>
            <a:endParaRPr lang="en-US" sz="2200" dirty="0">
              <a:latin typeface="Calibri (Body)"/>
              <a:cs typeface="Calibri"/>
            </a:endParaRPr>
          </a:p>
          <a:p>
            <a:pPr algn="just"/>
            <a:r>
              <a:rPr lang="en-US" sz="2200" b="1" dirty="0">
                <a:effectLst/>
                <a:latin typeface="Calibri (Body)"/>
                <a:ea typeface="Calibri" panose="020F0502020204030204" pitchFamily="34" charset="0"/>
                <a:cs typeface="Calibri" panose="020F0502020204030204" pitchFamily="34" charset="0"/>
              </a:rPr>
              <a:t>Delete Contacts: </a:t>
            </a:r>
            <a:r>
              <a:rPr lang="en-US" sz="2200" dirty="0">
                <a:effectLst/>
                <a:latin typeface="Calibri (Body)"/>
                <a:ea typeface="Calibri" panose="020F0502020204030204" pitchFamily="34" charset="0"/>
                <a:cs typeface="Calibri" panose="020F0502020204030204" pitchFamily="34" charset="0"/>
              </a:rPr>
              <a:t>Users have the ability to delete unwanted contacts with a simple click.</a:t>
            </a:r>
            <a:endParaRPr lang="en-IN" sz="2200" dirty="0">
              <a:effectLst/>
              <a:latin typeface="Calibri (Body)"/>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137E33D-A504-4ED8-AE9F-D09013E34F10}"/>
              </a:ext>
            </a:extLst>
          </p:cNvPr>
          <p:cNvSpPr>
            <a:spLocks noGrp="1"/>
          </p:cNvSpPr>
          <p:nvPr>
            <p:ph type="dt" sz="half" idx="10"/>
          </p:nvPr>
        </p:nvSpPr>
        <p:spPr/>
        <p:txBody>
          <a:bodyPr/>
          <a:lstStyle/>
          <a:p>
            <a:fld id="{A2414E9F-A237-4082-B37B-D926ADB268EE}" type="datetime3">
              <a:rPr lang="en-US" smtClean="0"/>
              <a:pPr/>
              <a:t>3 October 2023</a:t>
            </a:fld>
            <a:endParaRPr lang="en-US"/>
          </a:p>
        </p:txBody>
      </p:sp>
      <p:sp>
        <p:nvSpPr>
          <p:cNvPr id="5" name="Footer Placeholder 4">
            <a:extLst>
              <a:ext uri="{FF2B5EF4-FFF2-40B4-BE49-F238E27FC236}">
                <a16:creationId xmlns:a16="http://schemas.microsoft.com/office/drawing/2014/main" id="{1FAACC4A-6B24-42C6-8F4D-2DD9626AC26B}"/>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91031D3C-E918-44A8-8BD8-84DF9AE280D5}"/>
              </a:ext>
            </a:extLst>
          </p:cNvPr>
          <p:cNvSpPr>
            <a:spLocks noGrp="1"/>
          </p:cNvSpPr>
          <p:nvPr>
            <p:ph type="sldNum" sz="quarter" idx="12"/>
          </p:nvPr>
        </p:nvSpPr>
        <p:spPr>
          <a:xfrm>
            <a:off x="6619982" y="6083658"/>
            <a:ext cx="2133600" cy="365125"/>
          </a:xfrm>
        </p:spPr>
        <p:txBody>
          <a:bodyPr/>
          <a:lstStyle/>
          <a:p>
            <a:fld id="{7B28076C-CE04-4A00-BFAA-A90EA8355859}" type="slidenum">
              <a:rPr lang="en-US" smtClean="0"/>
              <a:pPr/>
              <a:t>5</a:t>
            </a:fld>
            <a:endParaRPr lang="en-US"/>
          </a:p>
        </p:txBody>
      </p:sp>
    </p:spTree>
    <p:extLst>
      <p:ext uri="{BB962C8B-B14F-4D97-AF65-F5344CB8AC3E}">
        <p14:creationId xmlns:p14="http://schemas.microsoft.com/office/powerpoint/2010/main" val="1743738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91F5-EECC-9EEF-3C69-54AF4A9AB911}"/>
              </a:ext>
            </a:extLst>
          </p:cNvPr>
          <p:cNvSpPr>
            <a:spLocks noGrp="1"/>
          </p:cNvSpPr>
          <p:nvPr>
            <p:ph type="title"/>
          </p:nvPr>
        </p:nvSpPr>
        <p:spPr/>
        <p:txBody>
          <a:bodyPr/>
          <a:lstStyle/>
          <a:p>
            <a:pPr algn="l"/>
            <a:r>
              <a:rPr lang="en-US" dirty="0">
                <a:solidFill>
                  <a:srgbClr val="C00000"/>
                </a:solidFill>
                <a:cs typeface="Calibri"/>
              </a:rPr>
              <a:t>Objectives</a:t>
            </a:r>
            <a:endParaRPr lang="en-IN" dirty="0"/>
          </a:p>
        </p:txBody>
      </p:sp>
      <p:sp>
        <p:nvSpPr>
          <p:cNvPr id="3" name="Content Placeholder 2">
            <a:extLst>
              <a:ext uri="{FF2B5EF4-FFF2-40B4-BE49-F238E27FC236}">
                <a16:creationId xmlns:a16="http://schemas.microsoft.com/office/drawing/2014/main" id="{DB34B272-34AA-E0B0-6337-46127EC28514}"/>
              </a:ext>
            </a:extLst>
          </p:cNvPr>
          <p:cNvSpPr>
            <a:spLocks noGrp="1"/>
          </p:cNvSpPr>
          <p:nvPr>
            <p:ph idx="1"/>
          </p:nvPr>
        </p:nvSpPr>
        <p:spPr>
          <a:xfrm>
            <a:off x="298940" y="1358757"/>
            <a:ext cx="8229600" cy="4525963"/>
          </a:xfrm>
        </p:spPr>
        <p:txBody>
          <a:bodyPr>
            <a:normAutofit/>
          </a:bodyPr>
          <a:lstStyle/>
          <a:p>
            <a:pPr algn="just"/>
            <a:r>
              <a:rPr lang="en-US" sz="2200" b="1" dirty="0">
                <a:effectLst/>
                <a:latin typeface="Calibri (Body)"/>
                <a:ea typeface="Calibri" panose="020F0502020204030204" pitchFamily="34" charset="0"/>
                <a:cs typeface="Calibri" panose="020F0502020204030204" pitchFamily="34" charset="0"/>
              </a:rPr>
              <a:t>Search Contacts: </a:t>
            </a:r>
            <a:r>
              <a:rPr lang="en-US" sz="2200" dirty="0">
                <a:effectLst/>
                <a:latin typeface="Calibri (Body)"/>
                <a:ea typeface="Calibri" panose="020F0502020204030204" pitchFamily="34" charset="0"/>
              </a:rPr>
              <a:t>The application provides a search functionality, enabling users to find contacts quickly by name or phone number.</a:t>
            </a:r>
            <a:endParaRPr lang="en-US" sz="2200" dirty="0">
              <a:latin typeface="Calibri (Body)"/>
              <a:cs typeface="Calibri"/>
            </a:endParaRPr>
          </a:p>
          <a:p>
            <a:pPr marL="342900" indent="-342900" algn="just">
              <a:buFont typeface="Arial" panose="020B0604020202020204" pitchFamily="34" charset="0"/>
              <a:buChar char="•"/>
            </a:pPr>
            <a:endParaRPr lang="en-US" sz="2200" dirty="0">
              <a:latin typeface="Calibri (Body)"/>
              <a:cs typeface="Calibri"/>
            </a:endParaRPr>
          </a:p>
          <a:p>
            <a:pPr algn="just"/>
            <a:r>
              <a:rPr lang="en-US" sz="2200" b="1" dirty="0">
                <a:effectLst/>
                <a:latin typeface="Calibri (Body)"/>
                <a:ea typeface="Calibri" panose="020F0502020204030204" pitchFamily="34" charset="0"/>
              </a:rPr>
              <a:t>Load Contacts: </a:t>
            </a:r>
            <a:r>
              <a:rPr lang="en-US" sz="2200" dirty="0">
                <a:effectLst/>
                <a:latin typeface="Calibri (Body)"/>
                <a:ea typeface="Calibri" panose="020F0502020204030204" pitchFamily="34" charset="0"/>
                <a:cs typeface="Calibri" panose="020F0502020204030204" pitchFamily="34" charset="0"/>
              </a:rPr>
              <a:t>Users can load selected contacts' information into the input fields for editing or viewing.</a:t>
            </a:r>
            <a:endParaRPr lang="en-US" sz="2200" dirty="0">
              <a:latin typeface="Calibri (Body)"/>
              <a:cs typeface="Calibri"/>
            </a:endParaRPr>
          </a:p>
          <a:p>
            <a:pPr marL="342900" indent="-342900" algn="just">
              <a:buFont typeface="Arial" panose="020B0604020202020204" pitchFamily="34" charset="0"/>
              <a:buChar char="•"/>
            </a:pPr>
            <a:endParaRPr lang="en-US" sz="2200" dirty="0">
              <a:latin typeface="Calibri (Body)"/>
              <a:cs typeface="Calibri"/>
            </a:endParaRPr>
          </a:p>
          <a:p>
            <a:pPr algn="just"/>
            <a:r>
              <a:rPr lang="en-US" sz="2200" b="1" dirty="0">
                <a:effectLst/>
                <a:latin typeface="Calibri (Body)"/>
                <a:ea typeface="Calibri" panose="020F0502020204030204" pitchFamily="34" charset="0"/>
              </a:rPr>
              <a:t>Prevent Duplicates: </a:t>
            </a:r>
            <a:r>
              <a:rPr lang="en-US" sz="2200" dirty="0">
                <a:effectLst/>
                <a:latin typeface="Calibri (Body)"/>
                <a:ea typeface="Calibri" panose="020F0502020204030204" pitchFamily="34" charset="0"/>
                <a:cs typeface="Calibri" panose="020F0502020204030204" pitchFamily="34" charset="0"/>
              </a:rPr>
              <a:t>The phonebook includes checks to prevent duplicate contact numbers and names, enhancing data integrity.</a:t>
            </a:r>
            <a:endParaRPr lang="en-US" sz="2200" dirty="0">
              <a:latin typeface="Calibri (Body)"/>
              <a:cs typeface="Calibri"/>
            </a:endParaRPr>
          </a:p>
          <a:p>
            <a:pPr marL="342900" indent="-342900" algn="just">
              <a:buFont typeface="Arial" panose="020B0604020202020204" pitchFamily="34" charset="0"/>
              <a:buChar char="•"/>
            </a:pPr>
            <a:endParaRPr lang="en-US" sz="2200" dirty="0">
              <a:latin typeface="Calibri (Body)"/>
              <a:cs typeface="Calibri"/>
            </a:endParaRPr>
          </a:p>
          <a:p>
            <a:pPr marL="342900" indent="-342900" algn="just">
              <a:buFont typeface="Arial" panose="020B0604020202020204" pitchFamily="34" charset="0"/>
              <a:buChar char="•"/>
            </a:pPr>
            <a:r>
              <a:rPr lang="en-US" sz="2200" b="1" dirty="0">
                <a:latin typeface="Calibri (Body)"/>
                <a:cs typeface="Calibri"/>
              </a:rPr>
              <a:t>Advanced Search</a:t>
            </a:r>
            <a:r>
              <a:rPr lang="en-US" sz="2200" dirty="0">
                <a:latin typeface="Calibri (Body)"/>
                <a:cs typeface="Calibri"/>
              </a:rPr>
              <a:t>: Users can search for a contact as this model supports partial search also.</a:t>
            </a:r>
          </a:p>
          <a:p>
            <a:endParaRPr lang="en-IN" dirty="0"/>
          </a:p>
        </p:txBody>
      </p:sp>
      <p:sp>
        <p:nvSpPr>
          <p:cNvPr id="4" name="Date Placeholder 3">
            <a:extLst>
              <a:ext uri="{FF2B5EF4-FFF2-40B4-BE49-F238E27FC236}">
                <a16:creationId xmlns:a16="http://schemas.microsoft.com/office/drawing/2014/main" id="{72D76A15-D97F-E5C3-8CDA-E8EC993C0331}"/>
              </a:ext>
            </a:extLst>
          </p:cNvPr>
          <p:cNvSpPr>
            <a:spLocks noGrp="1"/>
          </p:cNvSpPr>
          <p:nvPr>
            <p:ph type="dt" sz="half" idx="10"/>
          </p:nvPr>
        </p:nvSpPr>
        <p:spPr/>
        <p:txBody>
          <a:bodyPr/>
          <a:lstStyle/>
          <a:p>
            <a:fld id="{A2414E9F-A237-4082-B37B-D926ADB268EE}" type="datetime3">
              <a:rPr lang="en-US" smtClean="0"/>
              <a:pPr/>
              <a:t>3 October 2023</a:t>
            </a:fld>
            <a:endParaRPr lang="en-US"/>
          </a:p>
        </p:txBody>
      </p:sp>
      <p:sp>
        <p:nvSpPr>
          <p:cNvPr id="5" name="Footer Placeholder 4">
            <a:extLst>
              <a:ext uri="{FF2B5EF4-FFF2-40B4-BE49-F238E27FC236}">
                <a16:creationId xmlns:a16="http://schemas.microsoft.com/office/drawing/2014/main" id="{10504CBE-0C5A-1938-4FB8-387AC02B0F11}"/>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46949A1E-9443-9B46-D8F0-C6B6DFDFE15A}"/>
              </a:ext>
            </a:extLst>
          </p:cNvPr>
          <p:cNvSpPr>
            <a:spLocks noGrp="1"/>
          </p:cNvSpPr>
          <p:nvPr>
            <p:ph type="sldNum" sz="quarter" idx="12"/>
          </p:nvPr>
        </p:nvSpPr>
        <p:spPr/>
        <p:txBody>
          <a:bodyPr/>
          <a:lstStyle/>
          <a:p>
            <a:fld id="{7B28076C-CE04-4A00-BFAA-A90EA8355859}" type="slidenum">
              <a:rPr lang="en-US" smtClean="0"/>
              <a:pPr/>
              <a:t>6</a:t>
            </a:fld>
            <a:endParaRPr lang="en-US"/>
          </a:p>
        </p:txBody>
      </p:sp>
    </p:spTree>
    <p:extLst>
      <p:ext uri="{BB962C8B-B14F-4D97-AF65-F5344CB8AC3E}">
        <p14:creationId xmlns:p14="http://schemas.microsoft.com/office/powerpoint/2010/main" val="4269831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04800" y="228600"/>
            <a:ext cx="8229600" cy="1143000"/>
          </a:xfrm>
        </p:spPr>
        <p:txBody>
          <a:bodyPr>
            <a:normAutofit/>
          </a:bodyPr>
          <a:lstStyle/>
          <a:p>
            <a:pPr algn="l"/>
            <a:r>
              <a:rPr lang="en-US" dirty="0">
                <a:solidFill>
                  <a:srgbClr val="C00000"/>
                </a:solidFill>
                <a:latin typeface="Arial" pitchFamily="34" charset="0"/>
                <a:cs typeface="Arial" pitchFamily="34" charset="0"/>
              </a:rPr>
              <a:t> System Architecture</a:t>
            </a:r>
            <a:endParaRPr lang="en-US" dirty="0">
              <a:solidFill>
                <a:srgbClr val="C00000"/>
              </a:solidFill>
            </a:endParaRPr>
          </a:p>
        </p:txBody>
      </p:sp>
      <p:sp>
        <p:nvSpPr>
          <p:cNvPr id="4" name="Date Placeholder 3"/>
          <p:cNvSpPr>
            <a:spLocks noGrp="1"/>
          </p:cNvSpPr>
          <p:nvPr>
            <p:ph type="dt" sz="half" idx="10"/>
          </p:nvPr>
        </p:nvSpPr>
        <p:spPr/>
        <p:txBody>
          <a:bodyPr/>
          <a:lstStyle/>
          <a:p>
            <a:fld id="{E530106A-D64C-4B85-9F30-8CF68746E9AD}" type="datetime3">
              <a:rPr lang="en-US" smtClean="0"/>
              <a:pPr/>
              <a:t>3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7</a:t>
            </a:fld>
            <a:endParaRPr lang="en-US"/>
          </a:p>
        </p:txBody>
      </p:sp>
      <p:sp>
        <p:nvSpPr>
          <p:cNvPr id="11" name="Text Placeholder 10">
            <a:extLst>
              <a:ext uri="{FF2B5EF4-FFF2-40B4-BE49-F238E27FC236}">
                <a16:creationId xmlns:a16="http://schemas.microsoft.com/office/drawing/2014/main" id="{A7DAAEEB-3EF8-44C7-9261-06C2DE8C8BDF}"/>
              </a:ext>
            </a:extLst>
          </p:cNvPr>
          <p:cNvSpPr>
            <a:spLocks noGrp="1"/>
          </p:cNvSpPr>
          <p:nvPr>
            <p:ph type="body" sz="half" idx="4294967295"/>
          </p:nvPr>
        </p:nvSpPr>
        <p:spPr>
          <a:xfrm>
            <a:off x="0" y="5367338"/>
            <a:ext cx="5486400" cy="804862"/>
          </a:xfrm>
        </p:spPr>
        <p:txBody>
          <a:bodyPr>
            <a:normAutofit/>
          </a:bodyPr>
          <a:lstStyle/>
          <a:p>
            <a:pPr marL="0" indent="0">
              <a:buNone/>
            </a:pPr>
            <a:r>
              <a:rPr lang="en-IN" dirty="0"/>
              <a:t>      </a:t>
            </a:r>
            <a:endParaRPr lang="en-IN" sz="2400" dirty="0"/>
          </a:p>
        </p:txBody>
      </p:sp>
      <p:sp>
        <p:nvSpPr>
          <p:cNvPr id="9" name="TextBox 8">
            <a:extLst>
              <a:ext uri="{FF2B5EF4-FFF2-40B4-BE49-F238E27FC236}">
                <a16:creationId xmlns:a16="http://schemas.microsoft.com/office/drawing/2014/main" id="{9240B27A-0E7A-42B3-83E5-FCD8F5263E3B}"/>
              </a:ext>
            </a:extLst>
          </p:cNvPr>
          <p:cNvSpPr txBox="1"/>
          <p:nvPr/>
        </p:nvSpPr>
        <p:spPr>
          <a:xfrm>
            <a:off x="2286000" y="3246902"/>
            <a:ext cx="4572000" cy="369332"/>
          </a:xfrm>
          <a:prstGeom prst="rect">
            <a:avLst/>
          </a:prstGeom>
          <a:noFill/>
        </p:spPr>
        <p:txBody>
          <a:bodyPr wrap="square">
            <a:spAutoFit/>
          </a:bodyPr>
          <a:lstStyle/>
          <a:p>
            <a:endParaRPr lang="en-IN" dirty="0"/>
          </a:p>
        </p:txBody>
      </p:sp>
      <p:sp>
        <p:nvSpPr>
          <p:cNvPr id="3" name="TextBox 2">
            <a:extLst>
              <a:ext uri="{FF2B5EF4-FFF2-40B4-BE49-F238E27FC236}">
                <a16:creationId xmlns:a16="http://schemas.microsoft.com/office/drawing/2014/main" id="{19AB2135-4414-A95F-F902-BDDED6F7B249}"/>
              </a:ext>
            </a:extLst>
          </p:cNvPr>
          <p:cNvSpPr txBox="1"/>
          <p:nvPr/>
        </p:nvSpPr>
        <p:spPr>
          <a:xfrm>
            <a:off x="307369" y="1388724"/>
            <a:ext cx="8610600" cy="4555093"/>
          </a:xfrm>
          <a:prstGeom prst="rect">
            <a:avLst/>
          </a:prstGeom>
          <a:noFill/>
        </p:spPr>
        <p:txBody>
          <a:bodyPr wrap="square">
            <a:spAutoFit/>
          </a:bodyPr>
          <a:lstStyle/>
          <a:p>
            <a:r>
              <a:rPr lang="en-US" sz="2200" dirty="0"/>
              <a:t>A </a:t>
            </a:r>
            <a:r>
              <a:rPr lang="en-US" sz="2200" dirty="0" err="1"/>
              <a:t>Tkinter</a:t>
            </a:r>
            <a:r>
              <a:rPr lang="en-US" sz="2200" dirty="0"/>
              <a:t>-Based Graphical Phonebook is programmed to creates a graphical user interface using the </a:t>
            </a:r>
            <a:r>
              <a:rPr lang="en-US" sz="2200" dirty="0" err="1"/>
              <a:t>Tkinter</a:t>
            </a:r>
            <a:r>
              <a:rPr lang="en-US" sz="2200" dirty="0"/>
              <a:t> library for managing a phonebook. Here's a high-level overview of the system architecture:</a:t>
            </a:r>
            <a:endParaRPr lang="en-IN" sz="2200" dirty="0"/>
          </a:p>
          <a:p>
            <a:pPr marL="342900" indent="-342900">
              <a:buFont typeface="Arial" panose="020B0604020202020204" pitchFamily="34" charset="0"/>
              <a:buChar char="•"/>
            </a:pPr>
            <a:endParaRPr lang="en-US" sz="2400" dirty="0"/>
          </a:p>
          <a:p>
            <a:r>
              <a:rPr lang="en-US" sz="2200" b="1" dirty="0"/>
              <a:t>GUI </a:t>
            </a:r>
            <a:r>
              <a:rPr lang="en-US" sz="2200" b="1" dirty="0" err="1"/>
              <a:t>Interface:</a:t>
            </a:r>
            <a:r>
              <a:rPr lang="en-US" sz="2200" dirty="0" err="1"/>
              <a:t>It</a:t>
            </a:r>
            <a:r>
              <a:rPr lang="en-US" sz="2200" dirty="0"/>
              <a:t> consists of several frames and widgets as follows</a:t>
            </a:r>
          </a:p>
          <a:p>
            <a:pPr marL="342900" indent="-342900">
              <a:buFont typeface="Arial" panose="020B0604020202020204" pitchFamily="34" charset="0"/>
              <a:buChar char="•"/>
            </a:pPr>
            <a:r>
              <a:rPr lang="en-US" sz="2200" dirty="0"/>
              <a:t>'Frame1': The frame for entering contact details, which includes entry fields for first name, last name, and contact number.</a:t>
            </a:r>
          </a:p>
          <a:p>
            <a:pPr marL="342900" indent="-342900">
              <a:buFont typeface="Arial" panose="020B0604020202020204" pitchFamily="34" charset="0"/>
              <a:buChar char="•"/>
            </a:pPr>
            <a:r>
              <a:rPr lang="en-US" sz="2200" dirty="0"/>
              <a:t>'Frame2': The frame containing buttons for adding, updating, and resetting contact details.</a:t>
            </a:r>
          </a:p>
          <a:p>
            <a:pPr marL="342900" indent="-342900">
              <a:buFont typeface="Arial" panose="020B0604020202020204" pitchFamily="34" charset="0"/>
              <a:buChar char="•"/>
            </a:pPr>
            <a:r>
              <a:rPr lang="en-US" sz="2200" dirty="0"/>
              <a:t>'</a:t>
            </a:r>
            <a:r>
              <a:rPr lang="en-US" sz="2200" dirty="0" err="1"/>
              <a:t>DisplayFrame</a:t>
            </a:r>
            <a:r>
              <a:rPr lang="en-US" sz="2200" dirty="0"/>
              <a:t>': The frame displaying the list of contacts using a </a:t>
            </a:r>
            <a:r>
              <a:rPr lang="en-US" sz="2200" dirty="0" err="1"/>
              <a:t>Listbox</a:t>
            </a:r>
            <a:r>
              <a:rPr lang="en-US" sz="2200" dirty="0"/>
              <a:t> widget.</a:t>
            </a:r>
          </a:p>
          <a:p>
            <a:pPr marL="342900" indent="-342900">
              <a:buFont typeface="Arial" panose="020B0604020202020204" pitchFamily="34" charset="0"/>
              <a:buChar char="•"/>
            </a:pPr>
            <a:r>
              <a:rPr lang="en-US" sz="2200" dirty="0"/>
              <a:t>'</a:t>
            </a:r>
            <a:r>
              <a:rPr lang="en-US" sz="2200" dirty="0" err="1"/>
              <a:t>ActionFrame</a:t>
            </a:r>
            <a:r>
              <a:rPr lang="en-US" sz="2200" dirty="0"/>
              <a:t>': The frame containing buttons for deleting and loading contact details.</a:t>
            </a:r>
          </a:p>
        </p:txBody>
      </p:sp>
    </p:spTree>
    <p:extLst>
      <p:ext uri="{BB962C8B-B14F-4D97-AF65-F5344CB8AC3E}">
        <p14:creationId xmlns:p14="http://schemas.microsoft.com/office/powerpoint/2010/main" val="3978552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04800" y="228600"/>
            <a:ext cx="8229600" cy="1143000"/>
          </a:xfrm>
        </p:spPr>
        <p:txBody>
          <a:bodyPr>
            <a:normAutofit/>
          </a:bodyPr>
          <a:lstStyle/>
          <a:p>
            <a:pPr algn="l"/>
            <a:r>
              <a:rPr lang="en-US" dirty="0">
                <a:solidFill>
                  <a:srgbClr val="C00000"/>
                </a:solidFill>
                <a:latin typeface="Arial" pitchFamily="34" charset="0"/>
                <a:cs typeface="Arial" pitchFamily="34" charset="0"/>
              </a:rPr>
              <a:t> System Architecture</a:t>
            </a:r>
            <a:endParaRPr lang="en-US" dirty="0">
              <a:solidFill>
                <a:srgbClr val="C00000"/>
              </a:solidFill>
            </a:endParaRPr>
          </a:p>
        </p:txBody>
      </p:sp>
      <p:sp>
        <p:nvSpPr>
          <p:cNvPr id="4" name="Date Placeholder 3"/>
          <p:cNvSpPr>
            <a:spLocks noGrp="1"/>
          </p:cNvSpPr>
          <p:nvPr>
            <p:ph type="dt" sz="half" idx="10"/>
          </p:nvPr>
        </p:nvSpPr>
        <p:spPr/>
        <p:txBody>
          <a:bodyPr/>
          <a:lstStyle/>
          <a:p>
            <a:fld id="{E530106A-D64C-4B85-9F30-8CF68746E9AD}" type="datetime3">
              <a:rPr lang="en-US" smtClean="0"/>
              <a:pPr/>
              <a:t>3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8</a:t>
            </a:fld>
            <a:endParaRPr lang="en-US"/>
          </a:p>
        </p:txBody>
      </p:sp>
      <p:sp>
        <p:nvSpPr>
          <p:cNvPr id="11" name="Text Placeholder 10">
            <a:extLst>
              <a:ext uri="{FF2B5EF4-FFF2-40B4-BE49-F238E27FC236}">
                <a16:creationId xmlns:a16="http://schemas.microsoft.com/office/drawing/2014/main" id="{A7DAAEEB-3EF8-44C7-9261-06C2DE8C8BDF}"/>
              </a:ext>
            </a:extLst>
          </p:cNvPr>
          <p:cNvSpPr>
            <a:spLocks noGrp="1"/>
          </p:cNvSpPr>
          <p:nvPr>
            <p:ph type="body" sz="half" idx="4294967295"/>
          </p:nvPr>
        </p:nvSpPr>
        <p:spPr>
          <a:xfrm>
            <a:off x="0" y="5367338"/>
            <a:ext cx="5486400" cy="804862"/>
          </a:xfrm>
        </p:spPr>
        <p:txBody>
          <a:bodyPr>
            <a:normAutofit/>
          </a:bodyPr>
          <a:lstStyle/>
          <a:p>
            <a:pPr marL="0" indent="0">
              <a:buNone/>
            </a:pPr>
            <a:r>
              <a:rPr lang="en-IN" dirty="0"/>
              <a:t>      </a:t>
            </a:r>
            <a:endParaRPr lang="en-IN" sz="2400" dirty="0"/>
          </a:p>
        </p:txBody>
      </p:sp>
      <p:sp>
        <p:nvSpPr>
          <p:cNvPr id="9" name="TextBox 8">
            <a:extLst>
              <a:ext uri="{FF2B5EF4-FFF2-40B4-BE49-F238E27FC236}">
                <a16:creationId xmlns:a16="http://schemas.microsoft.com/office/drawing/2014/main" id="{9240B27A-0E7A-42B3-83E5-FCD8F5263E3B}"/>
              </a:ext>
            </a:extLst>
          </p:cNvPr>
          <p:cNvSpPr txBox="1"/>
          <p:nvPr/>
        </p:nvSpPr>
        <p:spPr>
          <a:xfrm>
            <a:off x="2286000" y="3246902"/>
            <a:ext cx="4572000" cy="369332"/>
          </a:xfrm>
          <a:prstGeom prst="rect">
            <a:avLst/>
          </a:prstGeom>
          <a:noFill/>
        </p:spPr>
        <p:txBody>
          <a:bodyPr wrap="square">
            <a:spAutoFit/>
          </a:bodyPr>
          <a:lstStyle/>
          <a:p>
            <a:endParaRPr lang="en-IN" dirty="0"/>
          </a:p>
        </p:txBody>
      </p:sp>
      <p:sp>
        <p:nvSpPr>
          <p:cNvPr id="3" name="TextBox 2">
            <a:extLst>
              <a:ext uri="{FF2B5EF4-FFF2-40B4-BE49-F238E27FC236}">
                <a16:creationId xmlns:a16="http://schemas.microsoft.com/office/drawing/2014/main" id="{19AB2135-4414-A95F-F902-BDDED6F7B249}"/>
              </a:ext>
            </a:extLst>
          </p:cNvPr>
          <p:cNvSpPr txBox="1"/>
          <p:nvPr/>
        </p:nvSpPr>
        <p:spPr>
          <a:xfrm>
            <a:off x="304800" y="1219200"/>
            <a:ext cx="8610600" cy="6001643"/>
          </a:xfrm>
          <a:prstGeom prst="rect">
            <a:avLst/>
          </a:prstGeom>
          <a:noFill/>
        </p:spPr>
        <p:txBody>
          <a:bodyPr wrap="square">
            <a:spAutoFit/>
          </a:bodyPr>
          <a:lstStyle/>
          <a:p>
            <a:pPr marL="342900" indent="-342900">
              <a:buFont typeface="Arial" panose="020B0604020202020204" pitchFamily="34" charset="0"/>
              <a:buChar char="•"/>
            </a:pPr>
            <a:r>
              <a:rPr lang="en-US" sz="2200" dirty="0"/>
              <a:t>'</a:t>
            </a:r>
            <a:r>
              <a:rPr lang="en-US" sz="2200" dirty="0" err="1"/>
              <a:t>SearchFrame</a:t>
            </a:r>
            <a:r>
              <a:rPr lang="en-US" sz="2200" dirty="0"/>
              <a:t>': The frame for searching contacts, which includes an entry field and a search button.</a:t>
            </a:r>
          </a:p>
          <a:p>
            <a:r>
              <a:rPr lang="en-US" sz="2200" b="1" dirty="0">
                <a:latin typeface="Calibri (Body)"/>
              </a:rPr>
              <a:t>Data Storage: </a:t>
            </a:r>
            <a:r>
              <a:rPr lang="en-US" sz="2200" dirty="0"/>
              <a:t>Contact data is stored in a Python list named '</a:t>
            </a:r>
            <a:r>
              <a:rPr lang="en-US" sz="2200" dirty="0" err="1"/>
              <a:t>phonelist</a:t>
            </a:r>
            <a:r>
              <a:rPr lang="en-US" sz="2200" dirty="0"/>
              <a:t>'. Each contact entry is represented as a list containing the full name and the contact number.</a:t>
            </a:r>
          </a:p>
          <a:p>
            <a:endParaRPr lang="en-US" sz="2400" dirty="0"/>
          </a:p>
          <a:p>
            <a:r>
              <a:rPr lang="en-US" sz="2200" b="1" dirty="0">
                <a:latin typeface="Calibri (Body)"/>
              </a:rPr>
              <a:t>CSV File Handling: </a:t>
            </a:r>
            <a:r>
              <a:rPr lang="en-US" sz="2200" dirty="0"/>
              <a:t>The program reads contact data from and writes data to a CSV file named "StudentData.csv" using the 'csv' module. This allows data persistence between program executions.</a:t>
            </a:r>
          </a:p>
          <a:p>
            <a:r>
              <a:rPr lang="en-US" sz="2200" dirty="0"/>
              <a:t>CSV file.</a:t>
            </a:r>
          </a:p>
          <a:p>
            <a:r>
              <a:rPr lang="en-IN" sz="2200" b="1" i="0" dirty="0">
                <a:effectLst/>
                <a:latin typeface="Calibri (Body)"/>
              </a:rPr>
              <a:t>Functions</a:t>
            </a:r>
            <a:r>
              <a:rPr lang="en-IN" sz="2200" b="0" i="0" dirty="0">
                <a:solidFill>
                  <a:srgbClr val="D1D5DB"/>
                </a:solidFill>
                <a:effectLst/>
                <a:latin typeface="Calibri (Body)"/>
              </a:rPr>
              <a:t>:</a:t>
            </a:r>
            <a:endParaRPr lang="en-US" sz="2200" dirty="0">
              <a:latin typeface="Calibri (Body)"/>
            </a:endParaRPr>
          </a:p>
          <a:p>
            <a:pPr marL="342900" indent="-342900">
              <a:buFont typeface="Arial" panose="020B0604020202020204" pitchFamily="34" charset="0"/>
              <a:buChar char="•"/>
            </a:pPr>
            <a:r>
              <a:rPr lang="en-US" sz="2200" dirty="0" err="1"/>
              <a:t>ReadCSVFile</a:t>
            </a:r>
            <a:r>
              <a:rPr lang="en-US" sz="2200" dirty="0"/>
              <a:t>(): Reads data from the CSV file and populates the '</a:t>
            </a:r>
            <a:r>
              <a:rPr lang="en-US" sz="2200" dirty="0" err="1"/>
              <a:t>phonelist</a:t>
            </a:r>
            <a:r>
              <a:rPr lang="en-US" sz="2200" dirty="0"/>
              <a:t>'.</a:t>
            </a:r>
          </a:p>
          <a:p>
            <a:pPr marL="342900" indent="-342900">
              <a:buFont typeface="Arial" panose="020B0604020202020204" pitchFamily="34" charset="0"/>
              <a:buChar char="•"/>
            </a:pPr>
            <a:r>
              <a:rPr lang="en-US" sz="2200" dirty="0" err="1"/>
              <a:t>WriteInCSVFile</a:t>
            </a:r>
            <a:r>
              <a:rPr lang="en-US" sz="2200" dirty="0"/>
              <a:t>(</a:t>
            </a:r>
            <a:r>
              <a:rPr lang="en-US" sz="2200" dirty="0" err="1"/>
              <a:t>phonelist</a:t>
            </a:r>
            <a:r>
              <a:rPr lang="en-US" sz="2200" dirty="0"/>
              <a:t>): Writes the data in '</a:t>
            </a:r>
            <a:r>
              <a:rPr lang="en-US" sz="2200" dirty="0" err="1"/>
              <a:t>phonelist</a:t>
            </a:r>
            <a:r>
              <a:rPr lang="en-US" sz="2200" dirty="0"/>
              <a:t>' back to the CSV file.</a:t>
            </a:r>
          </a:p>
          <a:p>
            <a:endParaRPr lang="en-IN" sz="2400" dirty="0"/>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970395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04800" y="228600"/>
            <a:ext cx="8229600" cy="1143000"/>
          </a:xfrm>
        </p:spPr>
        <p:txBody>
          <a:bodyPr>
            <a:normAutofit/>
          </a:bodyPr>
          <a:lstStyle/>
          <a:p>
            <a:pPr algn="l"/>
            <a:r>
              <a:rPr lang="en-US" dirty="0">
                <a:solidFill>
                  <a:srgbClr val="C00000"/>
                </a:solidFill>
                <a:latin typeface="Arial" pitchFamily="34" charset="0"/>
                <a:cs typeface="Arial" pitchFamily="34" charset="0"/>
              </a:rPr>
              <a:t> System Architecture</a:t>
            </a:r>
            <a:endParaRPr lang="en-US" dirty="0">
              <a:solidFill>
                <a:srgbClr val="C00000"/>
              </a:solidFill>
            </a:endParaRPr>
          </a:p>
        </p:txBody>
      </p:sp>
      <p:sp>
        <p:nvSpPr>
          <p:cNvPr id="4" name="Date Placeholder 3"/>
          <p:cNvSpPr>
            <a:spLocks noGrp="1"/>
          </p:cNvSpPr>
          <p:nvPr>
            <p:ph type="dt" sz="half" idx="10"/>
          </p:nvPr>
        </p:nvSpPr>
        <p:spPr/>
        <p:txBody>
          <a:bodyPr/>
          <a:lstStyle/>
          <a:p>
            <a:fld id="{E530106A-D64C-4B85-9F30-8CF68746E9AD}" type="datetime3">
              <a:rPr lang="en-US" smtClean="0"/>
              <a:pPr/>
              <a:t>3 October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9</a:t>
            </a:fld>
            <a:endParaRPr lang="en-US"/>
          </a:p>
        </p:txBody>
      </p:sp>
      <p:sp>
        <p:nvSpPr>
          <p:cNvPr id="11" name="Text Placeholder 10">
            <a:extLst>
              <a:ext uri="{FF2B5EF4-FFF2-40B4-BE49-F238E27FC236}">
                <a16:creationId xmlns:a16="http://schemas.microsoft.com/office/drawing/2014/main" id="{A7DAAEEB-3EF8-44C7-9261-06C2DE8C8BDF}"/>
              </a:ext>
            </a:extLst>
          </p:cNvPr>
          <p:cNvSpPr>
            <a:spLocks noGrp="1"/>
          </p:cNvSpPr>
          <p:nvPr>
            <p:ph type="body" sz="half" idx="4294967295"/>
          </p:nvPr>
        </p:nvSpPr>
        <p:spPr>
          <a:xfrm>
            <a:off x="0" y="5367338"/>
            <a:ext cx="5486400" cy="804862"/>
          </a:xfrm>
        </p:spPr>
        <p:txBody>
          <a:bodyPr>
            <a:normAutofit/>
          </a:bodyPr>
          <a:lstStyle/>
          <a:p>
            <a:pPr marL="0" indent="0">
              <a:buNone/>
            </a:pPr>
            <a:r>
              <a:rPr lang="en-IN" dirty="0"/>
              <a:t>      </a:t>
            </a:r>
            <a:endParaRPr lang="en-IN" sz="2400" dirty="0"/>
          </a:p>
        </p:txBody>
      </p:sp>
      <p:sp>
        <p:nvSpPr>
          <p:cNvPr id="9" name="TextBox 8">
            <a:extLst>
              <a:ext uri="{FF2B5EF4-FFF2-40B4-BE49-F238E27FC236}">
                <a16:creationId xmlns:a16="http://schemas.microsoft.com/office/drawing/2014/main" id="{9240B27A-0E7A-42B3-83E5-FCD8F5263E3B}"/>
              </a:ext>
            </a:extLst>
          </p:cNvPr>
          <p:cNvSpPr txBox="1"/>
          <p:nvPr/>
        </p:nvSpPr>
        <p:spPr>
          <a:xfrm>
            <a:off x="2286000" y="3246902"/>
            <a:ext cx="4572000" cy="369332"/>
          </a:xfrm>
          <a:prstGeom prst="rect">
            <a:avLst/>
          </a:prstGeom>
          <a:noFill/>
        </p:spPr>
        <p:txBody>
          <a:bodyPr wrap="square">
            <a:spAutoFit/>
          </a:bodyPr>
          <a:lstStyle/>
          <a:p>
            <a:endParaRPr lang="en-IN" dirty="0"/>
          </a:p>
        </p:txBody>
      </p:sp>
      <p:sp>
        <p:nvSpPr>
          <p:cNvPr id="3" name="TextBox 2">
            <a:extLst>
              <a:ext uri="{FF2B5EF4-FFF2-40B4-BE49-F238E27FC236}">
                <a16:creationId xmlns:a16="http://schemas.microsoft.com/office/drawing/2014/main" id="{19AB2135-4414-A95F-F902-BDDED6F7B249}"/>
              </a:ext>
            </a:extLst>
          </p:cNvPr>
          <p:cNvSpPr txBox="1"/>
          <p:nvPr/>
        </p:nvSpPr>
        <p:spPr>
          <a:xfrm>
            <a:off x="317643" y="1708019"/>
            <a:ext cx="8610600" cy="3816429"/>
          </a:xfrm>
          <a:prstGeom prst="rect">
            <a:avLst/>
          </a:prstGeom>
          <a:noFill/>
        </p:spPr>
        <p:txBody>
          <a:bodyPr wrap="square">
            <a:spAutoFit/>
          </a:bodyPr>
          <a:lstStyle/>
          <a:p>
            <a:pPr marL="342900" indent="-342900">
              <a:buFont typeface="Arial" panose="020B0604020202020204" pitchFamily="34" charset="0"/>
              <a:buChar char="•"/>
            </a:pPr>
            <a:r>
              <a:rPr lang="en-US" sz="2200" dirty="0" err="1"/>
              <a:t>AddDetail</a:t>
            </a:r>
            <a:r>
              <a:rPr lang="en-US" sz="2200" dirty="0"/>
              <a:t>(): Adds a new contact to '</a:t>
            </a:r>
            <a:r>
              <a:rPr lang="en-US" sz="2200" dirty="0" err="1"/>
              <a:t>phonelist</a:t>
            </a:r>
            <a:r>
              <a:rPr lang="en-US" sz="2200" dirty="0"/>
              <a:t>' and updates the CSV file.</a:t>
            </a:r>
          </a:p>
          <a:p>
            <a:pPr marL="342900" indent="-342900">
              <a:buFont typeface="Arial" panose="020B0604020202020204" pitchFamily="34" charset="0"/>
              <a:buChar char="•"/>
            </a:pPr>
            <a:r>
              <a:rPr lang="en-US" sz="2200" dirty="0" err="1"/>
              <a:t>UpdateDetail</a:t>
            </a:r>
            <a:r>
              <a:rPr lang="en-US" sz="2200" dirty="0"/>
              <a:t>(): Updates an existing contact's details in '</a:t>
            </a:r>
            <a:r>
              <a:rPr lang="en-US" sz="2200" dirty="0" err="1"/>
              <a:t>phonelist</a:t>
            </a:r>
            <a:r>
              <a:rPr lang="en-US" sz="2200" dirty="0"/>
              <a:t>' and the CSV file.</a:t>
            </a:r>
          </a:p>
          <a:p>
            <a:pPr marL="342900" indent="-342900">
              <a:buFont typeface="Arial" panose="020B0604020202020204" pitchFamily="34" charset="0"/>
              <a:buChar char="•"/>
            </a:pPr>
            <a:r>
              <a:rPr lang="en-US" sz="2200" dirty="0" err="1"/>
              <a:t>DeleteEntry</a:t>
            </a:r>
            <a:r>
              <a:rPr lang="en-US" sz="2200" dirty="0"/>
              <a:t>(): Deletes a selected contact from '</a:t>
            </a:r>
            <a:r>
              <a:rPr lang="en-US" sz="2200" dirty="0" err="1"/>
              <a:t>phonelist</a:t>
            </a:r>
            <a:r>
              <a:rPr lang="en-US" sz="2200" dirty="0"/>
              <a:t>' and the CSV file.</a:t>
            </a:r>
          </a:p>
          <a:p>
            <a:pPr marL="342900" indent="-342900">
              <a:buFont typeface="Arial" panose="020B0604020202020204" pitchFamily="34" charset="0"/>
              <a:buChar char="•"/>
            </a:pPr>
            <a:r>
              <a:rPr lang="en-US" sz="2200" dirty="0" err="1"/>
              <a:t>LoadEntry</a:t>
            </a:r>
            <a:r>
              <a:rPr lang="en-US" sz="2200" dirty="0"/>
              <a:t>(): Loads the details of a selected contact into the entry fields.</a:t>
            </a:r>
          </a:p>
          <a:p>
            <a:pPr marL="342900" indent="-342900">
              <a:buFont typeface="Arial" panose="020B0604020202020204" pitchFamily="34" charset="0"/>
              <a:buChar char="•"/>
            </a:pPr>
            <a:r>
              <a:rPr lang="en-US" sz="2200" dirty="0" err="1"/>
              <a:t>set_select</a:t>
            </a:r>
            <a:r>
              <a:rPr lang="en-US" sz="2200" dirty="0"/>
              <a:t>(): Updates the </a:t>
            </a:r>
            <a:r>
              <a:rPr lang="en-US" sz="2200" dirty="0" err="1"/>
              <a:t>Listbox</a:t>
            </a:r>
            <a:r>
              <a:rPr lang="en-US" sz="2200" dirty="0"/>
              <a:t> widget to display the current contact list.</a:t>
            </a:r>
          </a:p>
          <a:p>
            <a:pPr marL="342900" indent="-342900">
              <a:buFont typeface="Arial" panose="020B0604020202020204" pitchFamily="34" charset="0"/>
              <a:buChar char="•"/>
            </a:pPr>
            <a:r>
              <a:rPr lang="en-US" sz="2200" dirty="0" err="1"/>
              <a:t>SearchContact</a:t>
            </a:r>
            <a:r>
              <a:rPr lang="en-US" sz="2200" dirty="0"/>
              <a:t>(): Searches for a contact based on user input in the search box.</a:t>
            </a:r>
            <a:endParaRPr lang="en-IN" sz="2200" dirty="0"/>
          </a:p>
        </p:txBody>
      </p:sp>
    </p:spTree>
    <p:extLst>
      <p:ext uri="{BB962C8B-B14F-4D97-AF65-F5344CB8AC3E}">
        <p14:creationId xmlns:p14="http://schemas.microsoft.com/office/powerpoint/2010/main" val="36391533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1987</TotalTime>
  <Words>1833</Words>
  <Application>Microsoft Office PowerPoint</Application>
  <PresentationFormat>On-screen Show (4:3)</PresentationFormat>
  <Paragraphs>219</Paragraphs>
  <Slides>23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Black</vt:lpstr>
      <vt:lpstr>Arimo</vt:lpstr>
      <vt:lpstr>Calibri</vt:lpstr>
      <vt:lpstr>Calibri (Body)</vt:lpstr>
      <vt:lpstr>Wingdings</vt:lpstr>
      <vt:lpstr>Custom Design</vt:lpstr>
      <vt:lpstr> </vt:lpstr>
      <vt:lpstr>Presentation Outline</vt:lpstr>
      <vt:lpstr>PowerPoint Presentation</vt:lpstr>
      <vt:lpstr>Introduction</vt:lpstr>
      <vt:lpstr>Objectives</vt:lpstr>
      <vt:lpstr>Objectives</vt:lpstr>
      <vt:lpstr> System Architecture</vt:lpstr>
      <vt:lpstr> System Architecture</vt:lpstr>
      <vt:lpstr> System Architecture</vt:lpstr>
      <vt:lpstr> System Architecture</vt:lpstr>
      <vt:lpstr> System Architecture</vt:lpstr>
      <vt:lpstr>Module Implementation</vt:lpstr>
      <vt:lpstr>Project Implementation</vt:lpstr>
      <vt:lpstr>Project Implementation</vt:lpstr>
      <vt:lpstr>Project Implementation</vt:lpstr>
      <vt:lpstr>Software &amp; Hardware Requirements</vt:lpstr>
      <vt:lpstr>Software &amp; Hardware Requirements</vt:lpstr>
      <vt:lpstr>Software &amp; Hardware Requirements</vt:lpstr>
      <vt:lpstr>PowerPoint Presentation</vt:lpstr>
      <vt:lpstr>Application - Snapshots</vt:lpstr>
      <vt:lpstr>Application - Snapshots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PAVAN KIREETI</cp:lastModifiedBy>
  <cp:revision>768</cp:revision>
  <dcterms:created xsi:type="dcterms:W3CDTF">2019-11-06T07:48:53Z</dcterms:created>
  <dcterms:modified xsi:type="dcterms:W3CDTF">2023-10-03T18:08:55Z</dcterms:modified>
</cp:coreProperties>
</file>