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1136" y="1354963"/>
            <a:ext cx="782764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8780" y="0"/>
            <a:ext cx="137922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7580" y="3561593"/>
            <a:ext cx="4884420" cy="329640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7528" y="0"/>
            <a:ext cx="3012185" cy="68557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9676" y="0"/>
            <a:ext cx="2590037" cy="685571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9116" y="3044951"/>
            <a:ext cx="3260598" cy="38107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31452" y="0"/>
            <a:ext cx="2858261" cy="685571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95076" y="0"/>
            <a:ext cx="1294637" cy="685571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34700" y="0"/>
            <a:ext cx="1255026" cy="685571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67771" y="3585972"/>
            <a:ext cx="1821942" cy="326974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4009643"/>
            <a:ext cx="450342" cy="284607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6292" y="0"/>
            <a:ext cx="5083302" cy="11590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8780" y="0"/>
            <a:ext cx="137922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7580" y="3561593"/>
            <a:ext cx="4884420" cy="329640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77528" y="0"/>
            <a:ext cx="3012185" cy="68557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9676" y="0"/>
            <a:ext cx="2590037" cy="685571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9116" y="3044951"/>
            <a:ext cx="3260598" cy="38107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31452" y="0"/>
            <a:ext cx="2858261" cy="685571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95076" y="0"/>
            <a:ext cx="1294637" cy="685571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34700" y="0"/>
            <a:ext cx="1255026" cy="685571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67771" y="3585972"/>
            <a:ext cx="1821942" cy="326974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4009643"/>
            <a:ext cx="450342" cy="284607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20796" y="2029967"/>
            <a:ext cx="3230118" cy="77190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87267" y="2852927"/>
            <a:ext cx="3295649" cy="77190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87879" y="3675888"/>
            <a:ext cx="5538978" cy="7719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8780" y="0"/>
            <a:ext cx="137922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7580" y="3561593"/>
            <a:ext cx="4884420" cy="329640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77528" y="0"/>
            <a:ext cx="3012185" cy="68557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99676" y="0"/>
            <a:ext cx="2590037" cy="685571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9116" y="3044951"/>
            <a:ext cx="3260598" cy="381076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331452" y="0"/>
            <a:ext cx="2858261" cy="685571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95076" y="0"/>
            <a:ext cx="1294637" cy="685571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934700" y="0"/>
            <a:ext cx="1255026" cy="685571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367771" y="3585972"/>
            <a:ext cx="1821942" cy="326974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09643"/>
            <a:ext cx="450342" cy="28460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4648" y="78739"/>
            <a:ext cx="526542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011" y="2482595"/>
            <a:ext cx="10475976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38.png"/><Relationship Id="rId12" Type="http://schemas.openxmlformats.org/officeDocument/2006/relationships/image" Target="../media/image13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7.png"/><Relationship Id="rId12" Type="http://schemas.openxmlformats.org/officeDocument/2006/relationships/image" Target="../media/image1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Relationship Id="rId27" Type="http://schemas.openxmlformats.org/officeDocument/2006/relationships/image" Target="../media/image51.png"/><Relationship Id="rId28" Type="http://schemas.openxmlformats.org/officeDocument/2006/relationships/image" Target="../media/image52.png"/><Relationship Id="rId29" Type="http://schemas.openxmlformats.org/officeDocument/2006/relationships/image" Target="../media/image53.png"/><Relationship Id="rId30" Type="http://schemas.openxmlformats.org/officeDocument/2006/relationships/image" Target="../media/image54.png"/><Relationship Id="rId31" Type="http://schemas.openxmlformats.org/officeDocument/2006/relationships/image" Target="../media/image55.png"/><Relationship Id="rId32" Type="http://schemas.openxmlformats.org/officeDocument/2006/relationships/image" Target="../media/image56.png"/><Relationship Id="rId33" Type="http://schemas.openxmlformats.org/officeDocument/2006/relationships/image" Target="../media/image57.png"/><Relationship Id="rId34" Type="http://schemas.openxmlformats.org/officeDocument/2006/relationships/image" Target="../media/image58.png"/><Relationship Id="rId35" Type="http://schemas.openxmlformats.org/officeDocument/2006/relationships/image" Target="../media/image59.png"/><Relationship Id="rId36" Type="http://schemas.openxmlformats.org/officeDocument/2006/relationships/image" Target="../media/image60.png"/><Relationship Id="rId37" Type="http://schemas.openxmlformats.org/officeDocument/2006/relationships/image" Target="../media/image61.png"/><Relationship Id="rId38" Type="http://schemas.openxmlformats.org/officeDocument/2006/relationships/image" Target="../media/image62.png"/><Relationship Id="rId39" Type="http://schemas.openxmlformats.org/officeDocument/2006/relationships/image" Target="../media/image63.png"/><Relationship Id="rId40" Type="http://schemas.openxmlformats.org/officeDocument/2006/relationships/image" Target="../media/image64.png"/><Relationship Id="rId41" Type="http://schemas.openxmlformats.org/officeDocument/2006/relationships/image" Target="../media/image65.png"/><Relationship Id="rId42" Type="http://schemas.openxmlformats.org/officeDocument/2006/relationships/image" Target="../media/image66.png"/><Relationship Id="rId43" Type="http://schemas.openxmlformats.org/officeDocument/2006/relationships/image" Target="../media/image67.png"/><Relationship Id="rId44" Type="http://schemas.openxmlformats.org/officeDocument/2006/relationships/image" Target="../media/image68.png"/><Relationship Id="rId45" Type="http://schemas.openxmlformats.org/officeDocument/2006/relationships/image" Target="../media/image69.png"/><Relationship Id="rId46" Type="http://schemas.openxmlformats.org/officeDocument/2006/relationships/image" Target="../media/image70.png"/><Relationship Id="rId47" Type="http://schemas.openxmlformats.org/officeDocument/2006/relationships/image" Target="../media/image71.png"/><Relationship Id="rId48" Type="http://schemas.openxmlformats.org/officeDocument/2006/relationships/image" Target="../media/image72.png"/><Relationship Id="rId49" Type="http://schemas.openxmlformats.org/officeDocument/2006/relationships/image" Target="../media/image73.png"/><Relationship Id="rId50" Type="http://schemas.openxmlformats.org/officeDocument/2006/relationships/image" Target="../media/image74.png"/><Relationship Id="rId51" Type="http://schemas.openxmlformats.org/officeDocument/2006/relationships/image" Target="../media/image7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8780" y="0"/>
              <a:ext cx="1379220" cy="68579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0" y="3561593"/>
              <a:ext cx="4884420" cy="329640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528" y="0"/>
              <a:ext cx="3012185" cy="68557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9676" y="0"/>
              <a:ext cx="2590037" cy="685571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9116" y="3044951"/>
              <a:ext cx="3260598" cy="381076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1452" y="0"/>
              <a:ext cx="2858261" cy="685571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5076" y="0"/>
              <a:ext cx="1294637" cy="685571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4700" y="0"/>
              <a:ext cx="1255026" cy="685571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67771" y="3585972"/>
              <a:ext cx="1821942" cy="326974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843534" cy="56669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687" y="489204"/>
              <a:ext cx="3376422" cy="257784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6111" y="833627"/>
              <a:ext cx="2703576" cy="19050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851661" y="789177"/>
              <a:ext cx="2792730" cy="1993900"/>
            </a:xfrm>
            <a:custGeom>
              <a:avLst/>
              <a:gdLst/>
              <a:ahLst/>
              <a:cxnLst/>
              <a:rect l="l" t="t" r="r" b="b"/>
              <a:pathLst>
                <a:path w="2792729" h="1993900">
                  <a:moveTo>
                    <a:pt x="0" y="0"/>
                  </a:moveTo>
                  <a:lnTo>
                    <a:pt x="2095245" y="0"/>
                  </a:lnTo>
                  <a:lnTo>
                    <a:pt x="2165477" y="3556"/>
                  </a:lnTo>
                  <a:lnTo>
                    <a:pt x="2234819" y="14097"/>
                  </a:lnTo>
                  <a:lnTo>
                    <a:pt x="2301748" y="31369"/>
                  </a:lnTo>
                  <a:lnTo>
                    <a:pt x="2366010" y="54863"/>
                  </a:lnTo>
                  <a:lnTo>
                    <a:pt x="2426970" y="84327"/>
                  </a:lnTo>
                  <a:lnTo>
                    <a:pt x="2484628" y="119252"/>
                  </a:lnTo>
                  <a:lnTo>
                    <a:pt x="2538349" y="159512"/>
                  </a:lnTo>
                  <a:lnTo>
                    <a:pt x="2588005" y="204470"/>
                  </a:lnTo>
                  <a:lnTo>
                    <a:pt x="2632964" y="254126"/>
                  </a:lnTo>
                  <a:lnTo>
                    <a:pt x="2673223" y="307848"/>
                  </a:lnTo>
                  <a:lnTo>
                    <a:pt x="2708148" y="365506"/>
                  </a:lnTo>
                  <a:lnTo>
                    <a:pt x="2737612" y="426466"/>
                  </a:lnTo>
                  <a:lnTo>
                    <a:pt x="2761107" y="490727"/>
                  </a:lnTo>
                  <a:lnTo>
                    <a:pt x="2778379" y="557657"/>
                  </a:lnTo>
                  <a:lnTo>
                    <a:pt x="2788920" y="626999"/>
                  </a:lnTo>
                  <a:lnTo>
                    <a:pt x="2792476" y="697230"/>
                  </a:lnTo>
                  <a:lnTo>
                    <a:pt x="2792476" y="1993900"/>
                  </a:lnTo>
                  <a:lnTo>
                    <a:pt x="697229" y="1993900"/>
                  </a:lnTo>
                  <a:lnTo>
                    <a:pt x="626999" y="1990344"/>
                  </a:lnTo>
                  <a:lnTo>
                    <a:pt x="557657" y="1979802"/>
                  </a:lnTo>
                  <a:lnTo>
                    <a:pt x="490728" y="1962531"/>
                  </a:lnTo>
                  <a:lnTo>
                    <a:pt x="426466" y="1939036"/>
                  </a:lnTo>
                  <a:lnTo>
                    <a:pt x="365442" y="1909572"/>
                  </a:lnTo>
                  <a:lnTo>
                    <a:pt x="307847" y="1874647"/>
                  </a:lnTo>
                  <a:lnTo>
                    <a:pt x="254101" y="1834388"/>
                  </a:lnTo>
                  <a:lnTo>
                    <a:pt x="204520" y="1789430"/>
                  </a:lnTo>
                  <a:lnTo>
                    <a:pt x="159448" y="1739773"/>
                  </a:lnTo>
                  <a:lnTo>
                    <a:pt x="119253" y="1686052"/>
                  </a:lnTo>
                  <a:lnTo>
                    <a:pt x="84264" y="1628394"/>
                  </a:lnTo>
                  <a:lnTo>
                    <a:pt x="54851" y="1567434"/>
                  </a:lnTo>
                  <a:lnTo>
                    <a:pt x="31343" y="1503172"/>
                  </a:lnTo>
                  <a:lnTo>
                    <a:pt x="14135" y="1436243"/>
                  </a:lnTo>
                  <a:lnTo>
                    <a:pt x="3543" y="1366901"/>
                  </a:lnTo>
                  <a:lnTo>
                    <a:pt x="0" y="129667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0611" y="463295"/>
              <a:ext cx="3156966" cy="258241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65035" y="812291"/>
              <a:ext cx="2484120" cy="19050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720585" y="765555"/>
              <a:ext cx="2573020" cy="1996439"/>
            </a:xfrm>
            <a:custGeom>
              <a:avLst/>
              <a:gdLst/>
              <a:ahLst/>
              <a:cxnLst/>
              <a:rect l="l" t="t" r="r" b="b"/>
              <a:pathLst>
                <a:path w="2573020" h="1996439">
                  <a:moveTo>
                    <a:pt x="663194" y="0"/>
                  </a:moveTo>
                  <a:lnTo>
                    <a:pt x="663194" y="2286"/>
                  </a:lnTo>
                  <a:lnTo>
                    <a:pt x="2573020" y="2286"/>
                  </a:lnTo>
                  <a:lnTo>
                    <a:pt x="2573020" y="1378458"/>
                  </a:lnTo>
                  <a:lnTo>
                    <a:pt x="2569845" y="1440561"/>
                  </a:lnTo>
                  <a:lnTo>
                    <a:pt x="2560447" y="1502029"/>
                  </a:lnTo>
                  <a:lnTo>
                    <a:pt x="2545207" y="1561338"/>
                  </a:lnTo>
                  <a:lnTo>
                    <a:pt x="2524379" y="1618234"/>
                  </a:lnTo>
                  <a:lnTo>
                    <a:pt x="2498344" y="1672336"/>
                  </a:lnTo>
                  <a:lnTo>
                    <a:pt x="2467356" y="1723390"/>
                  </a:lnTo>
                  <a:lnTo>
                    <a:pt x="2431796" y="1771015"/>
                  </a:lnTo>
                  <a:lnTo>
                    <a:pt x="2391791" y="1814957"/>
                  </a:lnTo>
                  <a:lnTo>
                    <a:pt x="2347849" y="1854962"/>
                  </a:lnTo>
                  <a:lnTo>
                    <a:pt x="2300224" y="1890522"/>
                  </a:lnTo>
                  <a:lnTo>
                    <a:pt x="2249170" y="1921510"/>
                  </a:lnTo>
                  <a:lnTo>
                    <a:pt x="2195068" y="1947545"/>
                  </a:lnTo>
                  <a:lnTo>
                    <a:pt x="2138172" y="1968373"/>
                  </a:lnTo>
                  <a:lnTo>
                    <a:pt x="2078863" y="1983613"/>
                  </a:lnTo>
                  <a:lnTo>
                    <a:pt x="2017395" y="1993011"/>
                  </a:lnTo>
                  <a:lnTo>
                    <a:pt x="1955292" y="1996186"/>
                  </a:lnTo>
                  <a:lnTo>
                    <a:pt x="0" y="1996186"/>
                  </a:lnTo>
                  <a:lnTo>
                    <a:pt x="0" y="620014"/>
                  </a:lnTo>
                  <a:lnTo>
                    <a:pt x="3175" y="557911"/>
                  </a:lnTo>
                  <a:lnTo>
                    <a:pt x="12573" y="496443"/>
                  </a:lnTo>
                  <a:lnTo>
                    <a:pt x="27813" y="437134"/>
                  </a:lnTo>
                  <a:lnTo>
                    <a:pt x="48641" y="380238"/>
                  </a:lnTo>
                  <a:lnTo>
                    <a:pt x="74675" y="326136"/>
                  </a:lnTo>
                  <a:lnTo>
                    <a:pt x="105664" y="275082"/>
                  </a:lnTo>
                  <a:lnTo>
                    <a:pt x="141224" y="227457"/>
                  </a:lnTo>
                  <a:lnTo>
                    <a:pt x="181229" y="183515"/>
                  </a:lnTo>
                  <a:lnTo>
                    <a:pt x="225171" y="143510"/>
                  </a:lnTo>
                  <a:lnTo>
                    <a:pt x="272796" y="107950"/>
                  </a:lnTo>
                  <a:lnTo>
                    <a:pt x="323850" y="76962"/>
                  </a:lnTo>
                  <a:lnTo>
                    <a:pt x="377952" y="50927"/>
                  </a:lnTo>
                  <a:lnTo>
                    <a:pt x="434848" y="30099"/>
                  </a:lnTo>
                  <a:lnTo>
                    <a:pt x="494157" y="14859"/>
                  </a:lnTo>
                  <a:lnTo>
                    <a:pt x="555625" y="5461"/>
                  </a:lnTo>
                  <a:lnTo>
                    <a:pt x="663194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1296" y="195071"/>
              <a:ext cx="3312413" cy="28812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60291" y="539495"/>
              <a:ext cx="2634996" cy="220827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813555" y="495045"/>
              <a:ext cx="2726690" cy="2297430"/>
            </a:xfrm>
            <a:custGeom>
              <a:avLst/>
              <a:gdLst/>
              <a:ahLst/>
              <a:cxnLst/>
              <a:rect l="l" t="t" r="r" b="b"/>
              <a:pathLst>
                <a:path w="2726690" h="2297430">
                  <a:moveTo>
                    <a:pt x="0" y="1840229"/>
                  </a:moveTo>
                  <a:lnTo>
                    <a:pt x="2286" y="1840229"/>
                  </a:lnTo>
                  <a:lnTo>
                    <a:pt x="2286" y="486790"/>
                  </a:lnTo>
                  <a:lnTo>
                    <a:pt x="4699" y="438150"/>
                  </a:lnTo>
                  <a:lnTo>
                    <a:pt x="12192" y="389636"/>
                  </a:lnTo>
                  <a:lnTo>
                    <a:pt x="24130" y="342773"/>
                  </a:lnTo>
                  <a:lnTo>
                    <a:pt x="40640" y="297941"/>
                  </a:lnTo>
                  <a:lnTo>
                    <a:pt x="61214" y="255269"/>
                  </a:lnTo>
                  <a:lnTo>
                    <a:pt x="85598" y="215011"/>
                  </a:lnTo>
                  <a:lnTo>
                    <a:pt x="113665" y="177545"/>
                  </a:lnTo>
                  <a:lnTo>
                    <a:pt x="145161" y="142875"/>
                  </a:lnTo>
                  <a:lnTo>
                    <a:pt x="179832" y="111378"/>
                  </a:lnTo>
                  <a:lnTo>
                    <a:pt x="217297" y="83312"/>
                  </a:lnTo>
                  <a:lnTo>
                    <a:pt x="257556" y="58800"/>
                  </a:lnTo>
                  <a:lnTo>
                    <a:pt x="300228" y="38353"/>
                  </a:lnTo>
                  <a:lnTo>
                    <a:pt x="345059" y="21843"/>
                  </a:lnTo>
                  <a:lnTo>
                    <a:pt x="391922" y="9905"/>
                  </a:lnTo>
                  <a:lnTo>
                    <a:pt x="440436" y="2412"/>
                  </a:lnTo>
                  <a:lnTo>
                    <a:pt x="489077" y="0"/>
                  </a:lnTo>
                  <a:lnTo>
                    <a:pt x="2314829" y="0"/>
                  </a:lnTo>
                  <a:lnTo>
                    <a:pt x="2355850" y="2031"/>
                  </a:lnTo>
                  <a:lnTo>
                    <a:pt x="2396744" y="8381"/>
                  </a:lnTo>
                  <a:lnTo>
                    <a:pt x="2436368" y="18541"/>
                  </a:lnTo>
                  <a:lnTo>
                    <a:pt x="2474214" y="32384"/>
                  </a:lnTo>
                  <a:lnTo>
                    <a:pt x="2510409" y="49783"/>
                  </a:lnTo>
                  <a:lnTo>
                    <a:pt x="2544318" y="70484"/>
                  </a:lnTo>
                  <a:lnTo>
                    <a:pt x="2576068" y="94233"/>
                  </a:lnTo>
                  <a:lnTo>
                    <a:pt x="2605405" y="120776"/>
                  </a:lnTo>
                  <a:lnTo>
                    <a:pt x="2631948" y="150113"/>
                  </a:lnTo>
                  <a:lnTo>
                    <a:pt x="2655697" y="181863"/>
                  </a:lnTo>
                  <a:lnTo>
                    <a:pt x="2676398" y="215773"/>
                  </a:lnTo>
                  <a:lnTo>
                    <a:pt x="2693797" y="251967"/>
                  </a:lnTo>
                  <a:lnTo>
                    <a:pt x="2707640" y="289813"/>
                  </a:lnTo>
                  <a:lnTo>
                    <a:pt x="2717800" y="329438"/>
                  </a:lnTo>
                  <a:lnTo>
                    <a:pt x="2724150" y="370331"/>
                  </a:lnTo>
                  <a:lnTo>
                    <a:pt x="2726182" y="411352"/>
                  </a:lnTo>
                  <a:lnTo>
                    <a:pt x="2726182" y="1810384"/>
                  </a:lnTo>
                  <a:lnTo>
                    <a:pt x="2723769" y="1859026"/>
                  </a:lnTo>
                  <a:lnTo>
                    <a:pt x="2716276" y="1907539"/>
                  </a:lnTo>
                  <a:lnTo>
                    <a:pt x="2704338" y="1954276"/>
                  </a:lnTo>
                  <a:lnTo>
                    <a:pt x="2687828" y="1999233"/>
                  </a:lnTo>
                  <a:lnTo>
                    <a:pt x="2667254" y="2041905"/>
                  </a:lnTo>
                  <a:lnTo>
                    <a:pt x="2642870" y="2082164"/>
                  </a:lnTo>
                  <a:lnTo>
                    <a:pt x="2614803" y="2119629"/>
                  </a:lnTo>
                  <a:lnTo>
                    <a:pt x="2583307" y="2154301"/>
                  </a:lnTo>
                  <a:lnTo>
                    <a:pt x="2548636" y="2185796"/>
                  </a:lnTo>
                  <a:lnTo>
                    <a:pt x="2511171" y="2213864"/>
                  </a:lnTo>
                  <a:lnTo>
                    <a:pt x="2470912" y="2238248"/>
                  </a:lnTo>
                  <a:lnTo>
                    <a:pt x="2428240" y="2258821"/>
                  </a:lnTo>
                  <a:lnTo>
                    <a:pt x="2383282" y="2275331"/>
                  </a:lnTo>
                  <a:lnTo>
                    <a:pt x="2336546" y="2287269"/>
                  </a:lnTo>
                  <a:lnTo>
                    <a:pt x="2288032" y="2294763"/>
                  </a:lnTo>
                  <a:lnTo>
                    <a:pt x="2239391" y="2297176"/>
                  </a:lnTo>
                  <a:lnTo>
                    <a:pt x="413639" y="2297176"/>
                  </a:lnTo>
                  <a:lnTo>
                    <a:pt x="372618" y="2295143"/>
                  </a:lnTo>
                  <a:lnTo>
                    <a:pt x="331724" y="2288793"/>
                  </a:lnTo>
                  <a:lnTo>
                    <a:pt x="292100" y="2278633"/>
                  </a:lnTo>
                  <a:lnTo>
                    <a:pt x="254254" y="2264791"/>
                  </a:lnTo>
                  <a:lnTo>
                    <a:pt x="218059" y="2247391"/>
                  </a:lnTo>
                  <a:lnTo>
                    <a:pt x="184150" y="2226691"/>
                  </a:lnTo>
                  <a:lnTo>
                    <a:pt x="152400" y="2202941"/>
                  </a:lnTo>
                  <a:lnTo>
                    <a:pt x="123063" y="2176399"/>
                  </a:lnTo>
                  <a:lnTo>
                    <a:pt x="96520" y="2147062"/>
                  </a:lnTo>
                  <a:lnTo>
                    <a:pt x="72771" y="2115312"/>
                  </a:lnTo>
                  <a:lnTo>
                    <a:pt x="52070" y="2081402"/>
                  </a:lnTo>
                  <a:lnTo>
                    <a:pt x="34671" y="2045207"/>
                  </a:lnTo>
                  <a:lnTo>
                    <a:pt x="20828" y="2007362"/>
                  </a:lnTo>
                  <a:lnTo>
                    <a:pt x="10668" y="1967738"/>
                  </a:lnTo>
                  <a:lnTo>
                    <a:pt x="4318" y="1926843"/>
                  </a:lnTo>
                  <a:lnTo>
                    <a:pt x="0" y="1840229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5152" y="1635251"/>
              <a:ext cx="6565392" cy="4162044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4961001" y="4349572"/>
            <a:ext cx="45935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latin typeface="Arial Black"/>
                <a:cs typeface="Arial Black"/>
              </a:rPr>
              <a:t>Restaurants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961001" y="4921707"/>
            <a:ext cx="176593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">
                <a:latin typeface="Arial Black"/>
                <a:cs typeface="Arial Black"/>
              </a:rPr>
              <a:t>Data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61001" y="5492902"/>
            <a:ext cx="31997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latin typeface="Arial Black"/>
                <a:cs typeface="Arial Black"/>
              </a:rPr>
              <a:t>Analysis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2936" y="6037579"/>
            <a:ext cx="3694429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00000"/>
                </a:solidFill>
                <a:latin typeface="Arial Black"/>
                <a:cs typeface="Arial Black"/>
              </a:rPr>
              <a:t>S</a:t>
            </a:r>
            <a:r>
              <a:rPr dirty="0" sz="2800" spc="-2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800" spc="-10">
                <a:solidFill>
                  <a:srgbClr val="C00000"/>
                </a:solidFill>
                <a:latin typeface="Arial Black"/>
                <a:cs typeface="Arial Black"/>
              </a:rPr>
              <a:t>SHABIN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C00000"/>
                </a:solidFill>
                <a:latin typeface="Arial Black"/>
                <a:cs typeface="Arial Black"/>
              </a:rPr>
              <a:t>DS</a:t>
            </a:r>
            <a:r>
              <a:rPr dirty="0" sz="2800" spc="-135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800">
                <a:solidFill>
                  <a:srgbClr val="C00000"/>
                </a:solidFill>
                <a:latin typeface="Arial Black"/>
                <a:cs typeface="Arial Black"/>
              </a:rPr>
              <a:t>November</a:t>
            </a:r>
            <a:r>
              <a:rPr dirty="0" sz="2800" spc="-12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800" spc="-20">
                <a:solidFill>
                  <a:srgbClr val="C00000"/>
                </a:solidFill>
                <a:latin typeface="Arial Black"/>
                <a:cs typeface="Arial Black"/>
              </a:rPr>
              <a:t>2023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6575">
              <a:lnSpc>
                <a:spcPct val="100000"/>
              </a:lnSpc>
              <a:spcBef>
                <a:spcPts val="100"/>
              </a:spcBef>
            </a:pPr>
            <a:r>
              <a:rPr dirty="0"/>
              <a:t>Cities </a:t>
            </a:r>
            <a:r>
              <a:rPr dirty="0" spc="-10"/>
              <a:t>suggested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77492" y="1400936"/>
            <a:ext cx="6857365" cy="4163060"/>
            <a:chOff x="1277492" y="1400936"/>
            <a:chExt cx="6857365" cy="4163060"/>
          </a:xfrm>
        </p:grpSpPr>
        <p:sp>
          <p:nvSpPr>
            <p:cNvPr id="4" name="object 4" descr=""/>
            <p:cNvSpPr/>
            <p:nvPr/>
          </p:nvSpPr>
          <p:spPr>
            <a:xfrm>
              <a:off x="1287017" y="1410461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2465832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0" y="1828800"/>
                  </a:lnTo>
                  <a:lnTo>
                    <a:pt x="2161032" y="1828800"/>
                  </a:lnTo>
                  <a:lnTo>
                    <a:pt x="2210457" y="1824809"/>
                  </a:lnTo>
                  <a:lnTo>
                    <a:pt x="2257348" y="1813255"/>
                  </a:lnTo>
                  <a:lnTo>
                    <a:pt x="2301078" y="1794767"/>
                  </a:lnTo>
                  <a:lnTo>
                    <a:pt x="2341016" y="1769973"/>
                  </a:lnTo>
                  <a:lnTo>
                    <a:pt x="2376535" y="1739503"/>
                  </a:lnTo>
                  <a:lnTo>
                    <a:pt x="2407005" y="1703984"/>
                  </a:lnTo>
                  <a:lnTo>
                    <a:pt x="2431799" y="1664046"/>
                  </a:lnTo>
                  <a:lnTo>
                    <a:pt x="2450287" y="1620316"/>
                  </a:lnTo>
                  <a:lnTo>
                    <a:pt x="2461841" y="1573425"/>
                  </a:lnTo>
                  <a:lnTo>
                    <a:pt x="2465832" y="1524000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7017" y="1410461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304800" y="0"/>
                  </a:moveTo>
                  <a:lnTo>
                    <a:pt x="2465832" y="0"/>
                  </a:lnTo>
                  <a:lnTo>
                    <a:pt x="2465832" y="1524000"/>
                  </a:lnTo>
                  <a:lnTo>
                    <a:pt x="2461841" y="1573425"/>
                  </a:lnTo>
                  <a:lnTo>
                    <a:pt x="2450287" y="1620316"/>
                  </a:lnTo>
                  <a:lnTo>
                    <a:pt x="2431799" y="1664046"/>
                  </a:lnTo>
                  <a:lnTo>
                    <a:pt x="2407005" y="1703984"/>
                  </a:lnTo>
                  <a:lnTo>
                    <a:pt x="2376535" y="1739503"/>
                  </a:lnTo>
                  <a:lnTo>
                    <a:pt x="2341016" y="1769973"/>
                  </a:lnTo>
                  <a:lnTo>
                    <a:pt x="2301078" y="1794767"/>
                  </a:lnTo>
                  <a:lnTo>
                    <a:pt x="2257348" y="1813255"/>
                  </a:lnTo>
                  <a:lnTo>
                    <a:pt x="2210457" y="1824809"/>
                  </a:lnTo>
                  <a:lnTo>
                    <a:pt x="2161032" y="1828800"/>
                  </a:lnTo>
                  <a:lnTo>
                    <a:pt x="0" y="1828800"/>
                  </a:lnTo>
                  <a:lnTo>
                    <a:pt x="0" y="304800"/>
                  </a:ln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close/>
                </a:path>
              </a:pathLst>
            </a:custGeom>
            <a:ln w="1905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59373" y="1410461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2465831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0" y="1828800"/>
                  </a:lnTo>
                  <a:lnTo>
                    <a:pt x="2161031" y="1828800"/>
                  </a:lnTo>
                  <a:lnTo>
                    <a:pt x="2210457" y="1824809"/>
                  </a:lnTo>
                  <a:lnTo>
                    <a:pt x="2257348" y="1813255"/>
                  </a:lnTo>
                  <a:lnTo>
                    <a:pt x="2301078" y="1794767"/>
                  </a:lnTo>
                  <a:lnTo>
                    <a:pt x="2341016" y="1769973"/>
                  </a:lnTo>
                  <a:lnTo>
                    <a:pt x="2376535" y="1739503"/>
                  </a:lnTo>
                  <a:lnTo>
                    <a:pt x="2407005" y="1703984"/>
                  </a:lnTo>
                  <a:lnTo>
                    <a:pt x="2431799" y="1664046"/>
                  </a:lnTo>
                  <a:lnTo>
                    <a:pt x="2450287" y="1620316"/>
                  </a:lnTo>
                  <a:lnTo>
                    <a:pt x="2461841" y="1573425"/>
                  </a:lnTo>
                  <a:lnTo>
                    <a:pt x="2465831" y="1524000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59373" y="1410461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304800" y="0"/>
                  </a:moveTo>
                  <a:lnTo>
                    <a:pt x="2465831" y="0"/>
                  </a:lnTo>
                  <a:lnTo>
                    <a:pt x="2465831" y="1524000"/>
                  </a:lnTo>
                  <a:lnTo>
                    <a:pt x="2461841" y="1573425"/>
                  </a:lnTo>
                  <a:lnTo>
                    <a:pt x="2450287" y="1620316"/>
                  </a:lnTo>
                  <a:lnTo>
                    <a:pt x="2431799" y="1664046"/>
                  </a:lnTo>
                  <a:lnTo>
                    <a:pt x="2407005" y="1703984"/>
                  </a:lnTo>
                  <a:lnTo>
                    <a:pt x="2376535" y="1739503"/>
                  </a:lnTo>
                  <a:lnTo>
                    <a:pt x="2341016" y="1769973"/>
                  </a:lnTo>
                  <a:lnTo>
                    <a:pt x="2301078" y="1794767"/>
                  </a:lnTo>
                  <a:lnTo>
                    <a:pt x="2257348" y="1813255"/>
                  </a:lnTo>
                  <a:lnTo>
                    <a:pt x="2210457" y="1824809"/>
                  </a:lnTo>
                  <a:lnTo>
                    <a:pt x="2161031" y="1828800"/>
                  </a:lnTo>
                  <a:lnTo>
                    <a:pt x="0" y="1828800"/>
                  </a:lnTo>
                  <a:lnTo>
                    <a:pt x="0" y="304800"/>
                  </a:ln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close/>
                </a:path>
              </a:pathLst>
            </a:custGeom>
            <a:ln w="1905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7017" y="3725417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2465832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799"/>
                  </a:lnTo>
                  <a:lnTo>
                    <a:pt x="0" y="1828799"/>
                  </a:lnTo>
                  <a:lnTo>
                    <a:pt x="2161032" y="1828799"/>
                  </a:lnTo>
                  <a:lnTo>
                    <a:pt x="2210457" y="1824809"/>
                  </a:lnTo>
                  <a:lnTo>
                    <a:pt x="2257348" y="1813255"/>
                  </a:lnTo>
                  <a:lnTo>
                    <a:pt x="2301078" y="1794767"/>
                  </a:lnTo>
                  <a:lnTo>
                    <a:pt x="2341016" y="1769973"/>
                  </a:lnTo>
                  <a:lnTo>
                    <a:pt x="2376535" y="1739503"/>
                  </a:lnTo>
                  <a:lnTo>
                    <a:pt x="2407005" y="1703984"/>
                  </a:lnTo>
                  <a:lnTo>
                    <a:pt x="2431799" y="1664046"/>
                  </a:lnTo>
                  <a:lnTo>
                    <a:pt x="2450287" y="1620316"/>
                  </a:lnTo>
                  <a:lnTo>
                    <a:pt x="2461841" y="1573425"/>
                  </a:lnTo>
                  <a:lnTo>
                    <a:pt x="2465832" y="1523999"/>
                  </a:lnTo>
                  <a:lnTo>
                    <a:pt x="2465832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87017" y="3725417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304800" y="0"/>
                  </a:moveTo>
                  <a:lnTo>
                    <a:pt x="2465832" y="0"/>
                  </a:lnTo>
                  <a:lnTo>
                    <a:pt x="2465832" y="1523999"/>
                  </a:lnTo>
                  <a:lnTo>
                    <a:pt x="2461841" y="1573425"/>
                  </a:lnTo>
                  <a:lnTo>
                    <a:pt x="2450287" y="1620316"/>
                  </a:lnTo>
                  <a:lnTo>
                    <a:pt x="2431799" y="1664046"/>
                  </a:lnTo>
                  <a:lnTo>
                    <a:pt x="2407005" y="1703984"/>
                  </a:lnTo>
                  <a:lnTo>
                    <a:pt x="2376535" y="1739503"/>
                  </a:lnTo>
                  <a:lnTo>
                    <a:pt x="2341016" y="1769973"/>
                  </a:lnTo>
                  <a:lnTo>
                    <a:pt x="2301078" y="1794767"/>
                  </a:lnTo>
                  <a:lnTo>
                    <a:pt x="2257348" y="1813255"/>
                  </a:lnTo>
                  <a:lnTo>
                    <a:pt x="2210457" y="1824809"/>
                  </a:lnTo>
                  <a:lnTo>
                    <a:pt x="2161032" y="1828799"/>
                  </a:lnTo>
                  <a:lnTo>
                    <a:pt x="0" y="1828799"/>
                  </a:lnTo>
                  <a:lnTo>
                    <a:pt x="0" y="304799"/>
                  </a:ln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close/>
                </a:path>
              </a:pathLst>
            </a:custGeom>
            <a:ln w="1905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59373" y="3725417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2465831" y="0"/>
                  </a:moveTo>
                  <a:lnTo>
                    <a:pt x="304800" y="0"/>
                  </a:ln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799"/>
                  </a:lnTo>
                  <a:lnTo>
                    <a:pt x="0" y="1828799"/>
                  </a:lnTo>
                  <a:lnTo>
                    <a:pt x="2161031" y="1828799"/>
                  </a:lnTo>
                  <a:lnTo>
                    <a:pt x="2210457" y="1824809"/>
                  </a:lnTo>
                  <a:lnTo>
                    <a:pt x="2257348" y="1813255"/>
                  </a:lnTo>
                  <a:lnTo>
                    <a:pt x="2301078" y="1794767"/>
                  </a:lnTo>
                  <a:lnTo>
                    <a:pt x="2341016" y="1769973"/>
                  </a:lnTo>
                  <a:lnTo>
                    <a:pt x="2376535" y="1739503"/>
                  </a:lnTo>
                  <a:lnTo>
                    <a:pt x="2407005" y="1703984"/>
                  </a:lnTo>
                  <a:lnTo>
                    <a:pt x="2431799" y="1664046"/>
                  </a:lnTo>
                  <a:lnTo>
                    <a:pt x="2450287" y="1620316"/>
                  </a:lnTo>
                  <a:lnTo>
                    <a:pt x="2461841" y="1573425"/>
                  </a:lnTo>
                  <a:lnTo>
                    <a:pt x="2465831" y="1523999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59373" y="3725417"/>
              <a:ext cx="2466340" cy="1828800"/>
            </a:xfrm>
            <a:custGeom>
              <a:avLst/>
              <a:gdLst/>
              <a:ahLst/>
              <a:cxnLst/>
              <a:rect l="l" t="t" r="r" b="b"/>
              <a:pathLst>
                <a:path w="2466340" h="1828800">
                  <a:moveTo>
                    <a:pt x="304800" y="0"/>
                  </a:moveTo>
                  <a:lnTo>
                    <a:pt x="2465831" y="0"/>
                  </a:lnTo>
                  <a:lnTo>
                    <a:pt x="2465831" y="1523999"/>
                  </a:lnTo>
                  <a:lnTo>
                    <a:pt x="2461841" y="1573425"/>
                  </a:lnTo>
                  <a:lnTo>
                    <a:pt x="2450287" y="1620316"/>
                  </a:lnTo>
                  <a:lnTo>
                    <a:pt x="2431799" y="1664046"/>
                  </a:lnTo>
                  <a:lnTo>
                    <a:pt x="2407005" y="1703984"/>
                  </a:lnTo>
                  <a:lnTo>
                    <a:pt x="2376535" y="1739503"/>
                  </a:lnTo>
                  <a:lnTo>
                    <a:pt x="2341016" y="1769973"/>
                  </a:lnTo>
                  <a:lnTo>
                    <a:pt x="2301078" y="1794767"/>
                  </a:lnTo>
                  <a:lnTo>
                    <a:pt x="2257348" y="1813255"/>
                  </a:lnTo>
                  <a:lnTo>
                    <a:pt x="2210457" y="1824809"/>
                  </a:lnTo>
                  <a:lnTo>
                    <a:pt x="2161031" y="1828799"/>
                  </a:lnTo>
                  <a:lnTo>
                    <a:pt x="0" y="1828799"/>
                  </a:lnTo>
                  <a:lnTo>
                    <a:pt x="0" y="304799"/>
                  </a:ln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close/>
                </a:path>
              </a:pathLst>
            </a:custGeom>
            <a:ln w="1905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71904" y="3980129"/>
            <a:ext cx="11728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36C09"/>
                </a:solidFill>
                <a:latin typeface="Trebuchet MS"/>
                <a:cs typeface="Trebuchet MS"/>
              </a:rPr>
              <a:t>SINGAPORE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75628" y="3831717"/>
            <a:ext cx="1063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36C09"/>
                </a:solidFill>
                <a:latin typeface="Trebuchet MS"/>
                <a:cs typeface="Trebuchet MS"/>
              </a:rPr>
              <a:t>SRI</a:t>
            </a:r>
            <a:r>
              <a:rPr dirty="0" sz="1800" spc="-20">
                <a:solidFill>
                  <a:srgbClr val="E36C09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E36C09"/>
                </a:solidFill>
                <a:latin typeface="Trebuchet MS"/>
                <a:cs typeface="Trebuchet MS"/>
              </a:rPr>
              <a:t>LANKA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71904" y="4476115"/>
            <a:ext cx="1025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Singapore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75628" y="4403597"/>
            <a:ext cx="917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Columbo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46301" y="1452372"/>
            <a:ext cx="1717675" cy="15951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875"/>
              </a:spcBef>
            </a:pPr>
            <a:r>
              <a:rPr dirty="0" sz="1800" spc="-10">
                <a:solidFill>
                  <a:srgbClr val="E36C09"/>
                </a:solidFill>
                <a:latin typeface="Trebuchet MS"/>
                <a:cs typeface="Trebuchet MS"/>
              </a:rPr>
              <a:t>AUSTRALIA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780"/>
              </a:spcBef>
            </a:pPr>
            <a:r>
              <a:rPr dirty="0" sz="1800" spc="-10">
                <a:latin typeface="Trebuchet MS"/>
                <a:cs typeface="Trebuchet MS"/>
              </a:rPr>
              <a:t>Phillip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Island </a:t>
            </a:r>
            <a:r>
              <a:rPr dirty="0" sz="1800">
                <a:latin typeface="Trebuchet MS"/>
                <a:cs typeface="Trebuchet MS"/>
              </a:rPr>
              <a:t>Hepburn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Springs </a:t>
            </a:r>
            <a:r>
              <a:rPr dirty="0" sz="1800">
                <a:latin typeface="Trebuchet MS"/>
                <a:cs typeface="Trebuchet MS"/>
              </a:rPr>
              <a:t>Middleton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Beach </a:t>
            </a:r>
            <a:r>
              <a:rPr dirty="0" sz="1800" spc="-10">
                <a:latin typeface="Trebuchet MS"/>
                <a:cs typeface="Trebuchet MS"/>
              </a:rPr>
              <a:t>Inverloch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47028" y="1551178"/>
            <a:ext cx="1064260" cy="1057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36C09"/>
                </a:solidFill>
                <a:latin typeface="Trebuchet MS"/>
                <a:cs typeface="Trebuchet MS"/>
              </a:rPr>
              <a:t>BRAZIL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1800">
                <a:latin typeface="Trebuchet MS"/>
                <a:cs typeface="Trebuchet MS"/>
              </a:rPr>
              <a:t>Sí£o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Paulo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Brasí_lia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48" y="397763"/>
              <a:ext cx="8111490" cy="7063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61504" y="408431"/>
              <a:ext cx="8056245" cy="650875"/>
            </a:xfrm>
            <a:custGeom>
              <a:avLst/>
              <a:gdLst/>
              <a:ahLst/>
              <a:cxnLst/>
              <a:rect l="l" t="t" r="r" b="b"/>
              <a:pathLst>
                <a:path w="8056245" h="650875">
                  <a:moveTo>
                    <a:pt x="8055864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8055864" y="650748"/>
                  </a:lnTo>
                  <a:lnTo>
                    <a:pt x="805586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711" y="1068324"/>
              <a:ext cx="5476494" cy="7063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97507" y="1078991"/>
              <a:ext cx="5420995" cy="650875"/>
            </a:xfrm>
            <a:custGeom>
              <a:avLst/>
              <a:gdLst/>
              <a:ahLst/>
              <a:cxnLst/>
              <a:rect l="l" t="t" r="r" b="b"/>
              <a:pathLst>
                <a:path w="5420995" h="650875">
                  <a:moveTo>
                    <a:pt x="542086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5420868" y="650748"/>
                  </a:lnTo>
                  <a:lnTo>
                    <a:pt x="542086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68" y="210311"/>
              <a:ext cx="8782050" cy="12291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9020" y="359409"/>
            <a:ext cx="79184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Average</a:t>
            </a:r>
            <a:r>
              <a:rPr dirty="0" spc="-160"/>
              <a:t> </a:t>
            </a:r>
            <a:r>
              <a:rPr dirty="0"/>
              <a:t>Ratings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 spc="-10"/>
              <a:t>Restaurant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1432" y="880872"/>
            <a:ext cx="6147054" cy="122910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884933" y="1029970"/>
            <a:ext cx="54457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dirty="0" sz="44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400" b="1">
                <a:solidFill>
                  <a:srgbClr val="C00000"/>
                </a:solidFill>
                <a:latin typeface="Trebuchet MS"/>
                <a:cs typeface="Trebuchet MS"/>
              </a:rPr>
              <a:t>suggested</a:t>
            </a:r>
            <a:r>
              <a:rPr dirty="0" sz="44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400" spc="-10" b="1">
                <a:solidFill>
                  <a:srgbClr val="C00000"/>
                </a:solidFill>
                <a:latin typeface="Trebuchet MS"/>
                <a:cs typeface="Trebuchet MS"/>
              </a:rPr>
              <a:t>country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62700" y="2801111"/>
            <a:ext cx="4038600" cy="2032000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2075" marR="294005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countries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suggested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were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selected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on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basis</a:t>
            </a:r>
            <a:r>
              <a:rPr dirty="0" sz="1800" spc="3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average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ratings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value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between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3</a:t>
            </a:r>
            <a:r>
              <a:rPr dirty="0" sz="1800" spc="-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and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4.</a:t>
            </a:r>
            <a:endParaRPr sz="1800">
              <a:latin typeface="Carlito"/>
              <a:cs typeface="Carlito"/>
            </a:endParaRPr>
          </a:p>
          <a:p>
            <a:pPr marL="92075" marR="19558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highest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among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four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countries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is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that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1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srilanka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with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rating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3.87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92075" marR="354965">
              <a:lnSpc>
                <a:spcPct val="100000"/>
              </a:lnSpc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And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lowest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is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with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Singapore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with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rating</a:t>
            </a:r>
            <a:r>
              <a:rPr dirty="0" sz="1800" spc="-6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3.58.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14755" y="2505455"/>
            <a:ext cx="5372100" cy="3215640"/>
            <a:chOff x="714755" y="2505455"/>
            <a:chExt cx="5372100" cy="3215640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755" y="2505455"/>
              <a:ext cx="5372100" cy="321564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03375" y="4800600"/>
              <a:ext cx="1155700" cy="820419"/>
            </a:xfrm>
            <a:custGeom>
              <a:avLst/>
              <a:gdLst/>
              <a:ahLst/>
              <a:cxnLst/>
              <a:rect l="l" t="t" r="r" b="b"/>
              <a:pathLst>
                <a:path w="1155700" h="820420">
                  <a:moveTo>
                    <a:pt x="0" y="819912"/>
                  </a:moveTo>
                  <a:lnTo>
                    <a:pt x="1155191" y="819912"/>
                  </a:lnTo>
                  <a:lnTo>
                    <a:pt x="1155191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8567" y="3418331"/>
              <a:ext cx="1156716" cy="220218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258567" y="3418331"/>
              <a:ext cx="1156970" cy="2202180"/>
            </a:xfrm>
            <a:custGeom>
              <a:avLst/>
              <a:gdLst/>
              <a:ahLst/>
              <a:cxnLst/>
              <a:rect l="l" t="t" r="r" b="b"/>
              <a:pathLst>
                <a:path w="1156970" h="2202179">
                  <a:moveTo>
                    <a:pt x="0" y="2202180"/>
                  </a:moveTo>
                  <a:lnTo>
                    <a:pt x="1156716" y="2202180"/>
                  </a:lnTo>
                  <a:lnTo>
                    <a:pt x="1156716" y="0"/>
                  </a:lnTo>
                  <a:lnTo>
                    <a:pt x="0" y="0"/>
                  </a:lnTo>
                  <a:lnTo>
                    <a:pt x="0" y="22021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5283" y="4410455"/>
              <a:ext cx="1155191" cy="121005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415283" y="4410455"/>
              <a:ext cx="1155700" cy="1210310"/>
            </a:xfrm>
            <a:custGeom>
              <a:avLst/>
              <a:gdLst/>
              <a:ahLst/>
              <a:cxnLst/>
              <a:rect l="l" t="t" r="r" b="b"/>
              <a:pathLst>
                <a:path w="1155700" h="1210310">
                  <a:moveTo>
                    <a:pt x="0" y="1210056"/>
                  </a:moveTo>
                  <a:lnTo>
                    <a:pt x="1155191" y="1210056"/>
                  </a:lnTo>
                  <a:lnTo>
                    <a:pt x="1155191" y="0"/>
                  </a:lnTo>
                  <a:lnTo>
                    <a:pt x="0" y="0"/>
                  </a:lnTo>
                  <a:lnTo>
                    <a:pt x="0" y="12100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0476" y="3528059"/>
              <a:ext cx="1156715" cy="209245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570476" y="3528059"/>
              <a:ext cx="1156970" cy="2092960"/>
            </a:xfrm>
            <a:custGeom>
              <a:avLst/>
              <a:gdLst/>
              <a:ahLst/>
              <a:cxnLst/>
              <a:rect l="l" t="t" r="r" b="b"/>
              <a:pathLst>
                <a:path w="1156970" h="2092960">
                  <a:moveTo>
                    <a:pt x="0" y="2092452"/>
                  </a:moveTo>
                  <a:lnTo>
                    <a:pt x="1156715" y="2092452"/>
                  </a:lnTo>
                  <a:lnTo>
                    <a:pt x="1156715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546225" y="4537709"/>
            <a:ext cx="281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rlito"/>
                <a:cs typeface="Carlito"/>
              </a:rPr>
              <a:t>3.58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58514" y="4147184"/>
            <a:ext cx="281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1F1F1"/>
                </a:solidFill>
                <a:latin typeface="Carlito"/>
                <a:cs typeface="Carlito"/>
              </a:rPr>
              <a:t>3.66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43811" y="2505455"/>
            <a:ext cx="3115817" cy="42290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1687702" y="2503423"/>
            <a:ext cx="2825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60">
                <a:solidFill>
                  <a:srgbClr val="F1F1F1"/>
                </a:solidFill>
                <a:latin typeface="Carlito"/>
                <a:cs typeface="Carlito"/>
              </a:rPr>
              <a:t>Ratings</a:t>
            </a:r>
            <a:r>
              <a:rPr dirty="0" sz="1600" spc="175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F1F1F1"/>
                </a:solidFill>
                <a:latin typeface="Carlito"/>
                <a:cs typeface="Carlito"/>
              </a:rPr>
              <a:t>of</a:t>
            </a:r>
            <a:r>
              <a:rPr dirty="0" sz="1600" spc="204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600" spc="65">
                <a:solidFill>
                  <a:srgbClr val="F1F1F1"/>
                </a:solidFill>
                <a:latin typeface="Carlito"/>
                <a:cs typeface="Carlito"/>
              </a:rPr>
              <a:t>suggested</a:t>
            </a:r>
            <a:r>
              <a:rPr dirty="0" sz="1600" spc="175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600" spc="55">
                <a:solidFill>
                  <a:srgbClr val="F1F1F1"/>
                </a:solidFill>
                <a:latin typeface="Carlito"/>
                <a:cs typeface="Carlito"/>
              </a:rPr>
              <a:t>countries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587817" y="3034093"/>
            <a:ext cx="93345" cy="93345"/>
            <a:chOff x="1587817" y="3034093"/>
            <a:chExt cx="93345" cy="93345"/>
          </a:xfrm>
        </p:grpSpPr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2580" y="3038855"/>
              <a:ext cx="83819" cy="8382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592580" y="303885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19">
                  <a:moveTo>
                    <a:pt x="0" y="83820"/>
                  </a:moveTo>
                  <a:lnTo>
                    <a:pt x="83819" y="83820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713229" y="2959100"/>
            <a:ext cx="624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1F1F1"/>
                </a:solidFill>
                <a:latin typeface="Carlito"/>
                <a:cs typeface="Carlito"/>
              </a:rPr>
              <a:t>Singapore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729293" y="3034093"/>
            <a:ext cx="1167765" cy="93345"/>
            <a:chOff x="2729293" y="3034093"/>
            <a:chExt cx="1167765" cy="93345"/>
          </a:xfrm>
        </p:grpSpPr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34055" y="3038855"/>
              <a:ext cx="83819" cy="8382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2734055" y="303885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19">
                  <a:moveTo>
                    <a:pt x="0" y="83820"/>
                  </a:moveTo>
                  <a:lnTo>
                    <a:pt x="83819" y="83820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8475" y="3038855"/>
              <a:ext cx="83820" cy="8382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808475" y="303885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702305" y="2945383"/>
            <a:ext cx="1778635" cy="41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3670">
              <a:lnSpc>
                <a:spcPct val="107500"/>
              </a:lnSpc>
              <a:spcBef>
                <a:spcPts val="100"/>
              </a:spcBef>
              <a:tabLst>
                <a:tab pos="1227455" algn="l"/>
              </a:tabLst>
            </a:pPr>
            <a:r>
              <a:rPr dirty="0" sz="1200">
                <a:solidFill>
                  <a:srgbClr val="F1F1F1"/>
                </a:solidFill>
                <a:latin typeface="Carlito"/>
                <a:cs typeface="Carlito"/>
              </a:rPr>
              <a:t>Sri</a:t>
            </a:r>
            <a:r>
              <a:rPr dirty="0" sz="1200" spc="-35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200" spc="-10">
                <a:solidFill>
                  <a:srgbClr val="F1F1F1"/>
                </a:solidFill>
                <a:latin typeface="Carlito"/>
                <a:cs typeface="Carlito"/>
              </a:rPr>
              <a:t>Lanka</a:t>
            </a:r>
            <a:r>
              <a:rPr dirty="0" sz="1200">
                <a:solidFill>
                  <a:srgbClr val="F1F1F1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F1F1F1"/>
                </a:solidFill>
                <a:latin typeface="Carlito"/>
                <a:cs typeface="Carlito"/>
              </a:rPr>
              <a:t>Australia 3.87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872037" y="3034093"/>
            <a:ext cx="93345" cy="93345"/>
            <a:chOff x="4872037" y="3034093"/>
            <a:chExt cx="93345" cy="93345"/>
          </a:xfrm>
        </p:grpSpPr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76800" y="3038855"/>
              <a:ext cx="83820" cy="8382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876800" y="303885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4998720" y="2959100"/>
            <a:ext cx="34671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1F1F1"/>
                </a:solidFill>
                <a:latin typeface="Carlito"/>
                <a:cs typeface="Carlito"/>
              </a:rPr>
              <a:t>Brazil</a:t>
            </a:r>
            <a:endParaRPr sz="1200">
              <a:latin typeface="Carlito"/>
              <a:cs typeface="Carlito"/>
            </a:endParaRPr>
          </a:p>
          <a:p>
            <a:pPr marL="15875">
              <a:lnSpc>
                <a:spcPct val="100000"/>
              </a:lnSpc>
              <a:spcBef>
                <a:spcPts val="965"/>
              </a:spcBef>
            </a:pPr>
            <a:r>
              <a:rPr dirty="0" sz="1200" spc="-20">
                <a:solidFill>
                  <a:srgbClr val="F1F1F1"/>
                </a:solidFill>
                <a:latin typeface="Carlito"/>
                <a:cs typeface="Carlito"/>
              </a:rPr>
              <a:t>3.85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714755" y="2505455"/>
            <a:ext cx="5372100" cy="3215640"/>
          </a:xfrm>
          <a:custGeom>
            <a:avLst/>
            <a:gdLst/>
            <a:ahLst/>
            <a:cxnLst/>
            <a:rect l="l" t="t" r="r" b="b"/>
            <a:pathLst>
              <a:path w="5372100" h="3215640">
                <a:moveTo>
                  <a:pt x="0" y="3215640"/>
                </a:moveTo>
                <a:lnTo>
                  <a:pt x="5372100" y="3215640"/>
                </a:lnTo>
                <a:lnTo>
                  <a:pt x="5372100" y="0"/>
                </a:lnTo>
                <a:lnTo>
                  <a:pt x="0" y="0"/>
                </a:lnTo>
                <a:lnTo>
                  <a:pt x="0" y="3215640"/>
                </a:lnTo>
                <a:close/>
              </a:path>
            </a:pathLst>
          </a:custGeom>
          <a:ln w="9525">
            <a:solidFill>
              <a:srgbClr val="DCF3F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451104"/>
              <a:ext cx="5500878" cy="7063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060955" y="461137"/>
              <a:ext cx="5445760" cy="650875"/>
            </a:xfrm>
            <a:custGeom>
              <a:avLst/>
              <a:gdLst/>
              <a:ahLst/>
              <a:cxnLst/>
              <a:rect l="l" t="t" r="r" b="b"/>
              <a:pathLst>
                <a:path w="5445759" h="650875">
                  <a:moveTo>
                    <a:pt x="544525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5445252" y="650748"/>
                  </a:lnTo>
                  <a:lnTo>
                    <a:pt x="544525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6023" y="263652"/>
              <a:ext cx="6171437" cy="12291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636" y="412241"/>
            <a:ext cx="5468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Expenditure</a:t>
            </a:r>
            <a:r>
              <a:rPr dirty="0" spc="-80"/>
              <a:t> </a:t>
            </a:r>
            <a:r>
              <a:rPr dirty="0"/>
              <a:t>on</a:t>
            </a:r>
            <a:r>
              <a:rPr dirty="0" spc="-20"/>
              <a:t> Food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61643" y="2078770"/>
          <a:ext cx="4686935" cy="221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2713989"/>
              </a:tblGrid>
              <a:tr h="442595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350">
                          <a:latin typeface="Carlito"/>
                          <a:cs typeface="Carlito"/>
                        </a:rPr>
                        <a:t>Country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440">
                          <a:latin typeface="Carlito"/>
                          <a:cs typeface="Carlito"/>
                        </a:rPr>
                        <a:t>sum</a:t>
                      </a:r>
                      <a:r>
                        <a:rPr dirty="0" sz="26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335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26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345">
                          <a:latin typeface="Carlito"/>
                          <a:cs typeface="Carlito"/>
                        </a:rPr>
                        <a:t>average</a:t>
                      </a:r>
                      <a:r>
                        <a:rPr dirty="0" sz="26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295">
                          <a:latin typeface="Carlito"/>
                          <a:cs typeface="Carlito"/>
                        </a:rPr>
                        <a:t>cost</a:t>
                      </a:r>
                      <a:r>
                        <a:rPr dirty="0" sz="26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310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26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470">
                          <a:latin typeface="Carlito"/>
                          <a:cs typeface="Carlito"/>
                        </a:rPr>
                        <a:t>2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600" spc="-385">
                          <a:latin typeface="Carlito"/>
                          <a:cs typeface="Carlito"/>
                        </a:rPr>
                        <a:t>Australia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600" spc="-390">
                          <a:latin typeface="Carlito"/>
                          <a:cs typeface="Carlito"/>
                        </a:rPr>
                        <a:t>578-</a:t>
                      </a:r>
                      <a:r>
                        <a:rPr dirty="0" sz="2600" spc="-470">
                          <a:latin typeface="Carlito"/>
                          <a:cs typeface="Carlito"/>
                        </a:rPr>
                        <a:t>$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355">
                          <a:latin typeface="Carlito"/>
                          <a:cs typeface="Carlito"/>
                        </a:rPr>
                        <a:t>Brazil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400">
                          <a:latin typeface="Carlito"/>
                          <a:cs typeface="Carlito"/>
                        </a:rPr>
                        <a:t>8080-</a:t>
                      </a:r>
                      <a:r>
                        <a:rPr dirty="0" sz="2600" spc="-459">
                          <a:latin typeface="Carlito"/>
                          <a:cs typeface="Carlito"/>
                        </a:rPr>
                        <a:t>R$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434">
                          <a:latin typeface="Carlito"/>
                          <a:cs typeface="Carlito"/>
                        </a:rPr>
                        <a:t>Singapore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600" spc="-400">
                          <a:latin typeface="Carlito"/>
                          <a:cs typeface="Carlito"/>
                        </a:rPr>
                        <a:t>3115-</a:t>
                      </a:r>
                      <a:r>
                        <a:rPr dirty="0" sz="2600" spc="-470">
                          <a:latin typeface="Carlito"/>
                          <a:cs typeface="Carlito"/>
                        </a:rPr>
                        <a:t>$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600" spc="-330">
                          <a:latin typeface="Carlito"/>
                          <a:cs typeface="Carlito"/>
                        </a:rPr>
                        <a:t>Sri</a:t>
                      </a:r>
                      <a:r>
                        <a:rPr dirty="0" sz="2600" spc="-1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600" spc="-434">
                          <a:latin typeface="Carlito"/>
                          <a:cs typeface="Carlito"/>
                        </a:rPr>
                        <a:t>Lanka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600" spc="-405">
                          <a:latin typeface="Carlito"/>
                          <a:cs typeface="Carlito"/>
                        </a:rPr>
                        <a:t>47500-</a:t>
                      </a:r>
                      <a:r>
                        <a:rPr dirty="0" sz="2600" spc="-365">
                          <a:latin typeface="Carlito"/>
                          <a:cs typeface="Carlito"/>
                        </a:rPr>
                        <a:t>Rs.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5839967" y="2878835"/>
            <a:ext cx="4151629" cy="92392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2075" marR="259079">
              <a:lnSpc>
                <a:spcPct val="100600"/>
              </a:lnSpc>
              <a:spcBef>
                <a:spcPts val="235"/>
              </a:spcBef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sum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average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cost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for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2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person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for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all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four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countries</a:t>
            </a:r>
            <a:r>
              <a:rPr dirty="0" sz="1800" spc="-7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were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analyzed</a:t>
            </a:r>
            <a:r>
              <a:rPr dirty="0" sz="1800" spc="-6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and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summarized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in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the</a:t>
            </a:r>
            <a:r>
              <a:rPr dirty="0" sz="1800" spc="-3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table</a:t>
            </a:r>
            <a:r>
              <a:rPr dirty="0" sz="1800" spc="-1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For</a:t>
            </a:r>
            <a:r>
              <a:rPr dirty="0" sz="3200" spc="200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better</a:t>
            </a:r>
            <a:r>
              <a:rPr dirty="0" sz="3200" spc="200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understanding</a:t>
            </a:r>
            <a:r>
              <a:rPr dirty="0" sz="3200" spc="195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of</a:t>
            </a:r>
            <a:r>
              <a:rPr dirty="0" sz="3200" spc="195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the</a:t>
            </a:r>
            <a:r>
              <a:rPr dirty="0" sz="3200" spc="200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data</a:t>
            </a:r>
            <a:r>
              <a:rPr dirty="0" sz="3200" spc="195">
                <a:solidFill>
                  <a:srgbClr val="943735"/>
                </a:solidFill>
                <a:latin typeface="Carlito"/>
                <a:cs typeface="Carlito"/>
              </a:rPr>
              <a:t>  </a:t>
            </a:r>
            <a:r>
              <a:rPr dirty="0" sz="3200" spc="-25">
                <a:solidFill>
                  <a:srgbClr val="943735"/>
                </a:solidFill>
                <a:latin typeface="Carlito"/>
                <a:cs typeface="Carlito"/>
              </a:rPr>
              <a:t>and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detailed</a:t>
            </a:r>
            <a:r>
              <a:rPr dirty="0" sz="3200" spc="33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analysis</a:t>
            </a:r>
            <a:r>
              <a:rPr dirty="0" sz="3200" spc="34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,it</a:t>
            </a:r>
            <a:r>
              <a:rPr dirty="0" sz="3200" spc="340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is</a:t>
            </a:r>
            <a:r>
              <a:rPr dirty="0" sz="3200" spc="34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recommended</a:t>
            </a:r>
            <a:r>
              <a:rPr dirty="0" sz="3200" spc="32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to</a:t>
            </a:r>
            <a:r>
              <a:rPr dirty="0" sz="3200" spc="34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943735"/>
                </a:solidFill>
                <a:latin typeface="Carlito"/>
                <a:cs typeface="Carlito"/>
              </a:rPr>
              <a:t>refer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the</a:t>
            </a:r>
            <a:r>
              <a:rPr dirty="0" sz="3200" spc="-60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excel</a:t>
            </a:r>
            <a:r>
              <a:rPr dirty="0" sz="3200" spc="-60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>
                <a:solidFill>
                  <a:srgbClr val="943735"/>
                </a:solidFill>
                <a:latin typeface="Carlito"/>
                <a:cs typeface="Carlito"/>
              </a:rPr>
              <a:t>file</a:t>
            </a:r>
            <a:r>
              <a:rPr dirty="0" sz="3200" spc="-45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spc="-10">
                <a:solidFill>
                  <a:srgbClr val="943735"/>
                </a:solidFill>
                <a:latin typeface="Carlito"/>
                <a:cs typeface="Carlito"/>
              </a:rPr>
              <a:t>submitted.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1136" y="3305632"/>
            <a:ext cx="7823834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73735" algn="l"/>
                <a:tab pos="1450975" algn="l"/>
                <a:tab pos="2996565" algn="l"/>
                <a:tab pos="3792220" algn="l"/>
                <a:tab pos="4851400" algn="l"/>
                <a:tab pos="6713855" algn="l"/>
                <a:tab pos="7247890" algn="l"/>
              </a:tabLst>
            </a:pPr>
            <a:r>
              <a:rPr dirty="0" sz="3200" spc="-25" b="1">
                <a:solidFill>
                  <a:srgbClr val="943735"/>
                </a:solidFill>
                <a:latin typeface="Carlito"/>
                <a:cs typeface="Carlito"/>
              </a:rPr>
              <a:t>All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25" b="1">
                <a:solidFill>
                  <a:srgbClr val="943735"/>
                </a:solidFill>
                <a:latin typeface="Carlito"/>
                <a:cs typeface="Carlito"/>
              </a:rPr>
              <a:t>the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10" b="1">
                <a:solidFill>
                  <a:srgbClr val="943735"/>
                </a:solidFill>
                <a:latin typeface="Carlito"/>
                <a:cs typeface="Carlito"/>
              </a:rPr>
              <a:t>analysis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25" b="1">
                <a:solidFill>
                  <a:srgbClr val="943735"/>
                </a:solidFill>
                <a:latin typeface="Carlito"/>
                <a:cs typeface="Carlito"/>
              </a:rPr>
              <a:t>has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20" b="1">
                <a:solidFill>
                  <a:srgbClr val="943735"/>
                </a:solidFill>
                <a:latin typeface="Carlito"/>
                <a:cs typeface="Carlito"/>
              </a:rPr>
              <a:t>been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10" b="1">
                <a:solidFill>
                  <a:srgbClr val="943735"/>
                </a:solidFill>
                <a:latin typeface="Carlito"/>
                <a:cs typeface="Carlito"/>
              </a:rPr>
              <a:t>visualized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25" b="1">
                <a:solidFill>
                  <a:srgbClr val="943735"/>
                </a:solidFill>
                <a:latin typeface="Carlito"/>
                <a:cs typeface="Carlito"/>
              </a:rPr>
              <a:t>in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	</a:t>
            </a:r>
            <a:r>
              <a:rPr dirty="0" sz="3200" spc="-25" b="1">
                <a:solidFill>
                  <a:srgbClr val="943735"/>
                </a:solidFill>
                <a:latin typeface="Carlito"/>
                <a:cs typeface="Carlito"/>
              </a:rPr>
              <a:t>the 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DASHBOARD</a:t>
            </a:r>
            <a:r>
              <a:rPr dirty="0" sz="3200" spc="-65" b="1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in</a:t>
            </a:r>
            <a:r>
              <a:rPr dirty="0" sz="3200" spc="-55" b="1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the</a:t>
            </a:r>
            <a:r>
              <a:rPr dirty="0" sz="3200" spc="-50" b="1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b="1">
                <a:solidFill>
                  <a:srgbClr val="943735"/>
                </a:solidFill>
                <a:latin typeface="Carlito"/>
                <a:cs typeface="Carlito"/>
              </a:rPr>
              <a:t>coming</a:t>
            </a:r>
            <a:r>
              <a:rPr dirty="0" sz="3200" spc="-80" b="1">
                <a:solidFill>
                  <a:srgbClr val="943735"/>
                </a:solidFill>
                <a:latin typeface="Carlito"/>
                <a:cs typeface="Carlito"/>
              </a:rPr>
              <a:t> </a:t>
            </a:r>
            <a:r>
              <a:rPr dirty="0" sz="3200" spc="-10" b="1">
                <a:solidFill>
                  <a:srgbClr val="943735"/>
                </a:solidFill>
                <a:latin typeface="Carlito"/>
                <a:cs typeface="Carlito"/>
              </a:rPr>
              <a:t>slide</a:t>
            </a:r>
            <a:r>
              <a:rPr dirty="0" sz="3200" spc="-1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07580" y="-4762"/>
            <a:ext cx="4885690" cy="6868159"/>
            <a:chOff x="7307580" y="-4762"/>
            <a:chExt cx="488569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5315" y="0"/>
              <a:ext cx="1324416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80" y="3561593"/>
              <a:ext cx="4884420" cy="329640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28" y="0"/>
              <a:ext cx="3012185" cy="685571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9676" y="0"/>
              <a:ext cx="2590037" cy="68557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9116" y="3044951"/>
              <a:ext cx="3260598" cy="381076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1452" y="0"/>
              <a:ext cx="2858261" cy="685571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5076" y="0"/>
              <a:ext cx="1294637" cy="685571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4700" y="0"/>
              <a:ext cx="1255026" cy="685571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67772" y="3585972"/>
              <a:ext cx="1821942" cy="3269741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023348"/>
              <a:ext cx="450342" cy="28323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6335" y="3218179"/>
            <a:ext cx="4986655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8780" y="0"/>
              <a:ext cx="1379220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80" y="3561593"/>
              <a:ext cx="4884420" cy="329640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28" y="0"/>
              <a:ext cx="3012185" cy="685571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9676" y="0"/>
              <a:ext cx="2590037" cy="685571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9116" y="3044951"/>
              <a:ext cx="3260598" cy="38107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1452" y="0"/>
              <a:ext cx="2858261" cy="68557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5076" y="0"/>
              <a:ext cx="1294637" cy="685571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4700" y="0"/>
              <a:ext cx="1255026" cy="685571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67771" y="3585972"/>
              <a:ext cx="1821942" cy="326974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843534" cy="56669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47" y="0"/>
              <a:ext cx="1379220" cy="685799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647944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9852" y="3561593"/>
              <a:ext cx="4992624" cy="329640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267200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54396" y="0"/>
              <a:ext cx="3013709" cy="685571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6544" y="0"/>
              <a:ext cx="2594609" cy="685571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05984" y="3043428"/>
              <a:ext cx="3265169" cy="381228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08320" y="0"/>
              <a:ext cx="2859785" cy="685571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44640" y="3585972"/>
              <a:ext cx="1823466" cy="326974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138368" y="0"/>
              <a:ext cx="5053965" cy="6858000"/>
            </a:xfrm>
            <a:custGeom>
              <a:avLst/>
              <a:gdLst/>
              <a:ahLst/>
              <a:cxnLst/>
              <a:rect l="l" t="t" r="r" b="b"/>
              <a:pathLst>
                <a:path w="5053965" h="6858000">
                  <a:moveTo>
                    <a:pt x="5053630" y="0"/>
                  </a:moveTo>
                  <a:lnTo>
                    <a:pt x="0" y="0"/>
                  </a:lnTo>
                  <a:lnTo>
                    <a:pt x="1107867" y="6857996"/>
                  </a:lnTo>
                  <a:lnTo>
                    <a:pt x="5053630" y="6857996"/>
                  </a:lnTo>
                  <a:lnTo>
                    <a:pt x="50536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1516" y="109728"/>
              <a:ext cx="3264408" cy="1162812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033272" y="1382267"/>
            <a:ext cx="4234180" cy="198310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378460" marR="191135" indent="-287020">
              <a:lnSpc>
                <a:spcPct val="114999"/>
              </a:lnSpc>
              <a:spcBef>
                <a:spcPts val="95"/>
              </a:spcBef>
              <a:buFont typeface="Wingdings"/>
              <a:buChar char=""/>
              <a:tabLst>
                <a:tab pos="378460" algn="l"/>
              </a:tabLst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Zomato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is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Indian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food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delivery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and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</a:t>
            </a:r>
            <a:r>
              <a:rPr dirty="0" sz="1800" spc="-9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discovery</a:t>
            </a:r>
            <a:r>
              <a:rPr dirty="0" sz="1800" spc="-9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platform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founded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July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2008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by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Deepinder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Goyal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and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Pankaj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Chaddah.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Initially,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it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was</a:t>
            </a:r>
            <a:endParaRPr sz="1800">
              <a:latin typeface="Carlito"/>
              <a:cs typeface="Carlito"/>
            </a:endParaRPr>
          </a:p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dirty="0" sz="1800" spc="-114" b="1">
                <a:solidFill>
                  <a:srgbClr val="10243E"/>
                </a:solidFill>
                <a:latin typeface="Trebuchet MS"/>
                <a:cs typeface="Trebuchet MS"/>
              </a:rPr>
              <a:t>launched</a:t>
            </a:r>
            <a:r>
              <a:rPr dirty="0" sz="1800" spc="-145" b="1">
                <a:solidFill>
                  <a:srgbClr val="10243E"/>
                </a:solidFill>
                <a:latin typeface="Trebuchet MS"/>
                <a:cs typeface="Trebuchet MS"/>
              </a:rPr>
              <a:t> </a:t>
            </a:r>
            <a:r>
              <a:rPr dirty="0" sz="1800" spc="-125" b="1">
                <a:solidFill>
                  <a:srgbClr val="10243E"/>
                </a:solidFill>
                <a:latin typeface="Trebuchet MS"/>
                <a:cs typeface="Trebuchet MS"/>
              </a:rPr>
              <a:t>under</a:t>
            </a:r>
            <a:r>
              <a:rPr dirty="0" sz="1800" spc="-135" b="1">
                <a:solidFill>
                  <a:srgbClr val="10243E"/>
                </a:solidFill>
                <a:latin typeface="Trebuchet MS"/>
                <a:cs typeface="Trebuchet MS"/>
              </a:rPr>
              <a:t> </a:t>
            </a:r>
            <a:r>
              <a:rPr dirty="0" sz="1800" spc="-145" b="1">
                <a:solidFill>
                  <a:srgbClr val="10243E"/>
                </a:solidFill>
                <a:latin typeface="Trebuchet MS"/>
                <a:cs typeface="Trebuchet MS"/>
              </a:rPr>
              <a:t>“Foodie</a:t>
            </a:r>
            <a:r>
              <a:rPr dirty="0" sz="1800" spc="-130" b="1">
                <a:solidFill>
                  <a:srgbClr val="10243E"/>
                </a:solidFill>
                <a:latin typeface="Trebuchet MS"/>
                <a:cs typeface="Trebuchet MS"/>
              </a:rPr>
              <a:t> </a:t>
            </a:r>
            <a:r>
              <a:rPr dirty="0" sz="1800" spc="-145" b="1">
                <a:solidFill>
                  <a:srgbClr val="10243E"/>
                </a:solidFill>
                <a:latin typeface="Trebuchet MS"/>
                <a:cs typeface="Trebuchet MS"/>
              </a:rPr>
              <a:t>bay”</a:t>
            </a:r>
            <a:r>
              <a:rPr dirty="0" sz="1800" spc="-95" b="1">
                <a:solidFill>
                  <a:srgbClr val="10243E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10243E"/>
                </a:solidFill>
                <a:latin typeface="Trebuchet MS"/>
                <a:cs typeface="Trebuchet MS"/>
              </a:rPr>
              <a:t>but</a:t>
            </a:r>
            <a:r>
              <a:rPr dirty="0" sz="1800" spc="-110" b="1">
                <a:solidFill>
                  <a:srgbClr val="10243E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Trebuchet MS"/>
                <a:cs typeface="Trebuchet MS"/>
              </a:rPr>
              <a:t>later</a:t>
            </a:r>
            <a:endParaRPr sz="1800">
              <a:latin typeface="Trebuchet MS"/>
              <a:cs typeface="Trebuchet MS"/>
            </a:endParaRPr>
          </a:p>
          <a:p>
            <a:pPr marL="378460">
              <a:lnSpc>
                <a:spcPct val="100000"/>
              </a:lnSpc>
              <a:spcBef>
                <a:spcPts val="325"/>
              </a:spcBef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changed</a:t>
            </a:r>
            <a:r>
              <a:rPr dirty="0" sz="1800" spc="-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to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Zomato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2010.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39367" y="3477767"/>
            <a:ext cx="4227830" cy="198310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378460" marR="88900" indent="-287020">
              <a:lnSpc>
                <a:spcPct val="114999"/>
              </a:lnSpc>
              <a:spcBef>
                <a:spcPts val="100"/>
              </a:spcBef>
              <a:buFont typeface="Wingdings"/>
              <a:buChar char=""/>
              <a:tabLst>
                <a:tab pos="378460" algn="l"/>
              </a:tabLst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company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has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successfully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created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a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one-stop</a:t>
            </a:r>
            <a:r>
              <a:rPr dirty="0" sz="1800" spc="-9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platform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that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connects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millions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of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foodies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with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and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vice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versa.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It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provides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information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on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menus,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prices,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locations,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user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reviews,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and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ratings</a:t>
            </a:r>
            <a:r>
              <a:rPr dirty="0" sz="1600" spc="-10" b="1">
                <a:solidFill>
                  <a:srgbClr val="10243E"/>
                </a:solidFill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8120" y="5618988"/>
            <a:ext cx="1266444" cy="1109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8011" y="2702051"/>
            <a:ext cx="8677910" cy="1815464"/>
          </a:xfrm>
          <a:prstGeom prst="rect">
            <a:avLst/>
          </a:prstGeom>
          <a:ln w="9525">
            <a:solidFill>
              <a:srgbClr val="B3A1C6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ctr" marL="147320" marR="142240" indent="-635">
              <a:lnSpc>
                <a:spcPct val="100000"/>
              </a:lnSpc>
              <a:spcBef>
                <a:spcPts val="175"/>
              </a:spcBef>
            </a:pPr>
            <a:r>
              <a:rPr dirty="0" sz="2800" spc="-40" b="1">
                <a:latin typeface="Carlito"/>
                <a:cs typeface="Carlito"/>
              </a:rPr>
              <a:t>You</a:t>
            </a:r>
            <a:r>
              <a:rPr dirty="0" sz="2800" spc="-8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are</a:t>
            </a:r>
            <a:r>
              <a:rPr dirty="0" sz="2800" spc="-6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hired</a:t>
            </a:r>
            <a:r>
              <a:rPr dirty="0" sz="2800" spc="-6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as</a:t>
            </a:r>
            <a:r>
              <a:rPr dirty="0" sz="2800" spc="-7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</a:t>
            </a:r>
            <a:r>
              <a:rPr dirty="0" sz="2800" spc="-8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consultant</a:t>
            </a:r>
            <a:r>
              <a:rPr dirty="0" sz="2800" spc="-7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data</a:t>
            </a:r>
            <a:r>
              <a:rPr dirty="0" sz="2800" spc="-7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analyst</a:t>
            </a:r>
            <a:r>
              <a:rPr dirty="0" sz="2800" spc="-6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by</a:t>
            </a:r>
            <a:r>
              <a:rPr dirty="0" sz="2800" spc="-85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zomato </a:t>
            </a:r>
            <a:r>
              <a:rPr dirty="0" sz="2800" b="1">
                <a:latin typeface="Carlito"/>
                <a:cs typeface="Carlito"/>
              </a:rPr>
              <a:t>where</a:t>
            </a:r>
            <a:r>
              <a:rPr dirty="0" sz="2800" spc="-6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the</a:t>
            </a:r>
            <a:r>
              <a:rPr dirty="0" sz="2800" spc="-8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team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is</a:t>
            </a:r>
            <a:r>
              <a:rPr dirty="0" sz="2800" spc="-8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looking</a:t>
            </a:r>
            <a:r>
              <a:rPr dirty="0" sz="2800" spc="-7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for</a:t>
            </a:r>
            <a:r>
              <a:rPr dirty="0" sz="2800" spc="-8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expansion</a:t>
            </a:r>
            <a:r>
              <a:rPr dirty="0" sz="2800" spc="-6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and</a:t>
            </a:r>
            <a:r>
              <a:rPr dirty="0" sz="2800" spc="-75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opening </a:t>
            </a:r>
            <a:r>
              <a:rPr dirty="0" sz="2800" spc="-20" b="1">
                <a:latin typeface="Carlito"/>
                <a:cs typeface="Carlito"/>
              </a:rPr>
              <a:t>restaurants.</a:t>
            </a:r>
            <a:r>
              <a:rPr dirty="0" sz="2800" spc="-30" b="1">
                <a:latin typeface="Carlito"/>
                <a:cs typeface="Carlito"/>
              </a:rPr>
              <a:t> Your</a:t>
            </a:r>
            <a:r>
              <a:rPr dirty="0" sz="2800" spc="-5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task</a:t>
            </a:r>
            <a:r>
              <a:rPr dirty="0" sz="2800" spc="-4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is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to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come</a:t>
            </a:r>
            <a:r>
              <a:rPr dirty="0" sz="2800" spc="-6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up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spc="-20" b="1">
                <a:latin typeface="Carlito"/>
                <a:cs typeface="Carlito"/>
              </a:rPr>
              <a:t>with </a:t>
            </a:r>
            <a:r>
              <a:rPr dirty="0" sz="2800" spc="-25" b="1">
                <a:latin typeface="Carlito"/>
                <a:cs typeface="Carlito"/>
              </a:rPr>
              <a:t>strategies/suggestions</a:t>
            </a:r>
            <a:r>
              <a:rPr dirty="0" sz="2800" spc="-3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about</a:t>
            </a:r>
            <a:r>
              <a:rPr dirty="0" sz="2800" spc="-55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opening</a:t>
            </a:r>
            <a:r>
              <a:rPr dirty="0" sz="2800" spc="-50" b="1">
                <a:latin typeface="Carlito"/>
                <a:cs typeface="Carlito"/>
              </a:rPr>
              <a:t> </a:t>
            </a:r>
            <a:r>
              <a:rPr dirty="0" sz="2800" b="1">
                <a:latin typeface="Carlito"/>
                <a:cs typeface="Carlito"/>
              </a:rPr>
              <a:t>newer</a:t>
            </a:r>
            <a:r>
              <a:rPr dirty="0" sz="2800" spc="-40" b="1">
                <a:latin typeface="Carlito"/>
                <a:cs typeface="Carlito"/>
              </a:rPr>
              <a:t> </a:t>
            </a:r>
            <a:r>
              <a:rPr dirty="0" sz="2800" spc="-10" b="1">
                <a:latin typeface="Carlito"/>
                <a:cs typeface="Carlito"/>
              </a:rPr>
              <a:t>restaurants.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447544" y="850391"/>
            <a:ext cx="5241925" cy="1119505"/>
            <a:chOff x="2447544" y="850391"/>
            <a:chExt cx="5241925" cy="11195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344" y="1022603"/>
              <a:ext cx="4632198" cy="64388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761869" y="1032255"/>
              <a:ext cx="4579620" cy="591820"/>
            </a:xfrm>
            <a:custGeom>
              <a:avLst/>
              <a:gdLst/>
              <a:ahLst/>
              <a:cxnLst/>
              <a:rect l="l" t="t" r="r" b="b"/>
              <a:pathLst>
                <a:path w="4579620" h="591819">
                  <a:moveTo>
                    <a:pt x="457962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4579620" y="591312"/>
                  </a:lnTo>
                  <a:lnTo>
                    <a:pt x="45796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7544" y="850391"/>
              <a:ext cx="5241798" cy="111937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9676" y="986409"/>
            <a:ext cx="4605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Problem</a:t>
            </a:r>
            <a:r>
              <a:rPr dirty="0" sz="4000" spc="-170"/>
              <a:t> </a:t>
            </a:r>
            <a:r>
              <a:rPr dirty="0" sz="4000" spc="-10"/>
              <a:t>Statement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62911" y="2482595"/>
            <a:ext cx="6177280" cy="2400300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378460" marR="940435" indent="-287020">
              <a:lnSpc>
                <a:spcPct val="100000"/>
              </a:lnSpc>
              <a:spcBef>
                <a:spcPts val="160"/>
              </a:spcBef>
              <a:buFont typeface="Wingdings"/>
              <a:buChar char=""/>
              <a:tabLst>
                <a:tab pos="378460" algn="l"/>
              </a:tabLst>
            </a:pPr>
            <a:r>
              <a:rPr dirty="0" sz="3200" spc="-140" b="1">
                <a:latin typeface="Carlito"/>
                <a:cs typeface="Carlito"/>
              </a:rPr>
              <a:t>To</a:t>
            </a:r>
            <a:r>
              <a:rPr dirty="0" sz="3200" spc="-20" b="1">
                <a:latin typeface="Carlito"/>
                <a:cs typeface="Carlito"/>
              </a:rPr>
              <a:t> </a:t>
            </a:r>
            <a:r>
              <a:rPr dirty="0" sz="3200" b="1">
                <a:latin typeface="Carlito"/>
                <a:cs typeface="Carlito"/>
              </a:rPr>
              <a:t>come</a:t>
            </a:r>
            <a:r>
              <a:rPr dirty="0" sz="3200" spc="-30" b="1">
                <a:latin typeface="Carlito"/>
                <a:cs typeface="Carlito"/>
              </a:rPr>
              <a:t> </a:t>
            </a:r>
            <a:r>
              <a:rPr dirty="0" sz="3200" b="1">
                <a:latin typeface="Carlito"/>
                <a:cs typeface="Carlito"/>
              </a:rPr>
              <a:t>up</a:t>
            </a:r>
            <a:r>
              <a:rPr dirty="0" sz="3200" spc="-30" b="1">
                <a:latin typeface="Carlito"/>
                <a:cs typeface="Carlito"/>
              </a:rPr>
              <a:t> </a:t>
            </a:r>
            <a:r>
              <a:rPr dirty="0" sz="3200" spc="-20" b="1">
                <a:latin typeface="Carlito"/>
                <a:cs typeface="Carlito"/>
              </a:rPr>
              <a:t>with strategies/suggestions</a:t>
            </a:r>
            <a:r>
              <a:rPr dirty="0" sz="3200" spc="30" b="1">
                <a:latin typeface="Carlito"/>
                <a:cs typeface="Carlito"/>
              </a:rPr>
              <a:t> </a:t>
            </a:r>
            <a:r>
              <a:rPr dirty="0" sz="3200" spc="-10" b="1">
                <a:latin typeface="Carlito"/>
                <a:cs typeface="Carlito"/>
              </a:rPr>
              <a:t>about </a:t>
            </a:r>
            <a:r>
              <a:rPr dirty="0" sz="3200" b="1">
                <a:latin typeface="Carlito"/>
                <a:cs typeface="Carlito"/>
              </a:rPr>
              <a:t>opening</a:t>
            </a:r>
            <a:r>
              <a:rPr dirty="0" sz="3200" spc="-80" b="1">
                <a:latin typeface="Carlito"/>
                <a:cs typeface="Carlito"/>
              </a:rPr>
              <a:t> </a:t>
            </a:r>
            <a:r>
              <a:rPr dirty="0" sz="3200" b="1">
                <a:latin typeface="Carlito"/>
                <a:cs typeface="Carlito"/>
              </a:rPr>
              <a:t>newer</a:t>
            </a:r>
            <a:r>
              <a:rPr dirty="0" sz="3200" spc="-50" b="1">
                <a:latin typeface="Carlito"/>
                <a:cs typeface="Carlito"/>
              </a:rPr>
              <a:t> </a:t>
            </a:r>
            <a:r>
              <a:rPr dirty="0" sz="3200" spc="-10" b="1">
                <a:latin typeface="Carlito"/>
                <a:cs typeface="Carlito"/>
              </a:rPr>
              <a:t>restaurants.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87496" y="850391"/>
            <a:ext cx="2962275" cy="1119505"/>
            <a:chOff x="3587496" y="850391"/>
            <a:chExt cx="2962275" cy="11195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2296" y="1022603"/>
              <a:ext cx="2352294" cy="64388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901948" y="1032255"/>
              <a:ext cx="2299970" cy="591820"/>
            </a:xfrm>
            <a:custGeom>
              <a:avLst/>
              <a:gdLst/>
              <a:ahLst/>
              <a:cxnLst/>
              <a:rect l="l" t="t" r="r" b="b"/>
              <a:pathLst>
                <a:path w="2299970" h="591819">
                  <a:moveTo>
                    <a:pt x="2299716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299716" y="591312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496" y="850391"/>
              <a:ext cx="2961894" cy="111937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89628" y="986409"/>
            <a:ext cx="2326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Objective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8780" y="0"/>
              <a:ext cx="1379220" cy="68579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0" y="3561593"/>
              <a:ext cx="4884420" cy="329640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528" y="0"/>
              <a:ext cx="3012185" cy="68557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9676" y="0"/>
              <a:ext cx="2590037" cy="685571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9116" y="3044951"/>
              <a:ext cx="3260598" cy="381076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1452" y="0"/>
              <a:ext cx="2858261" cy="685571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5076" y="0"/>
              <a:ext cx="1294637" cy="685571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4700" y="0"/>
              <a:ext cx="1255026" cy="685571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67771" y="3585972"/>
              <a:ext cx="1821942" cy="326974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4009643"/>
              <a:ext cx="450342" cy="284607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2260" y="224027"/>
              <a:ext cx="4997958" cy="39090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848991" y="231266"/>
              <a:ext cx="4960620" cy="353695"/>
            </a:xfrm>
            <a:custGeom>
              <a:avLst/>
              <a:gdLst/>
              <a:ahLst/>
              <a:cxnLst/>
              <a:rect l="l" t="t" r="r" b="b"/>
              <a:pathLst>
                <a:path w="4960620" h="353695">
                  <a:moveTo>
                    <a:pt x="496062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960620" y="353567"/>
                  </a:lnTo>
                  <a:lnTo>
                    <a:pt x="496062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8576" y="589787"/>
              <a:ext cx="1372362" cy="39090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615307" y="597026"/>
              <a:ext cx="1335405" cy="353695"/>
            </a:xfrm>
            <a:custGeom>
              <a:avLst/>
              <a:gdLst/>
              <a:ahLst/>
              <a:cxnLst/>
              <a:rect l="l" t="t" r="r" b="b"/>
              <a:pathLst>
                <a:path w="1335404" h="353694">
                  <a:moveTo>
                    <a:pt x="133502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1335024" y="353567"/>
                  </a:lnTo>
                  <a:lnTo>
                    <a:pt x="133502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9379" y="120395"/>
              <a:ext cx="5363718" cy="67741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36545" y="197358"/>
            <a:ext cx="4902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Restaurant</a:t>
            </a:r>
            <a:r>
              <a:rPr dirty="0" sz="2400" spc="-95"/>
              <a:t> </a:t>
            </a:r>
            <a:r>
              <a:rPr dirty="0" sz="2400"/>
              <a:t>Distribution</a:t>
            </a:r>
            <a:r>
              <a:rPr dirty="0" sz="2400" spc="-185"/>
              <a:t> </a:t>
            </a:r>
            <a:r>
              <a:rPr dirty="0" sz="2400"/>
              <a:t>Across</a:t>
            </a:r>
            <a:r>
              <a:rPr dirty="0" sz="2400" spc="-30"/>
              <a:t> </a:t>
            </a:r>
            <a:r>
              <a:rPr dirty="0" sz="2400" spc="-25"/>
              <a:t>the</a:t>
            </a:r>
            <a:endParaRPr sz="2400"/>
          </a:p>
        </p:txBody>
      </p:sp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25696" y="486155"/>
            <a:ext cx="1738122" cy="677418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4603241" y="563371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countries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44752" y="1196339"/>
            <a:ext cx="7175500" cy="923925"/>
          </a:xfrm>
          <a:prstGeom prst="rect">
            <a:avLst/>
          </a:prstGeom>
          <a:ln w="9525">
            <a:solidFill>
              <a:srgbClr val="B3A1C6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227965" marR="222250">
              <a:lnSpc>
                <a:spcPct val="100000"/>
              </a:lnSpc>
              <a:spcBef>
                <a:spcPts val="245"/>
              </a:spcBef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Zomato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has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become</a:t>
            </a:r>
            <a:r>
              <a:rPr dirty="0" sz="1800" spc="3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very</a:t>
            </a:r>
            <a:r>
              <a:rPr dirty="0" sz="1800" spc="-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popular</a:t>
            </a:r>
            <a:r>
              <a:rPr dirty="0" sz="1800" spc="-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recent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times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and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have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established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worldwide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across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many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countries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.There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has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been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around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9551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</a:t>
            </a:r>
            <a:r>
              <a:rPr dirty="0" sz="1800" spc="-7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opened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around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world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from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2010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to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2018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according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857755" y="2311907"/>
            <a:ext cx="6762115" cy="3846829"/>
            <a:chOff x="1857755" y="2311907"/>
            <a:chExt cx="6762115" cy="3846829"/>
          </a:xfrm>
        </p:grpSpPr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57755" y="2311907"/>
              <a:ext cx="6761988" cy="384657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57827" y="4611585"/>
              <a:ext cx="1025715" cy="40402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54779" y="4617694"/>
              <a:ext cx="1024064" cy="44185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14244" y="3752126"/>
              <a:ext cx="1836420" cy="186537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51732" y="4235221"/>
              <a:ext cx="1011974" cy="49082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54779" y="4274845"/>
              <a:ext cx="1016495" cy="45882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56304" y="4302188"/>
              <a:ext cx="1027239" cy="43910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11367" y="3790187"/>
              <a:ext cx="998207" cy="27254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11367" y="3840492"/>
              <a:ext cx="998207" cy="30618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11367" y="3924312"/>
              <a:ext cx="998207" cy="37044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11367" y="4072064"/>
              <a:ext cx="998207" cy="42081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11367" y="4270247"/>
              <a:ext cx="998207" cy="12953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62400" y="4398289"/>
              <a:ext cx="1044003" cy="55928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881372" y="3791711"/>
              <a:ext cx="845819" cy="1553210"/>
            </a:xfrm>
            <a:custGeom>
              <a:avLst/>
              <a:gdLst/>
              <a:ahLst/>
              <a:cxnLst/>
              <a:rect l="l" t="t" r="r" b="b"/>
              <a:pathLst>
                <a:path w="845820" h="1553210">
                  <a:moveTo>
                    <a:pt x="0" y="608076"/>
                  </a:moveTo>
                  <a:lnTo>
                    <a:pt x="845819" y="0"/>
                  </a:lnTo>
                </a:path>
                <a:path w="845820" h="1553210">
                  <a:moveTo>
                    <a:pt x="0" y="944880"/>
                  </a:moveTo>
                  <a:lnTo>
                    <a:pt x="845819" y="1552956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69079" y="4614672"/>
              <a:ext cx="806958" cy="22021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27019" y="3749039"/>
              <a:ext cx="1619250" cy="1648206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64507" y="4248873"/>
              <a:ext cx="793241" cy="25835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69079" y="4315967"/>
              <a:ext cx="810005" cy="20650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22620" y="3788663"/>
              <a:ext cx="782574" cy="155676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75176" y="4395190"/>
              <a:ext cx="825258" cy="342163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738116" y="2982467"/>
              <a:ext cx="2470785" cy="2854960"/>
            </a:xfrm>
            <a:custGeom>
              <a:avLst/>
              <a:gdLst/>
              <a:ahLst/>
              <a:cxnLst/>
              <a:rect l="l" t="t" r="r" b="b"/>
              <a:pathLst>
                <a:path w="2470784" h="2854960">
                  <a:moveTo>
                    <a:pt x="137160" y="1805940"/>
                  </a:moveTo>
                  <a:lnTo>
                    <a:pt x="906780" y="2604516"/>
                  </a:lnTo>
                  <a:lnTo>
                    <a:pt x="963168" y="2604516"/>
                  </a:lnTo>
                </a:path>
                <a:path w="2470784" h="2854960">
                  <a:moveTo>
                    <a:pt x="131063" y="1833372"/>
                  </a:moveTo>
                  <a:lnTo>
                    <a:pt x="882396" y="2854452"/>
                  </a:lnTo>
                  <a:lnTo>
                    <a:pt x="940308" y="2854452"/>
                  </a:lnTo>
                </a:path>
                <a:path w="2470784" h="2854960">
                  <a:moveTo>
                    <a:pt x="124968" y="1854708"/>
                  </a:moveTo>
                  <a:lnTo>
                    <a:pt x="124968" y="2322576"/>
                  </a:lnTo>
                  <a:lnTo>
                    <a:pt x="124968" y="2380488"/>
                  </a:lnTo>
                </a:path>
                <a:path w="2470784" h="2854960">
                  <a:moveTo>
                    <a:pt x="108204" y="1260348"/>
                  </a:moveTo>
                  <a:lnTo>
                    <a:pt x="650748" y="605028"/>
                  </a:lnTo>
                  <a:lnTo>
                    <a:pt x="707136" y="605028"/>
                  </a:lnTo>
                </a:path>
                <a:path w="2470784" h="2854960">
                  <a:moveTo>
                    <a:pt x="115824" y="1280160"/>
                  </a:moveTo>
                  <a:lnTo>
                    <a:pt x="326136" y="0"/>
                  </a:lnTo>
                  <a:lnTo>
                    <a:pt x="382524" y="0"/>
                  </a:lnTo>
                </a:path>
                <a:path w="2470784" h="2854960">
                  <a:moveTo>
                    <a:pt x="120396" y="1299972"/>
                  </a:moveTo>
                  <a:lnTo>
                    <a:pt x="547116" y="338328"/>
                  </a:lnTo>
                  <a:lnTo>
                    <a:pt x="605028" y="338328"/>
                  </a:lnTo>
                </a:path>
                <a:path w="2470784" h="2854960">
                  <a:moveTo>
                    <a:pt x="124968" y="1313688"/>
                  </a:moveTo>
                  <a:lnTo>
                    <a:pt x="124968" y="772668"/>
                  </a:lnTo>
                  <a:lnTo>
                    <a:pt x="124968" y="714756"/>
                  </a:lnTo>
                </a:path>
                <a:path w="2470784" h="2854960">
                  <a:moveTo>
                    <a:pt x="128016" y="1327404"/>
                  </a:moveTo>
                  <a:lnTo>
                    <a:pt x="128016" y="82296"/>
                  </a:lnTo>
                  <a:lnTo>
                    <a:pt x="128016" y="24384"/>
                  </a:lnTo>
                </a:path>
                <a:path w="2470784" h="2854960">
                  <a:moveTo>
                    <a:pt x="135636" y="1353312"/>
                  </a:moveTo>
                  <a:lnTo>
                    <a:pt x="57912" y="318516"/>
                  </a:lnTo>
                  <a:lnTo>
                    <a:pt x="0" y="318516"/>
                  </a:lnTo>
                </a:path>
                <a:path w="2470784" h="2854960">
                  <a:moveTo>
                    <a:pt x="1764791" y="835152"/>
                  </a:moveTo>
                  <a:lnTo>
                    <a:pt x="2258567" y="388620"/>
                  </a:lnTo>
                  <a:lnTo>
                    <a:pt x="2314956" y="388620"/>
                  </a:lnTo>
                </a:path>
                <a:path w="2470784" h="2854960">
                  <a:moveTo>
                    <a:pt x="1764791" y="900684"/>
                  </a:moveTo>
                  <a:lnTo>
                    <a:pt x="2414016" y="679704"/>
                  </a:lnTo>
                  <a:lnTo>
                    <a:pt x="2470404" y="679704"/>
                  </a:lnTo>
                </a:path>
                <a:path w="2470784" h="2854960">
                  <a:moveTo>
                    <a:pt x="1764791" y="1018032"/>
                  </a:moveTo>
                  <a:lnTo>
                    <a:pt x="2168652" y="1065276"/>
                  </a:lnTo>
                  <a:lnTo>
                    <a:pt x="2225040" y="1065276"/>
                  </a:lnTo>
                </a:path>
                <a:path w="2470784" h="2854960">
                  <a:moveTo>
                    <a:pt x="1764791" y="1190244"/>
                  </a:moveTo>
                  <a:lnTo>
                    <a:pt x="2267712" y="1450848"/>
                  </a:lnTo>
                  <a:lnTo>
                    <a:pt x="2325624" y="1450848"/>
                  </a:lnTo>
                </a:path>
                <a:path w="2470784" h="2854960">
                  <a:moveTo>
                    <a:pt x="1764791" y="1825752"/>
                  </a:moveTo>
                  <a:lnTo>
                    <a:pt x="2033015" y="2161032"/>
                  </a:lnTo>
                  <a:lnTo>
                    <a:pt x="2090928" y="2161032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5695441" y="5352288"/>
            <a:ext cx="694055" cy="52641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750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Australia</a:t>
            </a:r>
            <a:r>
              <a:rPr dirty="0" sz="110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24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Brazil</a:t>
            </a:r>
            <a:r>
              <a:rPr dirty="0" sz="110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894076" y="4560189"/>
            <a:ext cx="599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India</a:t>
            </a:r>
            <a:r>
              <a:rPr dirty="0" sz="11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8652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462904" y="3434333"/>
            <a:ext cx="721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Indonesia</a:t>
            </a:r>
            <a:r>
              <a:rPr dirty="0" sz="1100" spc="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21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138928" y="2830195"/>
            <a:ext cx="9017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dirty="0" sz="11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Zealand</a:t>
            </a:r>
            <a:r>
              <a:rPr dirty="0" sz="11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359019" y="3168523"/>
            <a:ext cx="7842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Philippines</a:t>
            </a:r>
            <a:r>
              <a:rPr dirty="0" sz="1100" spc="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708905" y="3507485"/>
            <a:ext cx="49910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Qatar</a:t>
            </a: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148328" y="2816732"/>
            <a:ext cx="7366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Singapore</a:t>
            </a:r>
            <a:r>
              <a:rPr dirty="0" sz="1100" spc="1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876421" y="3147822"/>
            <a:ext cx="8578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South</a:t>
            </a:r>
            <a:r>
              <a:rPr dirty="0" sz="11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Africa</a:t>
            </a:r>
            <a:r>
              <a:rPr dirty="0" sz="11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089902" y="3266058"/>
            <a:ext cx="6756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rlito"/>
                <a:cs typeface="Carlito"/>
              </a:rPr>
              <a:t>Sri</a:t>
            </a:r>
            <a:r>
              <a:rPr dirty="0" sz="11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Lanka</a:t>
            </a:r>
            <a:r>
              <a:rPr dirty="0" sz="11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245731" y="3557777"/>
            <a:ext cx="5600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Turkey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 34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999478" y="3857625"/>
            <a:ext cx="1196340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United</a:t>
            </a:r>
            <a:r>
              <a:rPr dirty="0" sz="11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Arab</a:t>
            </a:r>
            <a:r>
              <a:rPr dirty="0" sz="1100" spc="-4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Emirates</a:t>
            </a:r>
            <a:endParaRPr sz="1100">
              <a:latin typeface="Carlito"/>
              <a:cs typeface="Carlito"/>
            </a:endParaRPr>
          </a:p>
          <a:p>
            <a:pPr algn="ctr" marR="5080">
              <a:lnSpc>
                <a:spcPct val="100000"/>
              </a:lnSpc>
              <a:spcBef>
                <a:spcPts val="25"/>
              </a:spcBef>
            </a:pP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1100">
              <a:latin typeface="Carlito"/>
              <a:cs typeface="Carlito"/>
            </a:endParaRPr>
          </a:p>
          <a:p>
            <a:pPr marL="99695">
              <a:lnSpc>
                <a:spcPct val="100000"/>
              </a:lnSpc>
              <a:spcBef>
                <a:spcPts val="1045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United</a:t>
            </a:r>
            <a:r>
              <a:rPr dirty="0" sz="1100" spc="-3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Kingdom</a:t>
            </a:r>
            <a:r>
              <a:rPr dirty="0" sz="11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80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865366" y="4954270"/>
            <a:ext cx="900430" cy="364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3980" marR="5080" indent="-94615">
              <a:lnSpc>
                <a:spcPct val="101800"/>
              </a:lnSpc>
              <a:spcBef>
                <a:spcPts val="80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United</a:t>
            </a:r>
            <a:r>
              <a:rPr dirty="0" sz="11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States</a:t>
            </a:r>
            <a:r>
              <a:rPr dirty="0" sz="1100" spc="-4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America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434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922773" y="4464811"/>
            <a:ext cx="579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dirty="0" sz="11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rlito"/>
                <a:cs typeface="Carlito"/>
              </a:rPr>
              <a:t>628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0" name="object 60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329940" y="2319515"/>
            <a:ext cx="3627882" cy="471690"/>
          </a:xfrm>
          <a:prstGeom prst="rect">
            <a:avLst/>
          </a:prstGeom>
        </p:spPr>
      </p:pic>
      <p:sp>
        <p:nvSpPr>
          <p:cNvPr id="61" name="object 61" descr=""/>
          <p:cNvSpPr txBox="1"/>
          <p:nvPr/>
        </p:nvSpPr>
        <p:spPr>
          <a:xfrm>
            <a:off x="3473830" y="1983294"/>
            <a:ext cx="3335020" cy="6521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82931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data</a:t>
            </a:r>
            <a:r>
              <a:rPr dirty="0" sz="1800" spc="3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provided</a:t>
            </a:r>
            <a:r>
              <a:rPr dirty="0" sz="1800" spc="-10">
                <a:solidFill>
                  <a:srgbClr val="10243E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dirty="0" sz="1600" spc="60">
                <a:solidFill>
                  <a:srgbClr val="F1F1F1"/>
                </a:solidFill>
                <a:latin typeface="Carlito"/>
                <a:cs typeface="Carlito"/>
              </a:rPr>
              <a:t>Countrywise</a:t>
            </a:r>
            <a:r>
              <a:rPr dirty="0" sz="1600" spc="165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600" spc="50">
                <a:solidFill>
                  <a:srgbClr val="F1F1F1"/>
                </a:solidFill>
                <a:latin typeface="Carlito"/>
                <a:cs typeface="Carlito"/>
              </a:rPr>
              <a:t>Restaurant</a:t>
            </a:r>
            <a:r>
              <a:rPr dirty="0" sz="1600" spc="170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dirty="0" sz="1600" spc="55">
                <a:solidFill>
                  <a:srgbClr val="F1F1F1"/>
                </a:solidFill>
                <a:latin typeface="Carlito"/>
                <a:cs typeface="Carlito"/>
              </a:rPr>
              <a:t>Distribution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089404" y="3022092"/>
            <a:ext cx="69850" cy="1405890"/>
            <a:chOff x="2089404" y="3022092"/>
            <a:chExt cx="69850" cy="1405890"/>
          </a:xfrm>
        </p:grpSpPr>
        <p:pic>
          <p:nvPicPr>
            <p:cNvPr id="63" name="object 63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89404" y="3022092"/>
              <a:ext cx="69342" cy="69341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89404" y="3212592"/>
              <a:ext cx="69342" cy="69341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089404" y="3404616"/>
              <a:ext cx="69342" cy="69341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89404" y="3595116"/>
              <a:ext cx="69342" cy="6934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089404" y="3785616"/>
              <a:ext cx="69342" cy="69342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89404" y="3976116"/>
              <a:ext cx="69342" cy="70866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89404" y="4168140"/>
              <a:ext cx="69342" cy="69342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89404" y="4358640"/>
              <a:ext cx="69342" cy="69342"/>
            </a:xfrm>
            <a:prstGeom prst="rect">
              <a:avLst/>
            </a:prstGeom>
          </p:spPr>
        </p:pic>
      </p:grpSp>
      <p:sp>
        <p:nvSpPr>
          <p:cNvPr id="71" name="object 71" descr=""/>
          <p:cNvSpPr txBox="1"/>
          <p:nvPr/>
        </p:nvSpPr>
        <p:spPr>
          <a:xfrm>
            <a:off x="2182367" y="2909062"/>
            <a:ext cx="608965" cy="155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54940">
              <a:lnSpc>
                <a:spcPct val="139200"/>
              </a:lnSpc>
              <a:spcBef>
                <a:spcPts val="100"/>
              </a:spcBef>
            </a:pP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Australia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Brazil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Canada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India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Indonesia</a:t>
            </a:r>
            <a:endParaRPr sz="900">
              <a:latin typeface="Carlito"/>
              <a:cs typeface="Carlito"/>
            </a:endParaRPr>
          </a:p>
          <a:p>
            <a:pPr marR="5080">
              <a:lnSpc>
                <a:spcPct val="139300"/>
              </a:lnSpc>
            </a:pP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New</a:t>
            </a:r>
            <a:r>
              <a:rPr dirty="0" sz="900" spc="-2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20">
                <a:solidFill>
                  <a:srgbClr val="D9D9D9"/>
                </a:solidFill>
                <a:latin typeface="Carlito"/>
                <a:cs typeface="Carlito"/>
              </a:rPr>
              <a:t>Zealand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Philippines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Qatar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2089404" y="4549140"/>
            <a:ext cx="69850" cy="642620"/>
            <a:chOff x="2089404" y="4549140"/>
            <a:chExt cx="69850" cy="642620"/>
          </a:xfrm>
        </p:grpSpPr>
        <p:pic>
          <p:nvPicPr>
            <p:cNvPr id="73" name="object 7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089404" y="4549140"/>
              <a:ext cx="69342" cy="69342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089404" y="4741164"/>
              <a:ext cx="69342" cy="69342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89404" y="4931664"/>
              <a:ext cx="69342" cy="69342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089404" y="5122164"/>
              <a:ext cx="69342" cy="69342"/>
            </a:xfrm>
            <a:prstGeom prst="rect">
              <a:avLst/>
            </a:prstGeom>
          </p:spPr>
        </p:pic>
      </p:grpSp>
      <p:sp>
        <p:nvSpPr>
          <p:cNvPr id="77" name="object 77" descr=""/>
          <p:cNvSpPr txBox="1"/>
          <p:nvPr/>
        </p:nvSpPr>
        <p:spPr>
          <a:xfrm>
            <a:off x="2182367" y="4436745"/>
            <a:ext cx="572770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39300"/>
              </a:lnSpc>
              <a:spcBef>
                <a:spcPts val="100"/>
              </a:spcBef>
            </a:pP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Singapore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South</a:t>
            </a:r>
            <a:r>
              <a:rPr dirty="0" sz="900" spc="-4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Africa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Sri</a:t>
            </a:r>
            <a:r>
              <a:rPr dirty="0" sz="900" spc="-4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Lanka</a:t>
            </a:r>
            <a:r>
              <a:rPr dirty="0" sz="900" spc="50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Turkey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2089404" y="5312664"/>
            <a:ext cx="69850" cy="452120"/>
            <a:chOff x="2089404" y="5312664"/>
            <a:chExt cx="69850" cy="452120"/>
          </a:xfrm>
        </p:grpSpPr>
        <p:pic>
          <p:nvPicPr>
            <p:cNvPr id="79" name="object 7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089404" y="5312664"/>
              <a:ext cx="69342" cy="70865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089404" y="5504688"/>
              <a:ext cx="69342" cy="69341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089404" y="5695188"/>
              <a:ext cx="69342" cy="69341"/>
            </a:xfrm>
            <a:prstGeom prst="rect">
              <a:avLst/>
            </a:prstGeom>
          </p:spPr>
        </p:pic>
      </p:grpSp>
      <p:sp>
        <p:nvSpPr>
          <p:cNvPr id="82" name="object 82" descr=""/>
          <p:cNvSpPr txBox="1"/>
          <p:nvPr/>
        </p:nvSpPr>
        <p:spPr>
          <a:xfrm>
            <a:off x="2182367" y="5254497"/>
            <a:ext cx="3087370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890"/>
              </a:lnSpc>
              <a:spcBef>
                <a:spcPts val="100"/>
              </a:spcBef>
            </a:pP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United</a:t>
            </a:r>
            <a:r>
              <a:rPr dirty="0" sz="900" spc="-2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Arab</a:t>
            </a:r>
            <a:r>
              <a:rPr dirty="0" sz="900" spc="-2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Emirates</a:t>
            </a:r>
            <a:endParaRPr sz="900">
              <a:latin typeface="Carlito"/>
              <a:cs typeface="Carlito"/>
            </a:endParaRPr>
          </a:p>
          <a:p>
            <a:pPr algn="r" marR="5080">
              <a:lnSpc>
                <a:spcPts val="875"/>
              </a:lnSpc>
            </a:pPr>
            <a:r>
              <a:rPr dirty="0" sz="1100" spc="-20">
                <a:solidFill>
                  <a:srgbClr val="FFFFFF"/>
                </a:solidFill>
                <a:latin typeface="Carlito"/>
                <a:cs typeface="Carlito"/>
              </a:rPr>
              <a:t>Canada</a:t>
            </a:r>
            <a:r>
              <a:rPr dirty="0" sz="1100" spc="-1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100">
              <a:latin typeface="Carlito"/>
              <a:cs typeface="Carlito"/>
            </a:endParaRPr>
          </a:p>
          <a:p>
            <a:pPr>
              <a:lnSpc>
                <a:spcPts val="819"/>
              </a:lnSpc>
            </a:pP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United Kingdom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United</a:t>
            </a:r>
            <a:r>
              <a:rPr dirty="0" sz="900" spc="-2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States</a:t>
            </a:r>
            <a:r>
              <a:rPr dirty="0" sz="900" spc="-2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>
                <a:solidFill>
                  <a:srgbClr val="D9D9D9"/>
                </a:solidFill>
                <a:latin typeface="Carlito"/>
                <a:cs typeface="Carlito"/>
              </a:rPr>
              <a:t>of</a:t>
            </a:r>
            <a:r>
              <a:rPr dirty="0" sz="900" spc="-3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rlito"/>
                <a:cs typeface="Carlito"/>
              </a:rPr>
              <a:t>America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1857755" y="2311907"/>
            <a:ext cx="6762115" cy="3846829"/>
          </a:xfrm>
          <a:custGeom>
            <a:avLst/>
            <a:gdLst/>
            <a:ahLst/>
            <a:cxnLst/>
            <a:rect l="l" t="t" r="r" b="b"/>
            <a:pathLst>
              <a:path w="6762115" h="3846829">
                <a:moveTo>
                  <a:pt x="0" y="3846576"/>
                </a:moveTo>
                <a:lnTo>
                  <a:pt x="6761988" y="3846576"/>
                </a:lnTo>
                <a:lnTo>
                  <a:pt x="6761988" y="0"/>
                </a:lnTo>
                <a:lnTo>
                  <a:pt x="0" y="0"/>
                </a:lnTo>
                <a:lnTo>
                  <a:pt x="0" y="3846576"/>
                </a:lnTo>
                <a:close/>
              </a:path>
            </a:pathLst>
          </a:custGeom>
          <a:ln w="9525">
            <a:solidFill>
              <a:srgbClr val="8EB4E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8780" y="0"/>
              <a:ext cx="1379220" cy="68579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580" y="3561593"/>
              <a:ext cx="4884420" cy="329640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528" y="0"/>
              <a:ext cx="3012185" cy="685571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9676" y="0"/>
              <a:ext cx="2590037" cy="685571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9116" y="3044951"/>
              <a:ext cx="3260598" cy="381076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1452" y="0"/>
              <a:ext cx="2858261" cy="685571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5076" y="0"/>
              <a:ext cx="1294637" cy="685571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34700" y="0"/>
              <a:ext cx="1255026" cy="685571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67771" y="3585972"/>
              <a:ext cx="1821942" cy="326974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4009643"/>
              <a:ext cx="450342" cy="284607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7095" y="1857755"/>
              <a:ext cx="2306574" cy="64388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016875" y="1866900"/>
              <a:ext cx="2254250" cy="591820"/>
            </a:xfrm>
            <a:custGeom>
              <a:avLst/>
              <a:gdLst/>
              <a:ahLst/>
              <a:cxnLst/>
              <a:rect l="l" t="t" r="r" b="b"/>
              <a:pathLst>
                <a:path w="2254250" h="591819">
                  <a:moveTo>
                    <a:pt x="2253996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253996" y="591312"/>
                  </a:lnTo>
                  <a:lnTo>
                    <a:pt x="22539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07580" y="2467355"/>
              <a:ext cx="204965" cy="64388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317358" y="2476500"/>
              <a:ext cx="152400" cy="591820"/>
            </a:xfrm>
            <a:custGeom>
              <a:avLst/>
              <a:gdLst/>
              <a:ahLst/>
              <a:cxnLst/>
              <a:rect l="l" t="t" r="r" b="b"/>
              <a:pathLst>
                <a:path w="152400" h="591819">
                  <a:moveTo>
                    <a:pt x="1524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152400" y="5913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9980" y="2467355"/>
              <a:ext cx="3551681" cy="64388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469758" y="2476500"/>
              <a:ext cx="3499485" cy="591820"/>
            </a:xfrm>
            <a:custGeom>
              <a:avLst/>
              <a:gdLst/>
              <a:ahLst/>
              <a:cxnLst/>
              <a:rect l="l" t="t" r="r" b="b"/>
              <a:pathLst>
                <a:path w="3499484" h="591819">
                  <a:moveTo>
                    <a:pt x="3499104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3499104" y="591312"/>
                  </a:lnTo>
                  <a:lnTo>
                    <a:pt x="349910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67243" y="3076955"/>
              <a:ext cx="204965" cy="64389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677022" y="3086100"/>
              <a:ext cx="152400" cy="591820"/>
            </a:xfrm>
            <a:custGeom>
              <a:avLst/>
              <a:gdLst/>
              <a:ahLst/>
              <a:cxnLst/>
              <a:rect l="l" t="t" r="r" b="b"/>
              <a:pathLst>
                <a:path w="152400" h="591820">
                  <a:moveTo>
                    <a:pt x="1524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152400" y="5913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9643" y="3076955"/>
              <a:ext cx="2832354" cy="64389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7829422" y="3086100"/>
              <a:ext cx="2780030" cy="591820"/>
            </a:xfrm>
            <a:custGeom>
              <a:avLst/>
              <a:gdLst/>
              <a:ahLst/>
              <a:cxnLst/>
              <a:rect l="l" t="t" r="r" b="b"/>
              <a:pathLst>
                <a:path w="2780029" h="591820">
                  <a:moveTo>
                    <a:pt x="2779776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779776" y="591312"/>
                  </a:lnTo>
                  <a:lnTo>
                    <a:pt x="27797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02295" y="1685544"/>
              <a:ext cx="2916174" cy="111937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8005064" y="1820621"/>
            <a:ext cx="22828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5" b="1">
                <a:solidFill>
                  <a:srgbClr val="C00000"/>
                </a:solidFill>
                <a:latin typeface="Trebuchet MS"/>
                <a:cs typeface="Trebuchet MS"/>
              </a:rPr>
              <a:t>Year</a:t>
            </a:r>
            <a:r>
              <a:rPr dirty="0" sz="4000" spc="-2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C00000"/>
                </a:solidFill>
                <a:latin typeface="Trebuchet MS"/>
                <a:cs typeface="Trebuchet MS"/>
              </a:rPr>
              <a:t>wise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55180" y="2295144"/>
            <a:ext cx="4161281" cy="1119377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7457947" y="2430906"/>
            <a:ext cx="352297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4000" spc="-2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14843" y="2904744"/>
            <a:ext cx="3441954" cy="1119377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7817611" y="3040506"/>
            <a:ext cx="28079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C00000"/>
                </a:solidFill>
                <a:latin typeface="Trebuchet MS"/>
                <a:cs typeface="Trebuchet MS"/>
              </a:rPr>
              <a:t>Restaurants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81355" y="998219"/>
            <a:ext cx="6163310" cy="3134995"/>
            <a:chOff x="181355" y="998219"/>
            <a:chExt cx="6163310" cy="3134995"/>
          </a:xfrm>
        </p:grpSpPr>
        <p:sp>
          <p:nvSpPr>
            <p:cNvPr id="33" name="object 33" descr=""/>
            <p:cNvSpPr/>
            <p:nvPr/>
          </p:nvSpPr>
          <p:spPr>
            <a:xfrm>
              <a:off x="181355" y="998219"/>
              <a:ext cx="6163310" cy="3134995"/>
            </a:xfrm>
            <a:custGeom>
              <a:avLst/>
              <a:gdLst/>
              <a:ahLst/>
              <a:cxnLst/>
              <a:rect l="l" t="t" r="r" b="b"/>
              <a:pathLst>
                <a:path w="6163310" h="3134995">
                  <a:moveTo>
                    <a:pt x="6163056" y="0"/>
                  </a:moveTo>
                  <a:lnTo>
                    <a:pt x="0" y="0"/>
                  </a:lnTo>
                  <a:lnTo>
                    <a:pt x="0" y="3134867"/>
                  </a:lnTo>
                  <a:lnTo>
                    <a:pt x="6163056" y="3134867"/>
                  </a:lnTo>
                  <a:lnTo>
                    <a:pt x="616305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10768" y="1591055"/>
              <a:ext cx="5280660" cy="2240280"/>
            </a:xfrm>
            <a:custGeom>
              <a:avLst/>
              <a:gdLst/>
              <a:ahLst/>
              <a:cxnLst/>
              <a:rect l="l" t="t" r="r" b="b"/>
              <a:pathLst>
                <a:path w="5280660" h="2240279">
                  <a:moveTo>
                    <a:pt x="0" y="2016252"/>
                  </a:moveTo>
                  <a:lnTo>
                    <a:pt x="5280659" y="2016252"/>
                  </a:lnTo>
                </a:path>
                <a:path w="5280660" h="2240279">
                  <a:moveTo>
                    <a:pt x="0" y="1792224"/>
                  </a:moveTo>
                  <a:lnTo>
                    <a:pt x="5280659" y="1792224"/>
                  </a:lnTo>
                </a:path>
                <a:path w="5280660" h="2240279">
                  <a:moveTo>
                    <a:pt x="0" y="1568196"/>
                  </a:moveTo>
                  <a:lnTo>
                    <a:pt x="5280659" y="1568196"/>
                  </a:lnTo>
                </a:path>
                <a:path w="5280660" h="2240279">
                  <a:moveTo>
                    <a:pt x="0" y="1344168"/>
                  </a:moveTo>
                  <a:lnTo>
                    <a:pt x="5280659" y="1344168"/>
                  </a:lnTo>
                </a:path>
                <a:path w="5280660" h="2240279">
                  <a:moveTo>
                    <a:pt x="0" y="1120140"/>
                  </a:moveTo>
                  <a:lnTo>
                    <a:pt x="5280659" y="1120140"/>
                  </a:lnTo>
                </a:path>
                <a:path w="5280660" h="2240279">
                  <a:moveTo>
                    <a:pt x="0" y="896112"/>
                  </a:moveTo>
                  <a:lnTo>
                    <a:pt x="5280659" y="896112"/>
                  </a:lnTo>
                </a:path>
                <a:path w="5280660" h="2240279">
                  <a:moveTo>
                    <a:pt x="0" y="672084"/>
                  </a:moveTo>
                  <a:lnTo>
                    <a:pt x="5280659" y="672084"/>
                  </a:lnTo>
                </a:path>
                <a:path w="5280660" h="2240279">
                  <a:moveTo>
                    <a:pt x="0" y="448056"/>
                  </a:moveTo>
                  <a:lnTo>
                    <a:pt x="5280659" y="448056"/>
                  </a:lnTo>
                </a:path>
                <a:path w="5280660" h="2240279">
                  <a:moveTo>
                    <a:pt x="0" y="224028"/>
                  </a:moveTo>
                  <a:lnTo>
                    <a:pt x="5280659" y="224028"/>
                  </a:lnTo>
                </a:path>
                <a:path w="5280660" h="2240279">
                  <a:moveTo>
                    <a:pt x="0" y="0"/>
                  </a:moveTo>
                  <a:lnTo>
                    <a:pt x="5280659" y="0"/>
                  </a:lnTo>
                </a:path>
                <a:path w="5280660" h="2240279">
                  <a:moveTo>
                    <a:pt x="527304" y="0"/>
                  </a:moveTo>
                  <a:lnTo>
                    <a:pt x="527304" y="2240280"/>
                  </a:lnTo>
                </a:path>
                <a:path w="5280660" h="2240279">
                  <a:moveTo>
                    <a:pt x="1056132" y="0"/>
                  </a:moveTo>
                  <a:lnTo>
                    <a:pt x="1056132" y="2240280"/>
                  </a:lnTo>
                </a:path>
                <a:path w="5280660" h="2240279">
                  <a:moveTo>
                    <a:pt x="1584959" y="0"/>
                  </a:moveTo>
                  <a:lnTo>
                    <a:pt x="1584959" y="2240280"/>
                  </a:lnTo>
                </a:path>
                <a:path w="5280660" h="2240279">
                  <a:moveTo>
                    <a:pt x="2112264" y="0"/>
                  </a:moveTo>
                  <a:lnTo>
                    <a:pt x="2112264" y="2240280"/>
                  </a:lnTo>
                </a:path>
                <a:path w="5280660" h="2240279">
                  <a:moveTo>
                    <a:pt x="2641092" y="0"/>
                  </a:moveTo>
                  <a:lnTo>
                    <a:pt x="2641092" y="2240280"/>
                  </a:lnTo>
                </a:path>
                <a:path w="5280660" h="2240279">
                  <a:moveTo>
                    <a:pt x="3168396" y="0"/>
                  </a:moveTo>
                  <a:lnTo>
                    <a:pt x="3168396" y="2240280"/>
                  </a:lnTo>
                </a:path>
                <a:path w="5280660" h="2240279">
                  <a:moveTo>
                    <a:pt x="3697224" y="0"/>
                  </a:moveTo>
                  <a:lnTo>
                    <a:pt x="3697224" y="2240280"/>
                  </a:lnTo>
                </a:path>
                <a:path w="5280660" h="2240279">
                  <a:moveTo>
                    <a:pt x="4224528" y="0"/>
                  </a:moveTo>
                  <a:lnTo>
                    <a:pt x="4224528" y="2240280"/>
                  </a:lnTo>
                </a:path>
                <a:path w="5280660" h="2240279">
                  <a:moveTo>
                    <a:pt x="4753356" y="0"/>
                  </a:moveTo>
                  <a:lnTo>
                    <a:pt x="4753356" y="2240280"/>
                  </a:lnTo>
                </a:path>
                <a:path w="5280660" h="2240279">
                  <a:moveTo>
                    <a:pt x="5280659" y="0"/>
                  </a:moveTo>
                  <a:lnTo>
                    <a:pt x="5280659" y="224028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10768" y="1591055"/>
              <a:ext cx="5280660" cy="2240280"/>
            </a:xfrm>
            <a:custGeom>
              <a:avLst/>
              <a:gdLst/>
              <a:ahLst/>
              <a:cxnLst/>
              <a:rect l="l" t="t" r="r" b="b"/>
              <a:pathLst>
                <a:path w="5280660" h="2240279">
                  <a:moveTo>
                    <a:pt x="0" y="2240280"/>
                  </a:moveTo>
                  <a:lnTo>
                    <a:pt x="0" y="0"/>
                  </a:lnTo>
                </a:path>
                <a:path w="5280660" h="2240279">
                  <a:moveTo>
                    <a:pt x="0" y="2240280"/>
                  </a:moveTo>
                  <a:lnTo>
                    <a:pt x="5280659" y="224028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2728" y="2177795"/>
              <a:ext cx="166878" cy="16687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81555" y="1773936"/>
              <a:ext cx="166878" cy="166877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10383" y="3477768"/>
              <a:ext cx="166878" cy="16687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37688" y="2602991"/>
              <a:ext cx="166877" cy="16687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66516" y="2827019"/>
              <a:ext cx="166877" cy="16687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93820" y="3432047"/>
              <a:ext cx="166877" cy="16687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22647" y="3364991"/>
              <a:ext cx="166877" cy="16687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49952" y="2042159"/>
              <a:ext cx="166877" cy="166877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78779" y="1684019"/>
              <a:ext cx="166877" cy="16687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85672" y="1616963"/>
              <a:ext cx="4526280" cy="2093976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338833" y="1770125"/>
              <a:ext cx="4224655" cy="1792605"/>
            </a:xfrm>
            <a:custGeom>
              <a:avLst/>
              <a:gdLst/>
              <a:ahLst/>
              <a:cxnLst/>
              <a:rect l="l" t="t" r="r" b="b"/>
              <a:pathLst>
                <a:path w="4224655" h="1792604">
                  <a:moveTo>
                    <a:pt x="0" y="492251"/>
                  </a:moveTo>
                  <a:lnTo>
                    <a:pt x="528828" y="89915"/>
                  </a:lnTo>
                  <a:lnTo>
                    <a:pt x="1056132" y="1792224"/>
                  </a:lnTo>
                  <a:lnTo>
                    <a:pt x="1584960" y="918972"/>
                  </a:lnTo>
                  <a:lnTo>
                    <a:pt x="2112264" y="1143000"/>
                  </a:lnTo>
                  <a:lnTo>
                    <a:pt x="2641091" y="1748027"/>
                  </a:lnTo>
                  <a:lnTo>
                    <a:pt x="3168395" y="1680972"/>
                  </a:lnTo>
                  <a:lnTo>
                    <a:pt x="3697224" y="358139"/>
                  </a:lnTo>
                  <a:lnTo>
                    <a:pt x="4224528" y="0"/>
                  </a:lnTo>
                </a:path>
              </a:pathLst>
            </a:custGeom>
            <a:ln w="22225">
              <a:solidFill>
                <a:srgbClr val="99CA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16736" y="2241803"/>
              <a:ext cx="38862" cy="38862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45563" y="1837944"/>
              <a:ext cx="38862" cy="38862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74391" y="3541775"/>
              <a:ext cx="38862" cy="3886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01695" y="2666999"/>
              <a:ext cx="38862" cy="3886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30523" y="2891027"/>
              <a:ext cx="38862" cy="3886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57827" y="3496055"/>
              <a:ext cx="38862" cy="3886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86655" y="3428999"/>
              <a:ext cx="38862" cy="3886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13959" y="2106167"/>
              <a:ext cx="38862" cy="3886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42788" y="1748027"/>
              <a:ext cx="38862" cy="38862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81355" y="998219"/>
            <a:ext cx="6163310" cy="3134995"/>
          </a:xfrm>
          <a:prstGeom prst="rect">
            <a:avLst/>
          </a:prstGeom>
          <a:ln w="9525">
            <a:solidFill>
              <a:srgbClr val="B8E7FC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678180">
              <a:lnSpc>
                <a:spcPct val="100000"/>
              </a:lnSpc>
              <a:spcBef>
                <a:spcPts val="85"/>
              </a:spcBef>
            </a:pPr>
            <a:r>
              <a:rPr dirty="0" sz="1400" spc="-25">
                <a:solidFill>
                  <a:srgbClr val="D9D9D9"/>
                </a:solidFill>
                <a:latin typeface="Carlito"/>
                <a:cs typeface="Carlito"/>
              </a:rPr>
              <a:t>Number</a:t>
            </a:r>
            <a:r>
              <a:rPr dirty="0" sz="1400" spc="-5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D9D9D9"/>
                </a:solidFill>
                <a:latin typeface="Carlito"/>
                <a:cs typeface="Carlito"/>
              </a:rPr>
              <a:t>Of</a:t>
            </a:r>
            <a:r>
              <a:rPr dirty="0" sz="1400" spc="-1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1400" spc="-40">
                <a:solidFill>
                  <a:srgbClr val="D9D9D9"/>
                </a:solidFill>
                <a:latin typeface="Carlito"/>
                <a:cs typeface="Carlito"/>
              </a:rPr>
              <a:t>Restaurant</a:t>
            </a:r>
            <a:r>
              <a:rPr dirty="0" sz="1400" spc="-3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1400" spc="-25">
                <a:solidFill>
                  <a:srgbClr val="D9D9D9"/>
                </a:solidFill>
                <a:latin typeface="Carlito"/>
                <a:cs typeface="Carlito"/>
              </a:rPr>
              <a:t>Opened</a:t>
            </a:r>
            <a:r>
              <a:rPr dirty="0" sz="1400" spc="-50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1400" spc="-20">
                <a:solidFill>
                  <a:srgbClr val="D9D9D9"/>
                </a:solidFill>
                <a:latin typeface="Carlito"/>
                <a:cs typeface="Carlito"/>
              </a:rPr>
              <a:t>Each</a:t>
            </a:r>
            <a:r>
              <a:rPr dirty="0" sz="1400" spc="-35">
                <a:solidFill>
                  <a:srgbClr val="D9D9D9"/>
                </a:solidFill>
                <a:latin typeface="Carlito"/>
                <a:cs typeface="Carlito"/>
              </a:rPr>
              <a:t> </a:t>
            </a:r>
            <a:r>
              <a:rPr dirty="0" sz="1400" spc="-20">
                <a:solidFill>
                  <a:srgbClr val="D9D9D9"/>
                </a:solidFill>
                <a:latin typeface="Carlito"/>
                <a:cs typeface="Carlito"/>
              </a:rPr>
              <a:t>Year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1110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1100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5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1090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1080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5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1070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1060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5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1050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5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1040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1030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5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1020</a:t>
            </a:r>
            <a:endParaRPr sz="11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spcBef>
                <a:spcPts val="440"/>
              </a:spcBef>
            </a:pPr>
            <a:r>
              <a:rPr dirty="0" sz="1100" spc="-20">
                <a:solidFill>
                  <a:srgbClr val="BEBEBE"/>
                </a:solidFill>
                <a:latin typeface="Carlito"/>
                <a:cs typeface="Carlito"/>
              </a:rPr>
              <a:t>1010</a:t>
            </a:r>
            <a:endParaRPr sz="1100">
              <a:latin typeface="Carlito"/>
              <a:cs typeface="Carlito"/>
            </a:endParaRPr>
          </a:p>
          <a:p>
            <a:pPr marL="477520">
              <a:lnSpc>
                <a:spcPct val="100000"/>
              </a:lnSpc>
              <a:spcBef>
                <a:spcPts val="175"/>
              </a:spcBef>
              <a:tabLst>
                <a:tab pos="1005205" algn="l"/>
                <a:tab pos="1533525" algn="l"/>
                <a:tab pos="2061845" algn="l"/>
                <a:tab pos="2590165" algn="l"/>
                <a:tab pos="3118485" algn="l"/>
                <a:tab pos="3646804" algn="l"/>
                <a:tab pos="4174490" algn="l"/>
                <a:tab pos="4702810" algn="l"/>
                <a:tab pos="5231130" algn="l"/>
                <a:tab pos="5759450" algn="l"/>
              </a:tabLst>
            </a:pP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2009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2010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2011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2012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2013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2014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2015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2016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2017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2018</a:t>
            </a:r>
            <a:r>
              <a:rPr dirty="0" sz="1200">
                <a:solidFill>
                  <a:srgbClr val="BEBEBE"/>
                </a:solidFill>
                <a:latin typeface="Carlito"/>
                <a:cs typeface="Carlito"/>
              </a:rPr>
              <a:t>	</a:t>
            </a:r>
            <a:r>
              <a:rPr dirty="0" sz="1200" spc="-20">
                <a:solidFill>
                  <a:srgbClr val="BEBEBE"/>
                </a:solidFill>
                <a:latin typeface="Carlito"/>
                <a:cs typeface="Carlito"/>
              </a:rPr>
              <a:t>2019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1439" y="4465320"/>
            <a:ext cx="7175500" cy="92392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161925" marR="139700" indent="-12700">
              <a:lnSpc>
                <a:spcPct val="100000"/>
              </a:lnSpc>
              <a:spcBef>
                <a:spcPts val="245"/>
              </a:spcBef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year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wise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opening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of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was</a:t>
            </a:r>
            <a:r>
              <a:rPr dirty="0" sz="1800" spc="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analysed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and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found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that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maximum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are opened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2018</a:t>
            </a:r>
            <a:r>
              <a:rPr dirty="0" sz="1800" spc="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with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1102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restaurants.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Lowest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number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of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were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opened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2012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with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1022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restaurants.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" y="1816607"/>
              <a:ext cx="4699254" cy="51892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801" y="1825244"/>
              <a:ext cx="4653280" cy="472440"/>
            </a:xfrm>
            <a:custGeom>
              <a:avLst/>
              <a:gdLst/>
              <a:ahLst/>
              <a:cxnLst/>
              <a:rect l="l" t="t" r="r" b="b"/>
              <a:pathLst>
                <a:path w="4653280" h="472439">
                  <a:moveTo>
                    <a:pt x="4652772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4652772" y="472439"/>
                  </a:lnTo>
                  <a:lnTo>
                    <a:pt x="465277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4647" y="2304288"/>
              <a:ext cx="1872233" cy="51892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83664" y="2312923"/>
              <a:ext cx="1826260" cy="472440"/>
            </a:xfrm>
            <a:custGeom>
              <a:avLst/>
              <a:gdLst/>
              <a:ahLst/>
              <a:cxnLst/>
              <a:rect l="l" t="t" r="r" b="b"/>
              <a:pathLst>
                <a:path w="1826260" h="472439">
                  <a:moveTo>
                    <a:pt x="1825752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825752" y="472439"/>
                  </a:lnTo>
                  <a:lnTo>
                    <a:pt x="182575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9448"/>
              <a:ext cx="4962906" cy="89992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255" y="1785620"/>
            <a:ext cx="45605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Ratings</a:t>
            </a:r>
            <a:r>
              <a:rPr dirty="0" sz="3200" spc="-204"/>
              <a:t> </a:t>
            </a:r>
            <a:r>
              <a:rPr dirty="0" sz="3200"/>
              <a:t>Across</a:t>
            </a:r>
            <a:r>
              <a:rPr dirty="0" sz="3200" spc="-15"/>
              <a:t> </a:t>
            </a:r>
            <a:r>
              <a:rPr dirty="0" sz="3200" spc="-10"/>
              <a:t>Different</a:t>
            </a:r>
            <a:endParaRPr sz="3200"/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808" y="2167127"/>
            <a:ext cx="2359914" cy="89992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371091" y="2273300"/>
            <a:ext cx="18516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C00000"/>
                </a:solidFill>
                <a:latin typeface="Trebuchet MS"/>
                <a:cs typeface="Trebuchet MS"/>
              </a:rPr>
              <a:t>Countries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10784" y="1316736"/>
            <a:ext cx="4212590" cy="1754505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2710" marR="247650">
              <a:lnSpc>
                <a:spcPct val="100000"/>
              </a:lnSpc>
              <a:spcBef>
                <a:spcPts val="245"/>
              </a:spcBef>
            </a:pP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In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this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modern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technological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Era</a:t>
            </a:r>
            <a:r>
              <a:rPr dirty="0" sz="1800" spc="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,quality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of</a:t>
            </a:r>
            <a:r>
              <a:rPr dirty="0" sz="1800" spc="-2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</a:t>
            </a:r>
            <a:r>
              <a:rPr dirty="0" sz="1800" spc="-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business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is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measured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by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3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ratings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and</a:t>
            </a:r>
            <a:r>
              <a:rPr dirty="0" sz="1800" spc="-3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reviews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from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customer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.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The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overall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country</a:t>
            </a:r>
            <a:r>
              <a:rPr dirty="0" sz="1800" spc="-6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wise</a:t>
            </a:r>
            <a:r>
              <a:rPr dirty="0" sz="1800" spc="-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rating</a:t>
            </a:r>
            <a:r>
              <a:rPr dirty="0" sz="1800" spc="-4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distribution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is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evident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to</a:t>
            </a:r>
            <a:r>
              <a:rPr dirty="0" sz="1800" spc="-1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show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consistency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and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quality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Zomato</a:t>
            </a:r>
            <a:r>
              <a:rPr dirty="0" sz="1800" spc="-5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has</a:t>
            </a:r>
            <a:r>
              <a:rPr dirty="0" sz="1800" spc="-40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maintained</a:t>
            </a:r>
            <a:r>
              <a:rPr dirty="0" sz="1800" spc="-6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0243E"/>
                </a:solidFill>
                <a:latin typeface="Carlito"/>
                <a:cs typeface="Carlito"/>
              </a:rPr>
              <a:t>over</a:t>
            </a:r>
            <a:r>
              <a:rPr dirty="0" sz="1800" spc="-55" b="1">
                <a:solidFill>
                  <a:srgbClr val="10243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0243E"/>
                </a:solidFill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91047" y="2981325"/>
            <a:ext cx="589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0243E"/>
                </a:solidFill>
                <a:latin typeface="Carlito"/>
                <a:cs typeface="Carlito"/>
              </a:rPr>
              <a:t>years.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7795" y="3300984"/>
            <a:ext cx="6667500" cy="3400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010" y="1337564"/>
            <a:ext cx="4731385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12215" marR="1205865" indent="3175">
              <a:lnSpc>
                <a:spcPct val="100000"/>
              </a:lnSpc>
              <a:spcBef>
                <a:spcPts val="100"/>
              </a:spcBef>
            </a:pPr>
            <a:r>
              <a:rPr dirty="0" sz="5400" spc="-10" b="0">
                <a:latin typeface="Carlito"/>
                <a:cs typeface="Carlito"/>
              </a:rPr>
              <a:t>Analysis </a:t>
            </a:r>
            <a:r>
              <a:rPr dirty="0" sz="5400" spc="-270" b="0">
                <a:latin typeface="Carlito"/>
                <a:cs typeface="Carlito"/>
              </a:rPr>
              <a:t>To</a:t>
            </a:r>
            <a:r>
              <a:rPr dirty="0" sz="5400" spc="-5" b="0">
                <a:latin typeface="Carlito"/>
                <a:cs typeface="Carlito"/>
              </a:rPr>
              <a:t> </a:t>
            </a:r>
            <a:r>
              <a:rPr dirty="0" sz="5400" spc="-20" b="0">
                <a:latin typeface="Carlito"/>
                <a:cs typeface="Carlito"/>
              </a:rPr>
              <a:t>Open</a:t>
            </a:r>
            <a:endParaRPr sz="5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5400" b="0">
                <a:latin typeface="Carlito"/>
                <a:cs typeface="Carlito"/>
              </a:rPr>
              <a:t>New</a:t>
            </a:r>
            <a:r>
              <a:rPr dirty="0" sz="5400" spc="-135" b="0">
                <a:latin typeface="Carlito"/>
                <a:cs typeface="Carlito"/>
              </a:rPr>
              <a:t> </a:t>
            </a:r>
            <a:r>
              <a:rPr dirty="0" sz="5400" spc="-20" b="0">
                <a:latin typeface="Carlito"/>
                <a:cs typeface="Carlito"/>
              </a:rPr>
              <a:t>Restaurants</a:t>
            </a:r>
            <a:endParaRPr sz="5400">
              <a:latin typeface="Carlito"/>
              <a:cs typeface="Carlito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3275" y="0"/>
            <a:ext cx="9390380" cy="6858000"/>
            <a:chOff x="303275" y="0"/>
            <a:chExt cx="939038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" y="2712720"/>
              <a:ext cx="2242693" cy="209931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3057144"/>
              <a:ext cx="1569720" cy="142646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3250" y="3012694"/>
              <a:ext cx="1658620" cy="1515745"/>
            </a:xfrm>
            <a:custGeom>
              <a:avLst/>
              <a:gdLst/>
              <a:ahLst/>
              <a:cxnLst/>
              <a:rect l="l" t="t" r="r" b="b"/>
              <a:pathLst>
                <a:path w="1658620" h="1515745">
                  <a:moveTo>
                    <a:pt x="281076" y="0"/>
                  </a:moveTo>
                  <a:lnTo>
                    <a:pt x="1658620" y="0"/>
                  </a:lnTo>
                  <a:lnTo>
                    <a:pt x="1658620" y="1234312"/>
                  </a:lnTo>
                  <a:lnTo>
                    <a:pt x="1652777" y="1291081"/>
                  </a:lnTo>
                  <a:lnTo>
                    <a:pt x="1636649" y="1343024"/>
                  </a:lnTo>
                  <a:lnTo>
                    <a:pt x="1610614" y="1391030"/>
                  </a:lnTo>
                  <a:lnTo>
                    <a:pt x="1576070" y="1432813"/>
                  </a:lnTo>
                  <a:lnTo>
                    <a:pt x="1534287" y="1467357"/>
                  </a:lnTo>
                  <a:lnTo>
                    <a:pt x="1486281" y="1493392"/>
                  </a:lnTo>
                  <a:lnTo>
                    <a:pt x="1434338" y="1509521"/>
                  </a:lnTo>
                  <a:lnTo>
                    <a:pt x="1377569" y="1515363"/>
                  </a:lnTo>
                  <a:lnTo>
                    <a:pt x="0" y="1515363"/>
                  </a:lnTo>
                  <a:lnTo>
                    <a:pt x="0" y="281050"/>
                  </a:lnTo>
                  <a:lnTo>
                    <a:pt x="1396" y="253364"/>
                  </a:lnTo>
                  <a:lnTo>
                    <a:pt x="21983" y="172338"/>
                  </a:lnTo>
                  <a:lnTo>
                    <a:pt x="48031" y="124332"/>
                  </a:lnTo>
                  <a:lnTo>
                    <a:pt x="82511" y="82550"/>
                  </a:lnTo>
                  <a:lnTo>
                    <a:pt x="124294" y="48005"/>
                  </a:lnTo>
                  <a:lnTo>
                    <a:pt x="172300" y="21970"/>
                  </a:lnTo>
                  <a:lnTo>
                    <a:pt x="224281" y="5841"/>
                  </a:lnTo>
                  <a:lnTo>
                    <a:pt x="281076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0835" y="2133600"/>
              <a:ext cx="2242693" cy="224574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5259" y="2482595"/>
              <a:ext cx="1569720" cy="156819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750809" y="2435860"/>
              <a:ext cx="1658620" cy="1659889"/>
            </a:xfrm>
            <a:custGeom>
              <a:avLst/>
              <a:gdLst/>
              <a:ahLst/>
              <a:cxnLst/>
              <a:rect l="l" t="t" r="r" b="b"/>
              <a:pathLst>
                <a:path w="1658620" h="1659889">
                  <a:moveTo>
                    <a:pt x="350266" y="0"/>
                  </a:moveTo>
                  <a:lnTo>
                    <a:pt x="350266" y="2286"/>
                  </a:lnTo>
                  <a:lnTo>
                    <a:pt x="1511681" y="2286"/>
                  </a:lnTo>
                  <a:lnTo>
                    <a:pt x="1539494" y="5079"/>
                  </a:lnTo>
                  <a:lnTo>
                    <a:pt x="1592961" y="27559"/>
                  </a:lnTo>
                  <a:lnTo>
                    <a:pt x="1633347" y="67944"/>
                  </a:lnTo>
                  <a:lnTo>
                    <a:pt x="1655826" y="121412"/>
                  </a:lnTo>
                  <a:lnTo>
                    <a:pt x="1658620" y="149225"/>
                  </a:lnTo>
                  <a:lnTo>
                    <a:pt x="1658620" y="1354708"/>
                  </a:lnTo>
                  <a:lnTo>
                    <a:pt x="1652524" y="1415160"/>
                  </a:lnTo>
                  <a:lnTo>
                    <a:pt x="1634236" y="1473581"/>
                  </a:lnTo>
                  <a:lnTo>
                    <a:pt x="1606550" y="1524634"/>
                  </a:lnTo>
                  <a:lnTo>
                    <a:pt x="1569212" y="1569973"/>
                  </a:lnTo>
                  <a:lnTo>
                    <a:pt x="1523873" y="1607312"/>
                  </a:lnTo>
                  <a:lnTo>
                    <a:pt x="1472819" y="1634997"/>
                  </a:lnTo>
                  <a:lnTo>
                    <a:pt x="1414399" y="1653285"/>
                  </a:lnTo>
                  <a:lnTo>
                    <a:pt x="1353947" y="1659382"/>
                  </a:lnTo>
                  <a:lnTo>
                    <a:pt x="146939" y="1659382"/>
                  </a:lnTo>
                  <a:lnTo>
                    <a:pt x="91059" y="1647825"/>
                  </a:lnTo>
                  <a:lnTo>
                    <a:pt x="43561" y="1615820"/>
                  </a:lnTo>
                  <a:lnTo>
                    <a:pt x="11557" y="1568322"/>
                  </a:lnTo>
                  <a:lnTo>
                    <a:pt x="0" y="1512442"/>
                  </a:lnTo>
                  <a:lnTo>
                    <a:pt x="0" y="306959"/>
                  </a:lnTo>
                  <a:lnTo>
                    <a:pt x="6096" y="246506"/>
                  </a:lnTo>
                  <a:lnTo>
                    <a:pt x="24384" y="188087"/>
                  </a:lnTo>
                  <a:lnTo>
                    <a:pt x="52070" y="137032"/>
                  </a:lnTo>
                  <a:lnTo>
                    <a:pt x="89408" y="91693"/>
                  </a:lnTo>
                  <a:lnTo>
                    <a:pt x="134747" y="54355"/>
                  </a:lnTo>
                  <a:lnTo>
                    <a:pt x="185800" y="26669"/>
                  </a:lnTo>
                  <a:lnTo>
                    <a:pt x="244221" y="8381"/>
                  </a:lnTo>
                  <a:lnTo>
                    <a:pt x="274574" y="3810"/>
                  </a:lnTo>
                  <a:lnTo>
                    <a:pt x="350266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23" y="150876"/>
              <a:ext cx="2132838" cy="213283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3647" y="495300"/>
              <a:ext cx="1459992" cy="145999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49197" y="450850"/>
              <a:ext cx="1549400" cy="1549400"/>
            </a:xfrm>
            <a:custGeom>
              <a:avLst/>
              <a:gdLst/>
              <a:ahLst/>
              <a:cxnLst/>
              <a:rect l="l" t="t" r="r" b="b"/>
              <a:pathLst>
                <a:path w="1549400" h="1549400">
                  <a:moveTo>
                    <a:pt x="286664" y="0"/>
                  </a:moveTo>
                  <a:lnTo>
                    <a:pt x="1548892" y="0"/>
                  </a:lnTo>
                  <a:lnTo>
                    <a:pt x="1548892" y="1262252"/>
                  </a:lnTo>
                  <a:lnTo>
                    <a:pt x="1542923" y="1320164"/>
                  </a:lnTo>
                  <a:lnTo>
                    <a:pt x="1526413" y="1373124"/>
                  </a:lnTo>
                  <a:lnTo>
                    <a:pt x="1499870" y="1422146"/>
                  </a:lnTo>
                  <a:lnTo>
                    <a:pt x="1464691" y="1464690"/>
                  </a:lnTo>
                  <a:lnTo>
                    <a:pt x="1422146" y="1499870"/>
                  </a:lnTo>
                  <a:lnTo>
                    <a:pt x="1373124" y="1526413"/>
                  </a:lnTo>
                  <a:lnTo>
                    <a:pt x="1320165" y="1542923"/>
                  </a:lnTo>
                  <a:lnTo>
                    <a:pt x="1262253" y="1548891"/>
                  </a:lnTo>
                  <a:lnTo>
                    <a:pt x="0" y="1548891"/>
                  </a:lnTo>
                  <a:lnTo>
                    <a:pt x="0" y="286638"/>
                  </a:lnTo>
                  <a:lnTo>
                    <a:pt x="1422" y="258445"/>
                  </a:lnTo>
                  <a:lnTo>
                    <a:pt x="22415" y="175767"/>
                  </a:lnTo>
                  <a:lnTo>
                    <a:pt x="48983" y="126746"/>
                  </a:lnTo>
                  <a:lnTo>
                    <a:pt x="84150" y="84200"/>
                  </a:lnTo>
                  <a:lnTo>
                    <a:pt x="126758" y="49022"/>
                  </a:lnTo>
                  <a:lnTo>
                    <a:pt x="175717" y="22478"/>
                  </a:lnTo>
                  <a:lnTo>
                    <a:pt x="228752" y="5969"/>
                  </a:lnTo>
                  <a:lnTo>
                    <a:pt x="286664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2427" y="4855502"/>
              <a:ext cx="2618867" cy="200249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6852" y="5204459"/>
              <a:ext cx="1946148" cy="146303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962402" y="5157723"/>
              <a:ext cx="2035175" cy="1554480"/>
            </a:xfrm>
            <a:custGeom>
              <a:avLst/>
              <a:gdLst/>
              <a:ahLst/>
              <a:cxnLst/>
              <a:rect l="l" t="t" r="r" b="b"/>
              <a:pathLst>
                <a:path w="2035175" h="1554479">
                  <a:moveTo>
                    <a:pt x="332739" y="0"/>
                  </a:moveTo>
                  <a:lnTo>
                    <a:pt x="332739" y="2286"/>
                  </a:lnTo>
                  <a:lnTo>
                    <a:pt x="2035048" y="2286"/>
                  </a:lnTo>
                  <a:lnTo>
                    <a:pt x="2035048" y="1267053"/>
                  </a:lnTo>
                  <a:lnTo>
                    <a:pt x="2029078" y="1325067"/>
                  </a:lnTo>
                  <a:lnTo>
                    <a:pt x="2012569" y="1378204"/>
                  </a:lnTo>
                  <a:lnTo>
                    <a:pt x="1986026" y="1427238"/>
                  </a:lnTo>
                  <a:lnTo>
                    <a:pt x="1950720" y="1469936"/>
                  </a:lnTo>
                  <a:lnTo>
                    <a:pt x="1908048" y="1505153"/>
                  </a:lnTo>
                  <a:lnTo>
                    <a:pt x="1859026" y="1531772"/>
                  </a:lnTo>
                  <a:lnTo>
                    <a:pt x="1805939" y="1548257"/>
                  </a:lnTo>
                  <a:lnTo>
                    <a:pt x="1747901" y="1554226"/>
                  </a:lnTo>
                  <a:lnTo>
                    <a:pt x="0" y="1554226"/>
                  </a:lnTo>
                  <a:lnTo>
                    <a:pt x="0" y="289432"/>
                  </a:lnTo>
                  <a:lnTo>
                    <a:pt x="1397" y="261112"/>
                  </a:lnTo>
                  <a:lnTo>
                    <a:pt x="22479" y="178307"/>
                  </a:lnTo>
                  <a:lnTo>
                    <a:pt x="49022" y="129285"/>
                  </a:lnTo>
                  <a:lnTo>
                    <a:pt x="84328" y="86613"/>
                  </a:lnTo>
                  <a:lnTo>
                    <a:pt x="127000" y="51307"/>
                  </a:lnTo>
                  <a:lnTo>
                    <a:pt x="176022" y="24764"/>
                  </a:lnTo>
                  <a:lnTo>
                    <a:pt x="229108" y="8255"/>
                  </a:lnTo>
                  <a:lnTo>
                    <a:pt x="258825" y="3682"/>
                  </a:lnTo>
                  <a:lnTo>
                    <a:pt x="332739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0152" y="0"/>
              <a:ext cx="1933194" cy="189509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94575" y="307847"/>
              <a:ext cx="1260348" cy="125882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850125" y="258699"/>
              <a:ext cx="1349375" cy="1352550"/>
            </a:xfrm>
            <a:custGeom>
              <a:avLst/>
              <a:gdLst/>
              <a:ahLst/>
              <a:cxnLst/>
              <a:rect l="l" t="t" r="r" b="b"/>
              <a:pathLst>
                <a:path w="1349375" h="1352550">
                  <a:moveTo>
                    <a:pt x="298703" y="0"/>
                  </a:moveTo>
                  <a:lnTo>
                    <a:pt x="298703" y="4699"/>
                  </a:lnTo>
                  <a:lnTo>
                    <a:pt x="1180210" y="4699"/>
                  </a:lnTo>
                  <a:lnTo>
                    <a:pt x="1212469" y="8000"/>
                  </a:lnTo>
                  <a:lnTo>
                    <a:pt x="1273809" y="33781"/>
                  </a:lnTo>
                  <a:lnTo>
                    <a:pt x="1320165" y="80136"/>
                  </a:lnTo>
                  <a:lnTo>
                    <a:pt x="1345946" y="141477"/>
                  </a:lnTo>
                  <a:lnTo>
                    <a:pt x="1349248" y="173736"/>
                  </a:lnTo>
                  <a:lnTo>
                    <a:pt x="1349248" y="1100454"/>
                  </a:lnTo>
                  <a:lnTo>
                    <a:pt x="1344295" y="1149350"/>
                  </a:lnTo>
                  <a:lnTo>
                    <a:pt x="1329435" y="1197228"/>
                  </a:lnTo>
                  <a:lnTo>
                    <a:pt x="1305941" y="1240409"/>
                  </a:lnTo>
                  <a:lnTo>
                    <a:pt x="1274952" y="1278127"/>
                  </a:lnTo>
                  <a:lnTo>
                    <a:pt x="1237233" y="1309115"/>
                  </a:lnTo>
                  <a:lnTo>
                    <a:pt x="1194053" y="1332611"/>
                  </a:lnTo>
                  <a:lnTo>
                    <a:pt x="1146175" y="1347470"/>
                  </a:lnTo>
                  <a:lnTo>
                    <a:pt x="1097279" y="1352423"/>
                  </a:lnTo>
                  <a:lnTo>
                    <a:pt x="169037" y="1352423"/>
                  </a:lnTo>
                  <a:lnTo>
                    <a:pt x="104521" y="1339214"/>
                  </a:lnTo>
                  <a:lnTo>
                    <a:pt x="50038" y="1302385"/>
                  </a:lnTo>
                  <a:lnTo>
                    <a:pt x="13207" y="1247902"/>
                  </a:lnTo>
                  <a:lnTo>
                    <a:pt x="0" y="1183386"/>
                  </a:lnTo>
                  <a:lnTo>
                    <a:pt x="0" y="256666"/>
                  </a:lnTo>
                  <a:lnTo>
                    <a:pt x="4952" y="207772"/>
                  </a:lnTo>
                  <a:lnTo>
                    <a:pt x="19812" y="159892"/>
                  </a:lnTo>
                  <a:lnTo>
                    <a:pt x="43306" y="116712"/>
                  </a:lnTo>
                  <a:lnTo>
                    <a:pt x="74295" y="78994"/>
                  </a:lnTo>
                  <a:lnTo>
                    <a:pt x="112014" y="48005"/>
                  </a:lnTo>
                  <a:lnTo>
                    <a:pt x="155194" y="24510"/>
                  </a:lnTo>
                  <a:lnTo>
                    <a:pt x="203073" y="9651"/>
                  </a:lnTo>
                  <a:lnTo>
                    <a:pt x="298703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0508" y="4611611"/>
              <a:ext cx="2795778" cy="198666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4931" y="4966715"/>
              <a:ext cx="2122931" cy="130302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650481" y="4917566"/>
              <a:ext cx="2212340" cy="1397000"/>
            </a:xfrm>
            <a:custGeom>
              <a:avLst/>
              <a:gdLst/>
              <a:ahLst/>
              <a:cxnLst/>
              <a:rect l="l" t="t" r="r" b="b"/>
              <a:pathLst>
                <a:path w="2212340" h="1397000">
                  <a:moveTo>
                    <a:pt x="306070" y="0"/>
                  </a:moveTo>
                  <a:lnTo>
                    <a:pt x="306070" y="4698"/>
                  </a:lnTo>
                  <a:lnTo>
                    <a:pt x="2007616" y="4698"/>
                  </a:lnTo>
                  <a:lnTo>
                    <a:pt x="2046986" y="8635"/>
                  </a:lnTo>
                  <a:lnTo>
                    <a:pt x="2085848" y="20700"/>
                  </a:lnTo>
                  <a:lnTo>
                    <a:pt x="2120900" y="39750"/>
                  </a:lnTo>
                  <a:lnTo>
                    <a:pt x="2151507" y="65023"/>
                  </a:lnTo>
                  <a:lnTo>
                    <a:pt x="2176779" y="95630"/>
                  </a:lnTo>
                  <a:lnTo>
                    <a:pt x="2195829" y="130682"/>
                  </a:lnTo>
                  <a:lnTo>
                    <a:pt x="2207895" y="169544"/>
                  </a:lnTo>
                  <a:lnTo>
                    <a:pt x="2211832" y="208914"/>
                  </a:lnTo>
                  <a:lnTo>
                    <a:pt x="2211832" y="1137234"/>
                  </a:lnTo>
                  <a:lnTo>
                    <a:pt x="2206752" y="1187665"/>
                  </a:lnTo>
                  <a:lnTo>
                    <a:pt x="2191512" y="1236891"/>
                  </a:lnTo>
                  <a:lnTo>
                    <a:pt x="2167254" y="1281391"/>
                  </a:lnTo>
                  <a:lnTo>
                    <a:pt x="2135378" y="1320139"/>
                  </a:lnTo>
                  <a:lnTo>
                    <a:pt x="2096643" y="1352092"/>
                  </a:lnTo>
                  <a:lnTo>
                    <a:pt x="2052066" y="1376260"/>
                  </a:lnTo>
                  <a:lnTo>
                    <a:pt x="2002917" y="1391538"/>
                  </a:lnTo>
                  <a:lnTo>
                    <a:pt x="1952498" y="1396618"/>
                  </a:lnTo>
                  <a:lnTo>
                    <a:pt x="204216" y="1396618"/>
                  </a:lnTo>
                  <a:lnTo>
                    <a:pt x="164846" y="1392656"/>
                  </a:lnTo>
                  <a:lnTo>
                    <a:pt x="125984" y="1380591"/>
                  </a:lnTo>
                  <a:lnTo>
                    <a:pt x="90932" y="1361528"/>
                  </a:lnTo>
                  <a:lnTo>
                    <a:pt x="60325" y="1336306"/>
                  </a:lnTo>
                  <a:lnTo>
                    <a:pt x="35051" y="1305725"/>
                  </a:lnTo>
                  <a:lnTo>
                    <a:pt x="16001" y="1270596"/>
                  </a:lnTo>
                  <a:lnTo>
                    <a:pt x="3937" y="1231747"/>
                  </a:lnTo>
                  <a:lnTo>
                    <a:pt x="0" y="1192428"/>
                  </a:lnTo>
                  <a:lnTo>
                    <a:pt x="0" y="264032"/>
                  </a:lnTo>
                  <a:lnTo>
                    <a:pt x="5079" y="213613"/>
                  </a:lnTo>
                  <a:lnTo>
                    <a:pt x="20320" y="164464"/>
                  </a:lnTo>
                  <a:lnTo>
                    <a:pt x="44576" y="119887"/>
                  </a:lnTo>
                  <a:lnTo>
                    <a:pt x="76453" y="81152"/>
                  </a:lnTo>
                  <a:lnTo>
                    <a:pt x="115189" y="49275"/>
                  </a:lnTo>
                  <a:lnTo>
                    <a:pt x="159766" y="25018"/>
                  </a:lnTo>
                  <a:lnTo>
                    <a:pt x="208915" y="9778"/>
                  </a:lnTo>
                  <a:lnTo>
                    <a:pt x="306070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762"/>
            <a:ext cx="12193270" cy="6868159"/>
            <a:chOff x="0" y="-4762"/>
            <a:chExt cx="12193270" cy="686815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7316" y="117347"/>
              <a:ext cx="5293613" cy="7063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56967" y="127762"/>
              <a:ext cx="5238115" cy="650875"/>
            </a:xfrm>
            <a:custGeom>
              <a:avLst/>
              <a:gdLst/>
              <a:ahLst/>
              <a:cxnLst/>
              <a:rect l="l" t="t" r="r" b="b"/>
              <a:pathLst>
                <a:path w="5238115" h="650875">
                  <a:moveTo>
                    <a:pt x="5237987" y="0"/>
                  </a:moveTo>
                  <a:lnTo>
                    <a:pt x="0" y="0"/>
                  </a:lnTo>
                  <a:lnTo>
                    <a:pt x="0" y="650747"/>
                  </a:lnTo>
                  <a:lnTo>
                    <a:pt x="5237987" y="650747"/>
                  </a:lnTo>
                  <a:lnTo>
                    <a:pt x="52379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035" y="0"/>
              <a:ext cx="5964173" cy="11590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Countries</a:t>
            </a:r>
            <a:r>
              <a:rPr dirty="0" spc="-55"/>
              <a:t> </a:t>
            </a:r>
            <a:r>
              <a:rPr dirty="0" spc="-10"/>
              <a:t>suggested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693164" y="1018032"/>
            <a:ext cx="7086600" cy="1478280"/>
          </a:xfrm>
          <a:prstGeom prst="rect">
            <a:avLst/>
          </a:prstGeom>
          <a:ln w="9525">
            <a:solidFill>
              <a:srgbClr val="6F2F9F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Four countries</a:t>
            </a:r>
            <a:r>
              <a:rPr dirty="0" sz="1800" spc="-1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(Australia,Brazil,Singapore,Sri Lanka)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were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suggested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for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opening</a:t>
            </a:r>
            <a:r>
              <a:rPr dirty="0" sz="1800" spc="-7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new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restaurants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considering</a:t>
            </a:r>
            <a:r>
              <a:rPr dirty="0" sz="1800" spc="-7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three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factors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mainly-</a:t>
            </a:r>
            <a:endParaRPr sz="1800">
              <a:latin typeface="Carlito"/>
              <a:cs typeface="Carlito"/>
            </a:endParaRPr>
          </a:p>
          <a:p>
            <a:pPr marL="276860" indent="-188595">
              <a:lnSpc>
                <a:spcPct val="100000"/>
              </a:lnSpc>
              <a:buSzPct val="94444"/>
              <a:buAutoNum type="arabicPlain"/>
              <a:tabLst>
                <a:tab pos="276860" algn="l"/>
              </a:tabLst>
            </a:pP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lower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number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 restaurants(less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competition)</a:t>
            </a:r>
            <a:endParaRPr sz="1800">
              <a:latin typeface="Carlito"/>
              <a:cs typeface="Carlito"/>
            </a:endParaRPr>
          </a:p>
          <a:p>
            <a:pPr marL="276860" indent="-188595">
              <a:lnSpc>
                <a:spcPct val="100000"/>
              </a:lnSpc>
              <a:buSzPct val="94444"/>
              <a:buAutoNum type="arabicPlain"/>
              <a:tabLst>
                <a:tab pos="276860" algn="l"/>
              </a:tabLst>
            </a:pP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average</a:t>
            </a:r>
            <a:r>
              <a:rPr dirty="0" sz="1800" spc="-6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ratings</a:t>
            </a:r>
            <a:r>
              <a:rPr dirty="0" sz="1800" spc="-7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(between3</a:t>
            </a:r>
            <a:r>
              <a:rPr dirty="0" sz="1800" spc="-8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and</a:t>
            </a:r>
            <a:r>
              <a:rPr dirty="0" sz="1800" spc="-4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5" b="1">
                <a:solidFill>
                  <a:srgbClr val="16375E"/>
                </a:solidFill>
                <a:latin typeface="Carlito"/>
                <a:cs typeface="Carlito"/>
              </a:rPr>
              <a:t>4)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71904" y="2408301"/>
            <a:ext cx="6711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6375E"/>
                </a:solidFill>
                <a:latin typeface="Carlito"/>
                <a:cs typeface="Carlito"/>
              </a:rPr>
              <a:t>3-average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number</a:t>
            </a:r>
            <a:r>
              <a:rPr dirty="0" sz="1800" spc="-5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of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votes</a:t>
            </a:r>
            <a:r>
              <a:rPr dirty="0" sz="1800" spc="-5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(more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votes</a:t>
            </a:r>
            <a:r>
              <a:rPr dirty="0" sz="1800" spc="-6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indicate</a:t>
            </a:r>
            <a:r>
              <a:rPr dirty="0" sz="1800" spc="-7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more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people</a:t>
            </a:r>
            <a:r>
              <a:rPr dirty="0" sz="1800" spc="-35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16375E"/>
                </a:solidFill>
                <a:latin typeface="Carlito"/>
                <a:cs typeface="Carlito"/>
              </a:rPr>
              <a:t>turn</a:t>
            </a:r>
            <a:r>
              <a:rPr dirty="0" sz="1800" spc="-40" b="1">
                <a:solidFill>
                  <a:srgbClr val="16375E"/>
                </a:solidFill>
                <a:latin typeface="Carlito"/>
                <a:cs typeface="Carlito"/>
              </a:rPr>
              <a:t> </a:t>
            </a:r>
            <a:r>
              <a:rPr dirty="0" sz="1800" spc="-20" b="1">
                <a:solidFill>
                  <a:srgbClr val="16375E"/>
                </a:solidFill>
                <a:latin typeface="Carlito"/>
                <a:cs typeface="Carlito"/>
              </a:rPr>
              <a:t>out)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31876" y="2959607"/>
            <a:ext cx="5097780" cy="3019425"/>
            <a:chOff x="531876" y="2959607"/>
            <a:chExt cx="5097780" cy="301942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876" y="2959607"/>
              <a:ext cx="5097780" cy="301904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223772" y="3553967"/>
              <a:ext cx="3596640" cy="1466215"/>
            </a:xfrm>
            <a:custGeom>
              <a:avLst/>
              <a:gdLst/>
              <a:ahLst/>
              <a:cxnLst/>
              <a:rect l="l" t="t" r="r" b="b"/>
              <a:pathLst>
                <a:path w="3596640" h="1466214">
                  <a:moveTo>
                    <a:pt x="0" y="1466088"/>
                  </a:moveTo>
                  <a:lnTo>
                    <a:pt x="3596640" y="1466088"/>
                  </a:lnTo>
                </a:path>
                <a:path w="3596640" h="1466214">
                  <a:moveTo>
                    <a:pt x="0" y="1222248"/>
                  </a:moveTo>
                  <a:lnTo>
                    <a:pt x="3596640" y="1222248"/>
                  </a:lnTo>
                </a:path>
                <a:path w="3596640" h="1466214">
                  <a:moveTo>
                    <a:pt x="0" y="978408"/>
                  </a:moveTo>
                  <a:lnTo>
                    <a:pt x="3596640" y="978408"/>
                  </a:lnTo>
                </a:path>
                <a:path w="3596640" h="1466214">
                  <a:moveTo>
                    <a:pt x="0" y="733044"/>
                  </a:moveTo>
                  <a:lnTo>
                    <a:pt x="3596640" y="733044"/>
                  </a:lnTo>
                </a:path>
                <a:path w="3596640" h="1466214">
                  <a:moveTo>
                    <a:pt x="0" y="489204"/>
                  </a:moveTo>
                  <a:lnTo>
                    <a:pt x="3596640" y="489204"/>
                  </a:lnTo>
                </a:path>
                <a:path w="3596640" h="1466214">
                  <a:moveTo>
                    <a:pt x="0" y="243840"/>
                  </a:moveTo>
                  <a:lnTo>
                    <a:pt x="3596640" y="243840"/>
                  </a:lnTo>
                </a:path>
                <a:path w="3596640" h="1466214">
                  <a:moveTo>
                    <a:pt x="0" y="0"/>
                  </a:moveTo>
                  <a:lnTo>
                    <a:pt x="3596640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7528" y="3796283"/>
              <a:ext cx="2919984" cy="147675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8779" y="3794759"/>
              <a:ext cx="2704338" cy="147142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5795" y="3831335"/>
              <a:ext cx="3203448" cy="144170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7048" y="3828287"/>
              <a:ext cx="2987802" cy="143789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23772" y="5265419"/>
              <a:ext cx="3596640" cy="0"/>
            </a:xfrm>
            <a:custGeom>
              <a:avLst/>
              <a:gdLst/>
              <a:ahLst/>
              <a:cxnLst/>
              <a:rect l="l" t="t" r="r" b="b"/>
              <a:pathLst>
                <a:path w="3596640" h="0">
                  <a:moveTo>
                    <a:pt x="0" y="0"/>
                  </a:moveTo>
                  <a:lnTo>
                    <a:pt x="359664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923409" y="4685792"/>
            <a:ext cx="132080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50">
                <a:solidFill>
                  <a:srgbClr val="FFFF00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23409" y="3708019"/>
            <a:ext cx="132080" cy="89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60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50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40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30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23409" y="3463544"/>
            <a:ext cx="1320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1786" y="4685792"/>
            <a:ext cx="25336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1000</a:t>
            </a:r>
            <a:endParaRPr sz="9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845"/>
              </a:spcBef>
            </a:pPr>
            <a:r>
              <a:rPr dirty="0" sz="900" spc="-25">
                <a:solidFill>
                  <a:srgbClr val="FFFF00"/>
                </a:solidFill>
                <a:latin typeface="Trebuchet MS"/>
                <a:cs typeface="Trebuchet MS"/>
              </a:rPr>
              <a:t>500</a:t>
            </a:r>
            <a:endParaRPr sz="9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845"/>
              </a:spcBef>
            </a:pPr>
            <a:r>
              <a:rPr dirty="0" sz="900" spc="-50">
                <a:solidFill>
                  <a:srgbClr val="FFFF00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81786" y="3708019"/>
            <a:ext cx="252729" cy="89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3000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2500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2000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1500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81786" y="3463544"/>
            <a:ext cx="2527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FFFF00"/>
                </a:solidFill>
                <a:latin typeface="Trebuchet MS"/>
                <a:cs typeface="Trebuchet MS"/>
              </a:rPr>
              <a:t>3500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94418" y="3579279"/>
            <a:ext cx="158115" cy="144272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b="1">
                <a:solidFill>
                  <a:srgbClr val="D9D9D9"/>
                </a:solidFill>
                <a:latin typeface="Trebuchet MS"/>
                <a:cs typeface="Trebuchet MS"/>
              </a:rPr>
              <a:t>NUMBER</a:t>
            </a:r>
            <a:r>
              <a:rPr dirty="0" sz="900" spc="-45" b="1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D9D9D9"/>
                </a:solidFill>
                <a:latin typeface="Trebuchet MS"/>
                <a:cs typeface="Trebuchet MS"/>
              </a:rPr>
              <a:t>OF</a:t>
            </a:r>
            <a:r>
              <a:rPr dirty="0" sz="900" spc="-25" b="1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D9D9D9"/>
                </a:solidFill>
                <a:latin typeface="Trebuchet MS"/>
                <a:cs typeface="Trebuchet MS"/>
              </a:rPr>
              <a:t>RESTAURANTS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97754" y="4029155"/>
            <a:ext cx="158115" cy="762000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b="1">
                <a:solidFill>
                  <a:srgbClr val="D9D9D9"/>
                </a:solidFill>
                <a:latin typeface="Trebuchet MS"/>
                <a:cs typeface="Trebuchet MS"/>
              </a:rPr>
              <a:t>TOTAL</a:t>
            </a:r>
            <a:r>
              <a:rPr dirty="0" sz="900" spc="-50" b="1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D9D9D9"/>
                </a:solidFill>
                <a:latin typeface="Trebuchet MS"/>
                <a:cs typeface="Trebuchet MS"/>
              </a:rPr>
              <a:t>VOTES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3563" y="2988576"/>
            <a:ext cx="3990594" cy="451853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221638" y="3030727"/>
            <a:ext cx="37122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F1F1F1"/>
                </a:solidFill>
                <a:latin typeface="Trebuchet MS"/>
                <a:cs typeface="Trebuchet MS"/>
              </a:rPr>
              <a:t>No.</a:t>
            </a:r>
            <a:r>
              <a:rPr dirty="0" sz="1600" spc="270" b="1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1F1F1"/>
                </a:solidFill>
                <a:latin typeface="Trebuchet MS"/>
                <a:cs typeface="Trebuchet MS"/>
              </a:rPr>
              <a:t>Of</a:t>
            </a:r>
            <a:r>
              <a:rPr dirty="0" sz="1600" spc="254" b="1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Trebuchet MS"/>
                <a:cs typeface="Trebuchet MS"/>
              </a:rPr>
              <a:t>Restaurants</a:t>
            </a:r>
            <a:r>
              <a:rPr dirty="0" sz="1600" spc="220" b="1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F1F1F1"/>
                </a:solidFill>
                <a:latin typeface="Trebuchet MS"/>
                <a:cs typeface="Trebuchet MS"/>
              </a:rPr>
              <a:t>And</a:t>
            </a:r>
            <a:r>
              <a:rPr dirty="0" sz="1600" spc="240" b="1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1F1F1"/>
                </a:solidFill>
                <a:latin typeface="Trebuchet MS"/>
                <a:cs typeface="Trebuchet MS"/>
              </a:rPr>
              <a:t>Total</a:t>
            </a:r>
            <a:r>
              <a:rPr dirty="0" sz="1600" spc="280" b="1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1F1F1"/>
                </a:solidFill>
                <a:latin typeface="Trebuchet MS"/>
                <a:cs typeface="Trebuchet MS"/>
              </a:rPr>
              <a:t>Votes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186939" y="5765291"/>
            <a:ext cx="1233805" cy="66675"/>
            <a:chOff x="2186939" y="5765291"/>
            <a:chExt cx="1233805" cy="66675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6939" y="5765291"/>
              <a:ext cx="66293" cy="6629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4323" y="5765291"/>
              <a:ext cx="66294" cy="66293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324102" y="5339588"/>
            <a:ext cx="326390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20750" algn="l"/>
                <a:tab pos="1832610" algn="l"/>
                <a:tab pos="2843530" algn="l"/>
              </a:tabLst>
            </a:pPr>
            <a:r>
              <a:rPr dirty="0" sz="1200" spc="-10" b="1">
                <a:solidFill>
                  <a:srgbClr val="D9D9D9"/>
                </a:solidFill>
                <a:latin typeface="Trebuchet MS"/>
                <a:cs typeface="Trebuchet MS"/>
              </a:rPr>
              <a:t>Singapore</a:t>
            </a:r>
            <a:r>
              <a:rPr dirty="0" sz="1200" b="1">
                <a:solidFill>
                  <a:srgbClr val="D9D9D9"/>
                </a:solidFill>
                <a:latin typeface="Trebuchet MS"/>
                <a:cs typeface="Trebuchet MS"/>
              </a:rPr>
              <a:t>	Sri</a:t>
            </a:r>
            <a:r>
              <a:rPr dirty="0" sz="1200" spc="-25" b="1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D9D9D9"/>
                </a:solidFill>
                <a:latin typeface="Trebuchet MS"/>
                <a:cs typeface="Trebuchet MS"/>
              </a:rPr>
              <a:t>Lanka</a:t>
            </a:r>
            <a:r>
              <a:rPr dirty="0" sz="1200" b="1">
                <a:solidFill>
                  <a:srgbClr val="D9D9D9"/>
                </a:solidFill>
                <a:latin typeface="Trebuchet MS"/>
                <a:cs typeface="Trebuchet MS"/>
              </a:rPr>
              <a:t>	</a:t>
            </a:r>
            <a:r>
              <a:rPr dirty="0" sz="1200" spc="-10" b="1">
                <a:solidFill>
                  <a:srgbClr val="D9D9D9"/>
                </a:solidFill>
                <a:latin typeface="Trebuchet MS"/>
                <a:cs typeface="Trebuchet MS"/>
              </a:rPr>
              <a:t>Australia</a:t>
            </a:r>
            <a:r>
              <a:rPr dirty="0" sz="1200" b="1">
                <a:solidFill>
                  <a:srgbClr val="D9D9D9"/>
                </a:solidFill>
                <a:latin typeface="Trebuchet MS"/>
                <a:cs typeface="Trebuchet MS"/>
              </a:rPr>
              <a:t>	</a:t>
            </a:r>
            <a:r>
              <a:rPr dirty="0" sz="1200" spc="-10" b="1">
                <a:solidFill>
                  <a:srgbClr val="D9D9D9"/>
                </a:solidFill>
                <a:latin typeface="Trebuchet MS"/>
                <a:cs typeface="Trebuchet MS"/>
              </a:rPr>
              <a:t>Brazil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rebuchet MS"/>
              <a:cs typeface="Trebuchet MS"/>
            </a:endParaRPr>
          </a:p>
          <a:p>
            <a:pPr marL="950594">
              <a:lnSpc>
                <a:spcPct val="100000"/>
              </a:lnSpc>
              <a:tabLst>
                <a:tab pos="2118360" algn="l"/>
              </a:tabLst>
            </a:pPr>
            <a:r>
              <a:rPr dirty="0" sz="900">
                <a:solidFill>
                  <a:srgbClr val="D9D9D9"/>
                </a:solidFill>
                <a:latin typeface="Trebuchet MS"/>
                <a:cs typeface="Trebuchet MS"/>
              </a:rPr>
              <a:t>No.Of</a:t>
            </a:r>
            <a:r>
              <a:rPr dirty="0" sz="900" spc="-3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Trebuchet MS"/>
                <a:cs typeface="Trebuchet MS"/>
              </a:rPr>
              <a:t>Restaurants</a:t>
            </a:r>
            <a:r>
              <a:rPr dirty="0" sz="900">
                <a:solidFill>
                  <a:srgbClr val="D9D9D9"/>
                </a:solidFill>
                <a:latin typeface="Trebuchet MS"/>
                <a:cs typeface="Trebuchet MS"/>
              </a:rPr>
              <a:t>	Total</a:t>
            </a:r>
            <a:r>
              <a:rPr dirty="0" sz="900" spc="-3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D9D9D9"/>
                </a:solidFill>
                <a:latin typeface="Trebuchet MS"/>
                <a:cs typeface="Trebuchet MS"/>
              </a:rPr>
              <a:t>votes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31876" y="2959607"/>
            <a:ext cx="5097780" cy="3019425"/>
          </a:xfrm>
          <a:custGeom>
            <a:avLst/>
            <a:gdLst/>
            <a:ahLst/>
            <a:cxnLst/>
            <a:rect l="l" t="t" r="r" b="b"/>
            <a:pathLst>
              <a:path w="5097780" h="3019425">
                <a:moveTo>
                  <a:pt x="0" y="3019043"/>
                </a:moveTo>
                <a:lnTo>
                  <a:pt x="5097780" y="3019043"/>
                </a:lnTo>
                <a:lnTo>
                  <a:pt x="5097780" y="0"/>
                </a:lnTo>
                <a:lnTo>
                  <a:pt x="0" y="0"/>
                </a:lnTo>
                <a:lnTo>
                  <a:pt x="0" y="3019043"/>
                </a:lnTo>
                <a:close/>
              </a:path>
            </a:pathLst>
          </a:custGeom>
          <a:ln w="9524">
            <a:solidFill>
              <a:srgbClr val="FCEAD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5910071" y="2958083"/>
            <a:ext cx="4119879" cy="3020695"/>
            <a:chOff x="5910071" y="2958083"/>
            <a:chExt cx="4119879" cy="3020695"/>
          </a:xfrm>
        </p:grpSpPr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0071" y="2959607"/>
              <a:ext cx="4119372" cy="301904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9083" y="3906011"/>
              <a:ext cx="886968" cy="206654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36051" y="4835651"/>
              <a:ext cx="885444" cy="113690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21495" y="4008119"/>
              <a:ext cx="886968" cy="196443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1195" y="2958083"/>
              <a:ext cx="3115818" cy="424433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72427" y="3456431"/>
              <a:ext cx="83820" cy="8382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472427" y="345643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03591" y="3456431"/>
              <a:ext cx="83820" cy="8382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403591" y="345643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67699" y="3456431"/>
              <a:ext cx="83820" cy="8382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8267699" y="345643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25711" y="3456431"/>
              <a:ext cx="83820" cy="8382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9125711" y="345643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5905309" y="2951797"/>
          <a:ext cx="4205605" cy="301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/>
                <a:gridCol w="886460"/>
                <a:gridCol w="886460"/>
                <a:gridCol w="885189"/>
                <a:gridCol w="886460"/>
                <a:gridCol w="220345"/>
              </a:tblGrid>
              <a:tr h="946150">
                <a:tc gridSpan="6">
                  <a:txBody>
                    <a:bodyPr/>
                    <a:lstStyle/>
                    <a:p>
                      <a:pPr algn="ctr" marL="2095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6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Ratings</a:t>
                      </a:r>
                      <a:r>
                        <a:rPr dirty="0" sz="1600" spc="18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60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600" spc="21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600" spc="6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suggested</a:t>
                      </a:r>
                      <a:r>
                        <a:rPr dirty="0" sz="1600" spc="19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600" spc="5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countries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1548130" marR="440055" indent="-864869">
                        <a:lnSpc>
                          <a:spcPts val="2080"/>
                        </a:lnSpc>
                        <a:spcBef>
                          <a:spcPts val="930"/>
                        </a:spcBef>
                        <a:tabLst>
                          <a:tab pos="1615440" algn="l"/>
                          <a:tab pos="2479675" algn="l"/>
                          <a:tab pos="3337560" algn="l"/>
                        </a:tabLst>
                      </a:pPr>
                      <a:r>
                        <a:rPr dirty="0" sz="1200" spc="-1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Singapore</a:t>
                      </a:r>
                      <a:r>
                        <a:rPr dirty="0" sz="120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		Sri</a:t>
                      </a:r>
                      <a:r>
                        <a:rPr dirty="0" sz="1200" spc="-3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Lanka</a:t>
                      </a:r>
                      <a:r>
                        <a:rPr dirty="0" sz="120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sz="1200" spc="-1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Australia</a:t>
                      </a:r>
                      <a:r>
                        <a:rPr dirty="0" sz="120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	</a:t>
                      </a:r>
                      <a:r>
                        <a:rPr dirty="0" sz="1200" spc="-25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Brazil </a:t>
                      </a:r>
                      <a:r>
                        <a:rPr dirty="0" sz="1200" spc="-2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3.87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algn="r" marR="520700">
                        <a:lnSpc>
                          <a:spcPts val="260"/>
                        </a:lnSpc>
                      </a:pPr>
                      <a:r>
                        <a:rPr dirty="0" sz="1200" spc="-2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3.85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CF3FD"/>
                      </a:solidFill>
                      <a:prstDash val="solid"/>
                    </a:lnL>
                    <a:lnR w="9525">
                      <a:solidFill>
                        <a:srgbClr val="DCF3FD"/>
                      </a:solidFill>
                      <a:prstDash val="solid"/>
                    </a:lnR>
                    <a:lnT w="9525">
                      <a:solidFill>
                        <a:srgbClr val="DCF3F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600"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16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3.58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DCF3F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CF3FD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2740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CF3F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F1F1F1"/>
                          </a:solidFill>
                          <a:latin typeface="Carlito"/>
                          <a:cs typeface="Carlito"/>
                        </a:rPr>
                        <a:t>3.66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CF3FD"/>
                      </a:solidFill>
                      <a:prstDash val="solid"/>
                    </a:lnR>
                    <a:lnB w="9525">
                      <a:solidFill>
                        <a:srgbClr val="DCF3FD"/>
                      </a:solidFill>
                      <a:prstDash val="solid"/>
                    </a:lnB>
                  </a:tcPr>
                </a:tc>
              </a:tr>
              <a:tr h="36703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DCF3F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CF3FD"/>
                      </a:solidFill>
                      <a:prstDash val="solid"/>
                    </a:lnR>
                    <a:lnB w="9525">
                      <a:solidFill>
                        <a:srgbClr val="DCF3FD"/>
                      </a:solidFill>
                      <a:prstDash val="solid"/>
                    </a:lnB>
                  </a:tcPr>
                </a:tc>
              </a:tr>
              <a:tr h="772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CF3F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DCF3F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DCF3F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CF3FD"/>
                      </a:solidFill>
                      <a:prstDash val="solid"/>
                    </a:lnR>
                    <a:lnB w="9525">
                      <a:solidFill>
                        <a:srgbClr val="DCF3F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2024-05-02T17:31:02Z</dcterms:created>
  <dcterms:modified xsi:type="dcterms:W3CDTF">2024-05-02T17:31:02Z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2024-05-02T00:00:00Z</vt:filetime>
  </property>
  <property fmtid="{D5CDD505-2E9C-101B-9397-08002B2CF9AE}" pid="5" name="Producer">
    <vt:lpwstr>3-Heights(TM) PDF Security Shell 4.8.25.2 (http://www.pdf-tools.com)</vt:lpwstr>
  </property>
</Properties>
</file>