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9" r:id="rId5"/>
    <p:sldId id="266" r:id="rId6"/>
    <p:sldId id="268" r:id="rId7"/>
    <p:sldId id="270" r:id="rId8"/>
    <p:sldId id="273" r:id="rId9"/>
    <p:sldId id="261" r:id="rId10"/>
    <p:sldId id="267" r:id="rId11"/>
    <p:sldId id="264" r:id="rId12"/>
    <p:sldId id="271" r:id="rId13"/>
    <p:sldId id="272" r:id="rId14"/>
    <p:sldId id="265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97C4F-44FF-4355-BBF9-D9A9EFA27BCE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2FFA8-8BD9-4CC7-A37C-0F15F53F3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5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CD22F-7ACD-40D0-A7D2-763FCADBF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CF1BBA-653A-4D5A-B91F-115D19373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3EF221-3893-4985-8217-9B5DB992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85D6-CE07-45BA-8C08-B71AFD8B295B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22D9E6-B23A-42E8-A739-6BFA29CF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0B94F-245B-46F0-83A2-59E7B56E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63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702F9-3EC2-4BD9-AE14-07E21A10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468D43-8156-4150-BADB-8641B8CE7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900231-D434-4BB5-9F13-BF4D39C8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2C17-BF1C-44B0-8BD1-0C92FC867CCB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B164BE-81B7-47EB-8B34-0F883536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7CC57-0BB7-4065-8E9B-ABC4AF42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23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F34A5C-0389-4E4A-B127-408C52BD9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30BDC4-44AB-4A92-B81D-5097B3FB9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0ADA7D-4C74-41AA-BC0E-E8C21C9E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0670-C46B-4AA3-9D7E-D414CE554189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709FDA-785D-4A23-A7E7-E1F07794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0472E3-0E7F-409C-9C2B-AE3C7DE9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87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B5CBF-B3B1-4CF6-8953-223B9073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44C672-C32B-482E-9846-7A5B028E7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69B6C2-524E-4CE9-A179-7950B5E1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071E-690A-4B2D-8EB5-8187071FB12A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1C8B9-889A-4A0C-AB6A-1D990CCE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7BF71-7464-4000-99C4-D745E198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64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73BB9-0591-4654-AF3B-2152919E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2B6C0E-BE85-427C-A399-980B4736C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1A7F2B-B2B9-4DF6-BDA1-E136A53D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5F6F-B113-43D6-828F-08710F23CE10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45E3D-530E-459D-B1FE-3025D4D9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2BC433-BD98-4FE5-A1BC-863C0288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16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31672-4CD4-43C5-A2CF-82AB7110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68EE6-5DD4-4216-B7BD-90D6A5765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855300-079A-4838-A7BF-11B0E4763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EF2E00-8200-4919-84F9-21E5E1AC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734E-FB1C-43CF-8350-1E8755F6F781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68A01F-1F11-4163-AE8A-8DE4A9C3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865FC7-F038-4CFE-BC5F-78F1008B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40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7A7B8-0CBB-4359-8749-7C9C6647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7878A8-CE29-4BA4-9DCE-BEA2210A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6A7ED-8419-44A4-92F9-B04864FFE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710BE4-00DC-4FC2-93A5-253FA859F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6AE0F3-2263-48D5-A774-DC0BFDF67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D69A9F-1B7E-498D-AC30-AFFE4AD4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BA19-AEF6-41E6-80B5-CC6E071549E1}" type="datetime1">
              <a:rPr lang="ru-RU" smtClean="0"/>
              <a:t>06.06.2023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7BB60D-9243-4B78-A820-D3AAA873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6682BC-4402-4E3F-88CE-32F1A8E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5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7175C-52A8-474C-8FB7-05F9039A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6FAF34-E396-40AB-AF51-48E2ACA9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E698-FED1-4657-A628-5781A23F6250}" type="datetime1">
              <a:rPr lang="ru-RU" smtClean="0"/>
              <a:t>06.06.2023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5B4E85-67BA-4A7A-AA9F-A6A7D731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4A0954-B543-442C-9335-5996BEDD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99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9C21C8-A38D-4A4D-A842-7E64671E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BFF6-5957-457B-A832-E120F25FB04E}" type="datetime1">
              <a:rPr lang="ru-RU" smtClean="0"/>
              <a:t>06.06.2023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2CBEE5-61B6-4344-B617-7B639264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B7B802-195F-46BE-AF18-567C90D3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27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A27E7-4D89-4146-8FA7-8F4E7063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1123F-2367-4D4D-AEA6-2B041012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2C4A6A-8F18-4909-8774-DF56078E1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ACCE16-D5E5-4EA7-A381-0837A5F2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2444-889B-4AE2-96D1-306A070706A0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5C0582-68E9-4EBC-9759-6889B9C8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009198-9715-4BEE-BB8C-513A9155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9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D0C87-8B9E-4A79-A34A-BE03C92A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C4A791-8F1E-4DA3-973E-270AA5167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4C3CBD-F1A1-48FC-BE25-26E2282D3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CC9942-2347-47A6-93BF-0913EA95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9DFC-B486-48E3-9CF4-D3E11579063A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F71BBE-31CB-476A-9BBA-734012F8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596BE0-BCCA-469A-AD27-5047E84F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82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B3642-82AE-4775-9784-305CB891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1E8723-6655-42E8-B846-01ACB900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84DAE-9C0B-4EC8-AA3F-AA000AC32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4628-BE1E-4585-8FF0-9D6FFB57DC75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AFB52-1DC9-4F2B-A5C7-55C9545D1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43ECDE-AA25-4040-A871-9358E5F6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4EF2A-8372-47E4-9453-0FC9288DC1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6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74FEE-78AF-4985-ABF8-666CF45B1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049" y="2390813"/>
            <a:ext cx="11026065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базы данных карточек для адаптивной коммуникации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094740-865C-4709-9BB4-2EBAC8B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049" y="4886711"/>
            <a:ext cx="10090951" cy="1655762"/>
          </a:xfrm>
        </p:spPr>
        <p:txBody>
          <a:bodyPr/>
          <a:lstStyle/>
          <a:p>
            <a:pPr algn="l"/>
            <a:r>
              <a:rPr lang="ru-RU" dirty="0"/>
              <a:t>Студент: Авсюнин Алексей Алексеевич ИУ7-66Б</a:t>
            </a:r>
          </a:p>
          <a:p>
            <a:pPr algn="l"/>
            <a:r>
              <a:rPr lang="ru-RU" dirty="0"/>
              <a:t>Научный руководитель: Строганов Юрий Владимирович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1694FE-6307-4C8A-A880-BCDAF569E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" b="-1"/>
          <a:stretch/>
        </p:blipFill>
        <p:spPr>
          <a:xfrm>
            <a:off x="2311211" y="-1"/>
            <a:ext cx="7125694" cy="246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EAF9C-E461-4F92-ACD6-67206270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6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Интерфейс взаимодействия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632B73-77C9-4012-91CF-F7209801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50D905-81FA-4314-B185-6C6BFDB40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05" y="1012894"/>
            <a:ext cx="5367708" cy="5343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8EF6F-1D5A-4B18-B228-4C20E70C930C}"/>
              </a:ext>
            </a:extLst>
          </p:cNvPr>
          <p:cNvSpPr txBox="1"/>
          <p:nvPr/>
        </p:nvSpPr>
        <p:spPr>
          <a:xfrm>
            <a:off x="1369773" y="1012894"/>
            <a:ext cx="26810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r>
              <a:rPr lang="ru-RU" dirty="0"/>
              <a:t>Создание</a:t>
            </a:r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r>
              <a:rPr lang="ru-RU" dirty="0"/>
              <a:t>Чтение</a:t>
            </a:r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r>
              <a:rPr lang="ru-RU" dirty="0"/>
              <a:t>Обновление</a:t>
            </a:r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r>
              <a:rPr lang="ru-RU" dirty="0"/>
              <a:t>Удаление</a:t>
            </a:r>
          </a:p>
        </p:txBody>
      </p:sp>
    </p:spTree>
    <p:extLst>
      <p:ext uri="{BB962C8B-B14F-4D97-AF65-F5344CB8AC3E}">
        <p14:creationId xmlns:p14="http://schemas.microsoft.com/office/powerpoint/2010/main" val="421553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EAF9C-E461-4F92-ACD6-67206270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Пример работы программы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0CD58E-3E35-424E-9D5F-7002A955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11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DB01D1-3CB8-41AB-B4BE-DB7E4D760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07" y="1025657"/>
            <a:ext cx="7806386" cy="56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3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EAF9C-E461-4F92-ACD6-67206270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Анализ времени поиска узла по связям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0CD58E-3E35-424E-9D5F-7002A955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4B87A6-7FC2-45C7-910A-D2A59FE9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42" y="2452856"/>
            <a:ext cx="3880829" cy="32129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44F23F-E6D5-41EB-AAAA-EFD98177C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88" y="1864748"/>
            <a:ext cx="5852172" cy="438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144F42-3B3F-4C28-BF0C-399DAAC040EB}"/>
              </a:ext>
            </a:extLst>
          </p:cNvPr>
          <p:cNvSpPr txBox="1"/>
          <p:nvPr/>
        </p:nvSpPr>
        <p:spPr>
          <a:xfrm flipH="1">
            <a:off x="838200" y="122991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(noun:noun), (adjective:adjective {text: &lt;&lt;</a:t>
            </a:r>
            <a:r>
              <a:rPr lang="ru-RU" dirty="0"/>
              <a:t>красный</a:t>
            </a:r>
            <a:r>
              <a:rPr lang="en-US" dirty="0"/>
              <a:t>&gt;&gt;}), (obAction:obAction {text: &lt;&lt;</a:t>
            </a:r>
            <a:r>
              <a:rPr lang="ru-RU" dirty="0"/>
              <a:t>играть</a:t>
            </a:r>
            <a:r>
              <a:rPr lang="en-US" dirty="0"/>
              <a:t>&gt;&gt;}</a:t>
            </a:r>
            <a:r>
              <a:rPr lang="ru-RU" dirty="0"/>
              <a:t>)</a:t>
            </a:r>
          </a:p>
          <a:p>
            <a:r>
              <a:rPr lang="en-US" dirty="0"/>
              <a:t>WHERE (noun)</a:t>
            </a:r>
            <a:r>
              <a:rPr lang="en-US" dirty="0">
                <a:sym typeface="Wingdings" panose="05000000000000000000" pitchFamily="2" charset="2"/>
              </a:rPr>
              <a:t>(adjective) AND (noun)(obAction) RETURN noun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83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EAF9C-E461-4F92-ACD6-67206270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496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Анализ времени создания узла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0CD58E-3E35-424E-9D5F-7002A955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B1EB4E-1599-477B-88C1-3D129DB2A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19" y="2087563"/>
            <a:ext cx="3267531" cy="36771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55D67E-6CBB-4983-BA07-29D2AD954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766" y="1731579"/>
            <a:ext cx="5852172" cy="4389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7E07D7-67E0-44F9-A6C1-EC3BA3E9106D}"/>
              </a:ext>
            </a:extLst>
          </p:cNvPr>
          <p:cNvSpPr txBox="1"/>
          <p:nvPr/>
        </p:nvSpPr>
        <p:spPr>
          <a:xfrm flipH="1">
            <a:off x="4202768" y="1115401"/>
            <a:ext cx="378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(n:noun {text: &lt;&lt;</a:t>
            </a:r>
            <a:r>
              <a:rPr lang="ru-RU" dirty="0"/>
              <a:t>машина</a:t>
            </a:r>
            <a:r>
              <a:rPr lang="en-US" dirty="0"/>
              <a:t>&gt;&gt;})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38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EAF9C-E461-4F92-ACD6-67206270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E47D3-1B10-4FB7-B0D8-9A57D658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29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Поставленная цель была достигнута: </a:t>
            </a:r>
            <a:r>
              <a:rPr lang="ru-RU" b="0" i="0" u="none" strike="noStrike" baseline="0" dirty="0"/>
              <a:t>разработана база данных карточек для адаптивной коммуникации и программы, предоставляющей интерфейс взаимодействия с базой данных.</a:t>
            </a:r>
          </a:p>
          <a:p>
            <a:pPr marL="0" indent="0">
              <a:buNone/>
            </a:pPr>
            <a:r>
              <a:rPr lang="ru-RU" dirty="0"/>
              <a:t>В рамках курсового проекта были выполнены задачи:</a:t>
            </a:r>
          </a:p>
          <a:p>
            <a:r>
              <a:rPr lang="ru-RU" dirty="0"/>
              <a:t>проанализированы существующие БД;</a:t>
            </a:r>
          </a:p>
          <a:p>
            <a:r>
              <a:rPr lang="ru-RU" dirty="0"/>
              <a:t>описаны сущности проектируемой БД;</a:t>
            </a:r>
          </a:p>
          <a:p>
            <a:r>
              <a:rPr lang="ru-RU" dirty="0"/>
              <a:t>выбран необходимый инструментарий для реализации;</a:t>
            </a:r>
          </a:p>
          <a:p>
            <a:r>
              <a:rPr lang="ru-RU" dirty="0"/>
              <a:t>реализованы спроектированная БД и необходимый интерфейс для работы с ней;</a:t>
            </a:r>
          </a:p>
          <a:p>
            <a:r>
              <a:rPr lang="ru-RU" dirty="0"/>
              <a:t>исследованы характеристики разработанного программного обеспечения.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9D9250-11AA-4C53-B941-6C0CE781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9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EAF9C-E461-4F92-ACD6-67206270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E47D3-1B10-4FB7-B0D8-9A57D6582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графический пользовательский интерфейс;</a:t>
            </a:r>
          </a:p>
          <a:p>
            <a:r>
              <a:rPr lang="ru-RU" dirty="0"/>
              <a:t>возможность составления расписания из карточек;</a:t>
            </a:r>
          </a:p>
          <a:p>
            <a:r>
              <a:rPr lang="ru-RU" dirty="0"/>
              <a:t>возможность составления историй из карточек;</a:t>
            </a:r>
          </a:p>
          <a:p>
            <a:r>
              <a:rPr lang="ru-RU" dirty="0"/>
              <a:t>синтаксический анализатор для преобразования текста в карточки;</a:t>
            </a:r>
          </a:p>
          <a:p>
            <a:r>
              <a:rPr lang="ru-RU" dirty="0"/>
              <a:t>возможность взаимодействовать с помощью карточек в Интернете.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9D9250-11AA-4C53-B941-6C0CE781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B39D3-7A05-4035-A48C-648F71DF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Цель</a:t>
            </a:r>
            <a:r>
              <a:rPr lang="en-US" b="1" dirty="0"/>
              <a:t> </a:t>
            </a:r>
            <a:r>
              <a:rPr lang="ru-RU" b="1" dirty="0"/>
              <a:t>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57F1A-EB6A-471E-8ECE-34A9C2A4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1246049"/>
          </a:xfrm>
        </p:spPr>
        <p:txBody>
          <a:bodyPr/>
          <a:lstStyle/>
          <a:p>
            <a:pPr marL="0" indent="0" algn="l">
              <a:buNone/>
            </a:pPr>
            <a:r>
              <a:rPr lang="ru-RU" dirty="0"/>
              <a:t>Цель курсового проекта: </a:t>
            </a:r>
            <a:r>
              <a:rPr lang="ru-RU" b="0" i="0" u="none" strike="noStrike" baseline="0" dirty="0"/>
              <a:t>разработка базы данных карточек для адаптивной коммуникации и программы, предоставляющей интерфейс взаимодействия с базой данных.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04CA0C-A468-441B-959B-0992626E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2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71D8EEE-10AA-459C-93FA-12CFBC950DCF}"/>
              </a:ext>
            </a:extLst>
          </p:cNvPr>
          <p:cNvSpPr txBox="1">
            <a:spLocks/>
          </p:cNvSpPr>
          <p:nvPr/>
        </p:nvSpPr>
        <p:spPr>
          <a:xfrm>
            <a:off x="838200" y="27787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проанализировать существующие базы данных;</a:t>
            </a:r>
          </a:p>
          <a:p>
            <a:r>
              <a:rPr lang="ru-RU" dirty="0"/>
              <a:t>описать сущности проектируемой БД;</a:t>
            </a:r>
          </a:p>
          <a:p>
            <a:r>
              <a:rPr lang="ru-RU" dirty="0"/>
              <a:t>выбрать необходимый инструментарий для реализации;</a:t>
            </a:r>
          </a:p>
          <a:p>
            <a:r>
              <a:rPr lang="ru-RU" dirty="0"/>
              <a:t>реализовать спроектированную БД и необходимый интерфейс для работы с ней;</a:t>
            </a:r>
          </a:p>
          <a:p>
            <a:r>
              <a:rPr lang="ru-RU" dirty="0"/>
              <a:t>исследовать характеристики разработанного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353315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EAF9C-E461-4F92-ACD6-67206270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Карточки </a:t>
            </a:r>
            <a:r>
              <a:rPr lang="en-US" b="1" dirty="0"/>
              <a:t>PECS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E47D3-1B10-4FB7-B0D8-9A57D658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0546" cy="4351338"/>
          </a:xfrm>
        </p:spPr>
        <p:txBody>
          <a:bodyPr/>
          <a:lstStyle/>
          <a:p>
            <a:r>
              <a:rPr lang="ru-RU" dirty="0"/>
              <a:t>система альтернативной коммуникации;</a:t>
            </a:r>
          </a:p>
          <a:p>
            <a:r>
              <a:rPr lang="ru-RU" dirty="0"/>
              <a:t>на каждой карточке слово и картинка, описывающая данное слово;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74B82C-1BE1-4D16-A9AE-371C0489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604C54-7F2D-4A58-9C7D-D9DD7F7C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92" y="1825625"/>
            <a:ext cx="5664508" cy="421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7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EAF9C-E461-4F92-ACD6-67206270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3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Диаграмма вариантов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E47D3-1B10-4FB7-B0D8-9A57D658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692"/>
            <a:ext cx="5257800" cy="3962616"/>
          </a:xfrm>
        </p:spPr>
        <p:txBody>
          <a:bodyPr>
            <a:noAutofit/>
          </a:bodyPr>
          <a:lstStyle/>
          <a:p>
            <a:pPr algn="l"/>
            <a:r>
              <a:rPr lang="ru-RU" sz="2400" b="0" i="0" u="none" strike="noStrike" baseline="0" dirty="0">
                <a:latin typeface="SFRM1440"/>
              </a:rPr>
              <a:t>психолог – пользователь, обладающий возможностями изменять, добавлять, удалять и просматривать сущности базы данных;</a:t>
            </a:r>
          </a:p>
          <a:p>
            <a:pPr algn="l"/>
            <a:r>
              <a:rPr lang="ru-RU" sz="2400" b="0" i="0" u="none" strike="noStrike" baseline="0" dirty="0">
                <a:latin typeface="SFRM1440"/>
              </a:rPr>
              <a:t>пациент – пользователь, обладающий возможностью только просматривать сущности базы данных.</a:t>
            </a:r>
          </a:p>
          <a:p>
            <a:pPr algn="l"/>
            <a:r>
              <a:rPr lang="ru-RU" sz="2400" b="0" i="0" u="none" strike="noStrike" baseline="0" dirty="0">
                <a:latin typeface="SFRM1440"/>
              </a:rPr>
              <a:t>родственник – пользователь, обладающий возможностями изменять и просматривать сущности базы данных</a:t>
            </a:r>
            <a:r>
              <a:rPr lang="en-US" sz="2400" b="0" i="0" u="none" strike="noStrike" baseline="0" dirty="0">
                <a:latin typeface="SFRM1440"/>
              </a:rPr>
              <a:t>.</a:t>
            </a:r>
            <a:endParaRPr lang="en-US" sz="2400" b="0" dirty="0"/>
          </a:p>
          <a:p>
            <a:pPr marL="0" indent="0" algn="l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2CE8EC-0565-4B5C-A473-9BF249A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BF5137-39C1-4B71-ACBD-A4DA09731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69" y="1655176"/>
            <a:ext cx="5177431" cy="396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4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EAF9C-E461-4F92-ACD6-67206270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ER-</a:t>
            </a:r>
            <a:r>
              <a:rPr lang="ru-RU" b="1" dirty="0"/>
              <a:t>диаграмма в нотации Чена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9B12F-244B-4E06-8CDE-D7FAF3EE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5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999430-91FF-49D2-8228-CD213CC59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52" y="1012590"/>
            <a:ext cx="7130096" cy="551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4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EAF9C-E461-4F92-ACD6-67206270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ER-</a:t>
            </a:r>
            <a:r>
              <a:rPr lang="ru-RU" b="1" dirty="0"/>
              <a:t>диаграмма базы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2CE8EC-0565-4B5C-A473-9BF249A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9181D6-6DD0-4CA2-BDD0-049A7C930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4" y="1198484"/>
            <a:ext cx="8293771" cy="50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1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EAF9C-E461-4F92-ACD6-67206270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4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Схема триггера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2CE8EC-0565-4B5C-A473-9BF249A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4D2AD5-F9BC-419D-87B8-8C2A48E7E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78" y="1105823"/>
            <a:ext cx="53625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EAF9C-E461-4F92-ACD6-67206270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4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Преимущества графовой БД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2CE8EC-0565-4B5C-A473-9BF249A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8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523E50A-1663-404C-8BFF-AF6F9D5D613A}"/>
              </a:ext>
            </a:extLst>
          </p:cNvPr>
          <p:cNvSpPr txBox="1">
            <a:spLocks/>
          </p:cNvSpPr>
          <p:nvPr/>
        </p:nvSpPr>
        <p:spPr>
          <a:xfrm>
            <a:off x="838200" y="12379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Отсутствие развязочных таблиц;</a:t>
            </a:r>
          </a:p>
          <a:p>
            <a:r>
              <a:rPr lang="ru-RU" dirty="0"/>
              <a:t>Исключение дублирования за счёт множественных связей;</a:t>
            </a:r>
          </a:p>
          <a:p>
            <a:r>
              <a:rPr lang="ru-RU" dirty="0"/>
              <a:t>Компактные запросы.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E9BBC5-3FB7-4C46-B88F-E494BE465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4986"/>
              </p:ext>
            </p:extLst>
          </p:nvPr>
        </p:nvGraphicFramePr>
        <p:xfrm>
          <a:off x="358250" y="2844966"/>
          <a:ext cx="11475500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750">
                  <a:extLst>
                    <a:ext uri="{9D8B030D-6E8A-4147-A177-3AD203B41FA5}">
                      <a16:colId xmlns:a16="http://schemas.microsoft.com/office/drawing/2014/main" val="3733457533"/>
                    </a:ext>
                  </a:extLst>
                </a:gridCol>
                <a:gridCol w="5737750">
                  <a:extLst>
                    <a:ext uri="{9D8B030D-6E8A-4147-A177-3AD203B41FA5}">
                      <a16:colId xmlns:a16="http://schemas.microsoft.com/office/drawing/2014/main" val="651717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77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 (noun:noun), (adjective:adjective {text: &lt;&lt;</a:t>
                      </a:r>
                      <a:r>
                        <a:rPr lang="ru-RU" dirty="0"/>
                        <a:t>красный</a:t>
                      </a:r>
                      <a:r>
                        <a:rPr lang="en-US" dirty="0"/>
                        <a:t>&gt;&gt;}), (obAction:obAction {text: &lt;&lt;</a:t>
                      </a:r>
                      <a:r>
                        <a:rPr lang="ru-RU" dirty="0"/>
                        <a:t>играть</a:t>
                      </a:r>
                      <a:r>
                        <a:rPr lang="en-US" dirty="0"/>
                        <a:t>&gt;&gt;}</a:t>
                      </a:r>
                      <a:r>
                        <a:rPr lang="ru-RU" dirty="0"/>
                        <a:t>)</a:t>
                      </a:r>
                    </a:p>
                    <a:p>
                      <a:r>
                        <a:rPr lang="en-US" dirty="0"/>
                        <a:t>WHERE (noun)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(adjective) AND (noun)(obAction) RETURN noun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noun.text</a:t>
                      </a:r>
                    </a:p>
                    <a:p>
                      <a:r>
                        <a:rPr lang="en-US" dirty="0"/>
                        <a:t>(SELECT obAction.id AS oid, noun.id AS nid</a:t>
                      </a:r>
                    </a:p>
                    <a:p>
                      <a:r>
                        <a:rPr lang="en-US" dirty="0"/>
                        <a:t>FROM (obAction JOIN nounObAction ON noun.id = nounObAction.oaid AND obAction.text=&lt;&lt;</a:t>
                      </a:r>
                      <a:r>
                        <a:rPr lang="ru-RU" dirty="0"/>
                        <a:t>играть</a:t>
                      </a:r>
                      <a:r>
                        <a:rPr lang="en-US" dirty="0"/>
                        <a:t>&gt;&gt;)</a:t>
                      </a:r>
                      <a:r>
                        <a:rPr lang="ru-RU" dirty="0"/>
                        <a:t>)</a:t>
                      </a:r>
                      <a:r>
                        <a:rPr lang="en-US" dirty="0"/>
                        <a:t> AS oa</a:t>
                      </a:r>
                    </a:p>
                    <a:p>
                      <a:r>
                        <a:rPr lang="en-US" dirty="0"/>
                        <a:t>JOIN</a:t>
                      </a:r>
                    </a:p>
                    <a:p>
                      <a:r>
                        <a:rPr lang="en-US" dirty="0"/>
                        <a:t>(SELECT adjective.id AS aid, noun.id AS nid</a:t>
                      </a:r>
                    </a:p>
                    <a:p>
                      <a:r>
                        <a:rPr lang="en-US" dirty="0"/>
                        <a:t>FROM (adjective JOIN nounAdjective ON adjective.id=nounAdjective.aid AND adjective.text=&lt;&lt;</a:t>
                      </a:r>
                      <a:r>
                        <a:rPr lang="ru-RU" dirty="0"/>
                        <a:t>красный</a:t>
                      </a:r>
                      <a:r>
                        <a:rPr lang="en-US" dirty="0"/>
                        <a:t>&gt;&gt;)) AS adj</a:t>
                      </a:r>
                    </a:p>
                    <a:p>
                      <a:r>
                        <a:rPr lang="en-US" dirty="0"/>
                        <a:t>ON oa.nid=adj.nid</a:t>
                      </a:r>
                    </a:p>
                    <a:p>
                      <a:r>
                        <a:rPr lang="en-US" dirty="0"/>
                        <a:t>JOIN noun ON oa.nid=noun.id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29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EAF9C-E461-4F92-ACD6-67206270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2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Выбранный технологический стек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632B73-77C9-4012-91CF-F7209801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EF2A-8372-47E4-9453-0FC9288DC1CF}" type="slidenum">
              <a:rPr lang="ru-RU" smtClean="0"/>
              <a:t>9</a:t>
            </a:fld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52DF5E6-16B2-45E2-A911-24D7BCD50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Neo4j </a:t>
            </a:r>
            <a:r>
              <a:rPr lang="ru-RU" dirty="0"/>
              <a:t>– графовая СУБД;</a:t>
            </a:r>
            <a:endParaRPr lang="en-US" dirty="0"/>
          </a:p>
          <a:p>
            <a:r>
              <a:rPr lang="en-US" dirty="0"/>
              <a:t>Python</a:t>
            </a:r>
            <a:r>
              <a:rPr lang="ru-RU" dirty="0"/>
              <a:t> – язык программирования;</a:t>
            </a:r>
          </a:p>
          <a:p>
            <a:r>
              <a:rPr lang="en-US" dirty="0"/>
              <a:t>neo4j – </a:t>
            </a:r>
            <a:r>
              <a:rPr lang="ru-RU" dirty="0"/>
              <a:t>библиотека взаимодействия </a:t>
            </a:r>
            <a:r>
              <a:rPr lang="en-US" dirty="0"/>
              <a:t>python </a:t>
            </a:r>
            <a:r>
              <a:rPr lang="ru-RU" dirty="0"/>
              <a:t>с СУБД </a:t>
            </a:r>
            <a:r>
              <a:rPr lang="en-US" dirty="0"/>
              <a:t>Neo4j;</a:t>
            </a:r>
            <a:endParaRPr lang="ru-RU" dirty="0"/>
          </a:p>
          <a:p>
            <a:r>
              <a:rPr lang="en-US" dirty="0"/>
              <a:t>fastapi – </a:t>
            </a:r>
            <a:r>
              <a:rPr lang="ru-RU" dirty="0"/>
              <a:t>библиотека для создания </a:t>
            </a:r>
            <a:r>
              <a:rPr lang="en-US" dirty="0"/>
              <a:t>API </a:t>
            </a:r>
            <a:r>
              <a:rPr lang="ru-RU" dirty="0"/>
              <a:t>на </a:t>
            </a:r>
            <a:r>
              <a:rPr lang="en-US" dirty="0"/>
              <a:t>python</a:t>
            </a:r>
            <a:r>
              <a:rPr lang="ru-R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1496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529</Words>
  <Application>Microsoft Office PowerPoint</Application>
  <PresentationFormat>Широкоэкранный</PresentationFormat>
  <Paragraphs>94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SFRM1440</vt:lpstr>
      <vt:lpstr>Тема Office</vt:lpstr>
      <vt:lpstr>Разработка базы данных карточек для адаптивной коммуникации </vt:lpstr>
      <vt:lpstr>Цель и задачи работы</vt:lpstr>
      <vt:lpstr>Карточки PECS</vt:lpstr>
      <vt:lpstr>Диаграмма вариантов использования</vt:lpstr>
      <vt:lpstr>ER-диаграмма в нотации Чена</vt:lpstr>
      <vt:lpstr>ER-диаграмма базы данных</vt:lpstr>
      <vt:lpstr>Схема триггера</vt:lpstr>
      <vt:lpstr>Преимущества графовой БД</vt:lpstr>
      <vt:lpstr>Выбранный технологический стек</vt:lpstr>
      <vt:lpstr>Интерфейс взаимодействия</vt:lpstr>
      <vt:lpstr>Пример работы программы</vt:lpstr>
      <vt:lpstr>Анализ времени поиска узла по связям</vt:lpstr>
      <vt:lpstr>Анализ времени создания узла</vt:lpstr>
      <vt:lpstr>Заключение</vt:lpstr>
      <vt:lpstr>Направления дальнейшего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моделирование гидравлической эрозии пользовательского ландшафта</dc:title>
  <dc:creator>Алексей Авсюнин</dc:creator>
  <cp:lastModifiedBy>Алексей Авсюнин</cp:lastModifiedBy>
  <cp:revision>13</cp:revision>
  <dcterms:created xsi:type="dcterms:W3CDTF">2022-12-10T10:37:27Z</dcterms:created>
  <dcterms:modified xsi:type="dcterms:W3CDTF">2023-06-06T14:35:40Z</dcterms:modified>
</cp:coreProperties>
</file>