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95" r:id="rId4"/>
    <p:sldId id="29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8849" autoAdjust="0"/>
  </p:normalViewPr>
  <p:slideViewPr>
    <p:cSldViewPr snapToGrid="0">
      <p:cViewPr varScale="1">
        <p:scale>
          <a:sx n="66" d="100"/>
          <a:sy n="66" d="100"/>
        </p:scale>
        <p:origin x="12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55AAF-69D9-4FD3-8ACB-8050747B83BC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0745D-ECAF-44B7-BA9F-952E72B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50E3F-E5A4-4E0E-90A5-61FE4423C33F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CDA12-B7B3-474D-99F2-D2A01C871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0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B525A2-9F39-47FA-BCB0-6C44572FC46A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410559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5628485-590A-4EE9-A109-F454709C87D0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14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4204260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CAC90CD-59D5-47BC-A4C0-D2AE813D7591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15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Many steps to creating a remote service</a:t>
            </a:r>
          </a:p>
          <a:p>
            <a:pPr eaLnBrk="1" hangingPunct="1"/>
            <a:r>
              <a:rPr lang="en-US" altLang="zh-CN" smtClean="0"/>
              <a:t>-Inteface defines a set of methods we wish to make available (based on user requirements and agreement)</a:t>
            </a:r>
          </a:p>
          <a:p>
            <a:pPr eaLnBrk="1" hangingPunct="1"/>
            <a:r>
              <a:rPr lang="en-US" altLang="zh-CN" smtClean="0"/>
              <a:t>-Servant implements the methods defined in Interface</a:t>
            </a:r>
          </a:p>
          <a:p>
            <a:pPr eaLnBrk="1" hangingPunct="1"/>
            <a:r>
              <a:rPr lang="en-US" altLang="zh-CN" smtClean="0"/>
              <a:t>-Server program is the “driver”, usually registers with naming service</a:t>
            </a:r>
          </a:p>
          <a:p>
            <a:pPr eaLnBrk="1" hangingPunct="1"/>
            <a:r>
              <a:rPr lang="en-US" altLang="zh-CN" smtClean="0"/>
              <a:t>REPEAT IF NECCESSARY</a:t>
            </a:r>
          </a:p>
        </p:txBody>
      </p:sp>
    </p:spTree>
    <p:extLst>
      <p:ext uri="{BB962C8B-B14F-4D97-AF65-F5344CB8AC3E}">
        <p14:creationId xmlns:p14="http://schemas.microsoft.com/office/powerpoint/2010/main" val="2460445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821255-A576-45FB-AA43-350616943B94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18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55012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F4843CA-A926-4A2F-AFAE-B836EE53FC91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24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4225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EB75937-BDA7-47E7-9983-6F5F2CD2BAFE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25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Why use a security manager? We don’t want rogue java applications or applets downloading arbitrary remote code and executing it!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Security manager is usually required at both the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278543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3901047-38BD-4D27-81C8-83DDFC42ECE9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26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We can use a system wide, default security manager by using the command line argument.</a:t>
            </a:r>
          </a:p>
          <a:p>
            <a:pPr eaLnBrk="1" hangingPunct="1"/>
            <a:r>
              <a:rPr lang="en-US" altLang="en-US" smtClean="0"/>
              <a:t>Alternatively, we can define and set our own SecurityManager to control access to our server</a:t>
            </a:r>
          </a:p>
          <a:p>
            <a:pPr eaLnBrk="1" hangingPunct="1"/>
            <a:r>
              <a:rPr lang="en-US" altLang="en-US" smtClean="0"/>
              <a:t>Client can use default system wide policy (usually restrictive, e.g. to stop applets from misuse) or define more permissive local.policy</a:t>
            </a:r>
          </a:p>
        </p:txBody>
      </p:sp>
    </p:spTree>
    <p:extLst>
      <p:ext uri="{BB962C8B-B14F-4D97-AF65-F5344CB8AC3E}">
        <p14:creationId xmlns:p14="http://schemas.microsoft.com/office/powerpoint/2010/main" val="705005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A2EEDC8-F42F-48BA-B22D-8E87C81C8B88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27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We can have per user policies, where a user can define there own local.policy and place it in their home drive.</a:t>
            </a:r>
          </a:p>
          <a:p>
            <a:pPr eaLnBrk="1" hangingPunct="1"/>
            <a:r>
              <a:rPr lang="en-US" altLang="zh-CN" smtClean="0"/>
              <a:t>This can allow more permissive access than the default</a:t>
            </a:r>
          </a:p>
          <a:p>
            <a:pPr eaLnBrk="1" hangingPunct="1"/>
            <a:r>
              <a:rPr lang="en-US" altLang="zh-CN" smtClean="0"/>
              <a:t>E.g. I may want to allow access to certain ports or certain files, or everything (useful for debugging)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244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954BCE-01F6-4068-AF7D-66D5C8861A95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28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UnmarshalException is probably the most common exception for beginner RMI programmers. Can occur on the server if CLASSPATH is set incorrectly for the Server or the rmiregistry</a:t>
            </a:r>
          </a:p>
          <a:p>
            <a:pPr eaLnBrk="1" hangingPunct="1"/>
            <a:r>
              <a:rPr lang="en-US" altLang="zh-CN" smtClean="0"/>
              <a:t>Can happen on client if stubs are missing and the codebase has not been set to allow automatic download of the stubs from the server</a:t>
            </a:r>
          </a:p>
          <a:p>
            <a:pPr eaLnBrk="1" hangingPunct="1"/>
            <a:r>
              <a:rPr lang="en-US" altLang="zh-CN" smtClean="0"/>
              <a:t>AccessControlException can occur if the java.policy is not permissive enough for the client run execute correctly</a:t>
            </a:r>
          </a:p>
        </p:txBody>
      </p:sp>
    </p:spTree>
    <p:extLst>
      <p:ext uri="{BB962C8B-B14F-4D97-AF65-F5344CB8AC3E}">
        <p14:creationId xmlns:p14="http://schemas.microsoft.com/office/powerpoint/2010/main" val="464327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2C178A-3E36-4B82-98C6-D3C17E6E8EF9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29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Mentioned earlier that objects returned over RMI either need to be Remote (for the remote reference) or Serializable</a:t>
            </a:r>
          </a:p>
          <a:p>
            <a:pPr eaLnBrk="1" hangingPunct="1"/>
            <a:r>
              <a:rPr lang="en-US" altLang="zh-CN" smtClean="0"/>
              <a:t>For an object to be Serializable all member fields must also be Serializable</a:t>
            </a:r>
          </a:p>
          <a:p>
            <a:pPr eaLnBrk="1" hangingPunct="1"/>
            <a:r>
              <a:rPr lang="en-US" altLang="zh-CN" smtClean="0"/>
              <a:t>Many system features such as Thread and File are non-serializable. So we couldn’t return a  file reference over RMI, but we could return an actual file as a </a:t>
            </a:r>
          </a:p>
          <a:p>
            <a:pPr eaLnBrk="1" hangingPunct="1"/>
            <a:r>
              <a:rPr lang="en-US" altLang="en-US" smtClean="0"/>
              <a:t>byte[] array</a:t>
            </a:r>
          </a:p>
          <a:p>
            <a:pPr eaLnBrk="1" hangingPunct="1"/>
            <a:r>
              <a:rPr lang="en-US" altLang="en-US" smtClean="0"/>
              <a:t>Much of the complexity is hidden from us, thankfully!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6827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506D4B2-386B-4242-A5A2-7683E160EBBB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30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Allows client to receive latest stub definitions without manually placing stub on client</a:t>
            </a:r>
          </a:p>
          <a:p>
            <a:pPr eaLnBrk="1" hangingPunct="1"/>
            <a:r>
              <a:rPr lang="en-US" altLang="en-US" smtClean="0"/>
              <a:t>New or modified interfaces or types can be introduced as needed</a:t>
            </a:r>
          </a:p>
          <a:p>
            <a:pPr eaLnBrk="1" hangingPunct="1"/>
            <a:r>
              <a:rPr lang="en-US" altLang="en-US" smtClean="0"/>
              <a:t>Dynamic loading can be achieved by setting the </a:t>
            </a:r>
          </a:p>
          <a:p>
            <a:pPr eaLnBrk="1" hangingPunct="1"/>
            <a:r>
              <a:rPr lang="en-US" altLang="en-US" smtClean="0"/>
              <a:t>-D</a:t>
            </a:r>
            <a:r>
              <a:rPr lang="en-US" altLang="zh-CN" i="1" smtClean="0">
                <a:solidFill>
                  <a:schemeClr val="hlink"/>
                </a:solidFill>
              </a:rPr>
              <a:t>java.rmi.server.codebase</a:t>
            </a:r>
            <a:r>
              <a:rPr lang="en-US" altLang="zh-CN" smtClean="0"/>
              <a:t>=http://www.server.com/classes </a:t>
            </a:r>
          </a:p>
          <a:p>
            <a:pPr eaLnBrk="1" hangingPunct="1"/>
            <a:r>
              <a:rPr lang="en-US" altLang="zh-CN" smtClean="0"/>
              <a:t>Or file:///var/classes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83855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B525A2-9F39-47FA-BCB0-6C44572FC46A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3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1479520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DAEC8B-4ABB-4178-95A5-F186F1665F05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31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6945483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9270D8-DCE4-4DC6-887D-570D1852DD0B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38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4147114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904CBAB-A3C6-41F3-A671-CF4377EE64A7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41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Hugely simplified over sockets for complex interactions. Imagine doing the file browser with sockets. We would have to define a shared protocol between client and server, parse the messages over the network to try and figure out what the client wants us to do</a:t>
            </a:r>
          </a:p>
        </p:txBody>
      </p:sp>
    </p:spTree>
    <p:extLst>
      <p:ext uri="{BB962C8B-B14F-4D97-AF65-F5344CB8AC3E}">
        <p14:creationId xmlns:p14="http://schemas.microsoft.com/office/powerpoint/2010/main" val="90371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B525A2-9F39-47FA-BCB0-6C44572FC46A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4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1317308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F6A6F46-6292-4F8F-A9FB-9FABDC4AF8D7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7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067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4D56353-3ADB-4E4E-B772-FA461E856CF6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9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Available reliably from java “2” aka Java 1.2</a:t>
            </a:r>
          </a:p>
          <a:p>
            <a:pPr eaLnBrk="1" hangingPunct="1"/>
            <a:r>
              <a:rPr lang="en-US" altLang="en-US" smtClean="0"/>
              <a:t>Has been consistently improved since then for each new Java version.</a:t>
            </a:r>
          </a:p>
          <a:p>
            <a:pPr eaLnBrk="1" hangingPunct="1"/>
            <a:r>
              <a:rPr lang="en-US" altLang="en-US" smtClean="0"/>
              <a:t>Data must be Serializable (or Remote) so that RMI can marshall (flatten) and unmarshall (reconstruct) the data</a:t>
            </a:r>
          </a:p>
          <a:p>
            <a:pPr eaLnBrk="1" hangingPunct="1"/>
            <a:r>
              <a:rPr lang="en-US" altLang="en-US" smtClean="0"/>
              <a:t>Primatives (int/float/etc) are inherently serializable, as are many Objects</a:t>
            </a:r>
          </a:p>
        </p:txBody>
      </p:sp>
    </p:spTree>
    <p:extLst>
      <p:ext uri="{BB962C8B-B14F-4D97-AF65-F5344CB8AC3E}">
        <p14:creationId xmlns:p14="http://schemas.microsoft.com/office/powerpoint/2010/main" val="214454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079EA4E-0A36-480F-A129-F4C243111F13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10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/>
              <a:t>What are the steps involved in server-side and client-side RMI?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What advanced concepts can we use to make our program production ready? Security policies to restrict access and encrypt data flow?</a:t>
            </a:r>
          </a:p>
          <a:p>
            <a:pPr eaLnBrk="1" hangingPunct="1"/>
            <a:r>
              <a:rPr lang="en-US" altLang="zh-CN" smtClean="0"/>
              <a:t>What exceptions will we come across? Can we dynamically deploy our service?</a:t>
            </a:r>
          </a:p>
        </p:txBody>
      </p:sp>
    </p:spTree>
    <p:extLst>
      <p:ext uri="{BB962C8B-B14F-4D97-AF65-F5344CB8AC3E}">
        <p14:creationId xmlns:p14="http://schemas.microsoft.com/office/powerpoint/2010/main" val="2206723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4659E1E-DB85-41FD-BC47-314804BBE78F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11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Available reliably from java “2” aka Java 1.2</a:t>
            </a:r>
          </a:p>
          <a:p>
            <a:pPr eaLnBrk="1" hangingPunct="1"/>
            <a:r>
              <a:rPr lang="en-US" altLang="en-US" smtClean="0"/>
              <a:t>Has been consistently improved since then for each new Java version.</a:t>
            </a:r>
          </a:p>
          <a:p>
            <a:pPr eaLnBrk="1" hangingPunct="1"/>
            <a:r>
              <a:rPr lang="en-US" altLang="en-US" smtClean="0"/>
              <a:t>Data must be Serializable (or Remote) so that RMI can marshall (flatten) and unmarshall (reconstruct) the data</a:t>
            </a:r>
          </a:p>
          <a:p>
            <a:pPr eaLnBrk="1" hangingPunct="1"/>
            <a:r>
              <a:rPr lang="en-US" altLang="en-US" smtClean="0"/>
              <a:t>Primatives (int/float/etc) are inherently serializable, as are many Objects</a:t>
            </a:r>
          </a:p>
        </p:txBody>
      </p:sp>
    </p:spTree>
    <p:extLst>
      <p:ext uri="{BB962C8B-B14F-4D97-AF65-F5344CB8AC3E}">
        <p14:creationId xmlns:p14="http://schemas.microsoft.com/office/powerpoint/2010/main" val="181469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CB7579F-B7D4-458D-A7CC-22446EFEE7C4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12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7625" cy="3598863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Remote reference modules exist at client/server, and is the middleware between the stub and skeleton and the transport protocols, handling creation and management of remote references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Proxy/skel are the interfaces client/server uses to interact</a:t>
            </a:r>
          </a:p>
          <a:p>
            <a:pPr eaLnBrk="1" hangingPunct="1"/>
            <a:r>
              <a:rPr lang="en-US" altLang="en-US" smtClean="0"/>
              <a:t>Dispatcher matches the request to the appropriate skeleton (there could be many)</a:t>
            </a:r>
          </a:p>
        </p:txBody>
      </p:sp>
    </p:spTree>
    <p:extLst>
      <p:ext uri="{BB962C8B-B14F-4D97-AF65-F5344CB8AC3E}">
        <p14:creationId xmlns:p14="http://schemas.microsoft.com/office/powerpoint/2010/main" val="259614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9C4F329-8945-4ADB-97A8-11EF83620251}" type="slidenum">
              <a:rPr lang="en-US" altLang="zh-CN" sz="1200" smtClean="0">
                <a:latin typeface="Tahoma" panose="020B0604030504040204" pitchFamily="34" charset="0"/>
                <a:ea typeface="SimSun" panose="02010600030101010101" pitchFamily="2" charset="-122"/>
              </a:rPr>
              <a:pPr/>
              <a:t>13</a:t>
            </a:fld>
            <a:endParaRPr lang="en-US" altLang="zh-CN" sz="1200" smtClean="0">
              <a:latin typeface="Tahoma" panose="020B0604030504040204" pitchFamily="34" charset="0"/>
              <a:ea typeface="SimSun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6024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6960" y="132624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364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048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6960" y="3341160"/>
            <a:ext cx="292032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056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079640" y="225720"/>
            <a:ext cx="849456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3856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4116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20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3640" y="3341160"/>
            <a:ext cx="9070560" cy="1839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4"/>
          <a:stretch/>
        </p:blipFill>
        <p:spPr>
          <a:xfrm>
            <a:off x="179640" y="215640"/>
            <a:ext cx="791640" cy="8636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79640" y="225720"/>
            <a:ext cx="849456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/C/Documents%20and%20Settings/java/eclipse/workspaces/RMITutorial/local.polic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LeAeFZOkM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X-bL0S8b6C4" TargetMode="External"/><Relationship Id="rId5" Type="http://schemas.openxmlformats.org/officeDocument/2006/relationships/hyperlink" Target="https://www.youtube.com/watch?v=vkw275ptI3E" TargetMode="External"/><Relationship Id="rId4" Type="http://schemas.openxmlformats.org/officeDocument/2006/relationships/hyperlink" Target="https://www.youtube.com/watch?v=OjXTkgW0wDQ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3640" y="4370498"/>
            <a:ext cx="907056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Prof S </a:t>
            </a:r>
            <a:r>
              <a:rPr lang="en-GB" sz="3200" b="1" strike="noStrike" spc="-1" dirty="0" err="1" smtClean="0">
                <a:latin typeface="Arial"/>
              </a:rPr>
              <a:t>Karume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079640" y="359640"/>
            <a:ext cx="8278920" cy="79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 smtClean="0">
                <a:latin typeface="Arial"/>
              </a:rPr>
              <a:t>INTE</a:t>
            </a:r>
            <a:r>
              <a:rPr lang="en-GB" sz="3200" b="1" strike="noStrike" spc="-1" dirty="0" smtClean="0">
                <a:latin typeface="Arial"/>
              </a:rPr>
              <a:t> 321/COMP 322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3640" y="1606925"/>
            <a:ext cx="9070560" cy="12043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 fontAlgn="ctr"/>
            <a:r>
              <a:rPr lang="en-US" sz="3200" b="1" spc="-1" dirty="0" smtClean="0">
                <a:latin typeface="Arial"/>
              </a:rPr>
              <a:t>DISTRIBUTED SYSTEMS</a:t>
            </a:r>
            <a:endParaRPr lang="en-US" sz="3200" b="1" spc="-1" dirty="0">
              <a:latin typeface="Arial"/>
            </a:endParaRP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GB" sz="3200" b="0" strike="noStrike" spc="-1" dirty="0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3640" y="2891520"/>
            <a:ext cx="907056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trike="noStrike" spc="-1" dirty="0" smtClean="0">
                <a:latin typeface="Arial"/>
              </a:rPr>
              <a:t>Lecture </a:t>
            </a:r>
            <a:r>
              <a:rPr lang="en-GB" sz="3200" b="1" spc="-1" dirty="0">
                <a:latin typeface="Arial"/>
              </a:rPr>
              <a:t>9</a:t>
            </a:r>
            <a:r>
              <a:rPr lang="en-GB" sz="3200" b="1" strike="noStrike" spc="-1" dirty="0" smtClean="0">
                <a:latin typeface="Arial"/>
              </a:rPr>
              <a:t>: </a:t>
            </a:r>
            <a:r>
              <a:rPr lang="en-GB" altLang="zh-CN" sz="3200" b="1" dirty="0"/>
              <a:t>Distributed Objects Programming</a:t>
            </a:r>
            <a:br>
              <a:rPr lang="en-GB" altLang="zh-CN" sz="3200" b="1" dirty="0"/>
            </a:br>
            <a:r>
              <a:rPr lang="en-GB" altLang="zh-CN" sz="3200" b="1" dirty="0"/>
              <a:t>- Remote Invocation</a:t>
            </a:r>
            <a:endParaRPr lang="en-GB" sz="32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1763994" y="1701165"/>
            <a:ext cx="6111593" cy="441043"/>
          </a:xfrm>
          <a:prstGeom prst="rect">
            <a:avLst/>
          </a:prstGeom>
          <a:solidFill>
            <a:srgbClr val="A6F4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992">
              <a:solidFill>
                <a:schemeClr val="tx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Client-Side RMI programming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Dynamic Loading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110297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Java RMI</a:t>
            </a:r>
            <a:endParaRPr lang="en-US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16429" y="1386135"/>
            <a:ext cx="8757771" cy="368454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Java Remote Method Invocation (Java RMI) is an extension of the Java object model to support distributed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methods of remote Java objects can be invoked from other Java virtual machines, possibly on different hosts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Single-language system with a proprietary transport protocol (JRMP, java remote method protocol)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Also supports IIOP (</a:t>
            </a:r>
            <a:r>
              <a:rPr lang="en-AU" altLang="en-US" sz="1800" dirty="0"/>
              <a:t>Internet Inter-Orb Protocol)</a:t>
            </a:r>
            <a:r>
              <a:rPr lang="en-US" altLang="en-US" sz="1800" dirty="0"/>
              <a:t> from CORBA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RMI uses object serialization to marshal and </a:t>
            </a:r>
            <a:r>
              <a:rPr lang="en-US" altLang="en-US" sz="1800" dirty="0" err="1"/>
              <a:t>unmarshal</a:t>
            </a:r>
            <a:endParaRPr lang="en-US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Any </a:t>
            </a:r>
            <a:r>
              <a:rPr lang="en-US" altLang="en-US" sz="1800" dirty="0" err="1"/>
              <a:t>serializable</a:t>
            </a:r>
            <a:r>
              <a:rPr lang="en-US" altLang="en-US" sz="1800" dirty="0"/>
              <a:t> object can be used as parameter or method return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/>
              <a:t>Releases of Java RMI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Java RMI is available for Java Standard Edition (JSE), Java Micro Edition (JME), and </a:t>
            </a:r>
            <a:r>
              <a:rPr lang="en-AU" sz="1800" dirty="0"/>
              <a:t>Java Enterprise Edition (Java EE)</a:t>
            </a: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0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773" y="31422"/>
            <a:ext cx="8891674" cy="946080"/>
          </a:xfrm>
        </p:spPr>
        <p:txBody>
          <a:bodyPr/>
          <a:lstStyle/>
          <a:p>
            <a:pPr eaLnBrk="1" hangingPunct="1"/>
            <a:r>
              <a:rPr lang="en-GB" altLang="zh-CN" dirty="0" smtClean="0"/>
              <a:t>RMI Architecture and Components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890007" y="3087300"/>
            <a:ext cx="2198651" cy="2550435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890006" y="3087299"/>
            <a:ext cx="2215715" cy="2583251"/>
          </a:xfrm>
          <a:prstGeom prst="rect">
            <a:avLst/>
          </a:prstGeom>
          <a:noFill/>
          <a:ln w="2698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5171575" y="3087300"/>
            <a:ext cx="3276318" cy="2539934"/>
          </a:xfrm>
          <a:prstGeom prst="rect">
            <a:avLst/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172888" y="3087299"/>
            <a:ext cx="3296007" cy="2562249"/>
          </a:xfrm>
          <a:prstGeom prst="rect">
            <a:avLst/>
          </a:prstGeom>
          <a:noFill/>
          <a:ln w="26988">
            <a:solidFill>
              <a:srgbClr val="FFD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5380284" y="3173933"/>
            <a:ext cx="2942910" cy="185474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920198" y="3173933"/>
            <a:ext cx="2123831" cy="1854743"/>
          </a:xfrm>
          <a:prstGeom prst="ellipse">
            <a:avLst/>
          </a:prstGeom>
          <a:solidFill>
            <a:srgbClr val="FFFFFF"/>
          </a:solidFill>
          <a:ln w="269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039646" y="3637291"/>
            <a:ext cx="604589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object A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7274404" y="3566409"/>
            <a:ext cx="613951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object B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236116" y="3546719"/>
            <a:ext cx="633187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skeleton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4192355" y="3705547"/>
            <a:ext cx="63158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Request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693335" y="3637291"/>
            <a:ext cx="81913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proxy for B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4" name="AutoShape 14"/>
          <p:cNvSpPr>
            <a:spLocks noChangeArrowheads="1"/>
          </p:cNvSpPr>
          <p:nvPr/>
        </p:nvSpPr>
        <p:spPr bwMode="auto">
          <a:xfrm>
            <a:off x="3455972" y="3784305"/>
            <a:ext cx="316343" cy="821705"/>
          </a:xfrm>
          <a:prstGeom prst="roundRect">
            <a:avLst>
              <a:gd name="adj" fmla="val 47097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35" name="AutoShape 15"/>
          <p:cNvSpPr>
            <a:spLocks noChangeArrowheads="1"/>
          </p:cNvSpPr>
          <p:nvPr/>
        </p:nvSpPr>
        <p:spPr bwMode="auto">
          <a:xfrm>
            <a:off x="5481355" y="3717361"/>
            <a:ext cx="317656" cy="821705"/>
          </a:xfrm>
          <a:prstGeom prst="roundRect">
            <a:avLst>
              <a:gd name="adj" fmla="val 47097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36" name="AutoShape 16"/>
          <p:cNvSpPr>
            <a:spLocks noChangeArrowheads="1"/>
          </p:cNvSpPr>
          <p:nvPr/>
        </p:nvSpPr>
        <p:spPr bwMode="auto">
          <a:xfrm>
            <a:off x="2441310" y="4473434"/>
            <a:ext cx="725883" cy="357035"/>
          </a:xfrm>
          <a:prstGeom prst="roundRect">
            <a:avLst>
              <a:gd name="adj" fmla="val 47259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236984" y="4451120"/>
            <a:ext cx="434414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Reply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5040312" y="5208505"/>
            <a:ext cx="117981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Communication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168284" y="5264949"/>
            <a:ext cx="639599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FF0000"/>
                </a:solidFill>
                <a:latin typeface="C Helvetica Condensed"/>
              </a:rPr>
              <a:t>Remote </a:t>
            </a:r>
            <a:endParaRPr lang="en-US" altLang="en-US" sz="1323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0740" name="Freeform 20"/>
          <p:cNvSpPr>
            <a:spLocks/>
          </p:cNvSpPr>
          <p:nvPr/>
        </p:nvSpPr>
        <p:spPr bwMode="auto">
          <a:xfrm>
            <a:off x="5544362" y="3906379"/>
            <a:ext cx="128637" cy="84008"/>
          </a:xfrm>
          <a:custGeom>
            <a:avLst/>
            <a:gdLst>
              <a:gd name="T0" fmla="*/ 0 w 120"/>
              <a:gd name="T1" fmla="*/ 2147483646 h 69"/>
              <a:gd name="T2" fmla="*/ 0 w 120"/>
              <a:gd name="T3" fmla="*/ 0 h 69"/>
              <a:gd name="T4" fmla="*/ 2147483646 w 120"/>
              <a:gd name="T5" fmla="*/ 2147483646 h 69"/>
              <a:gd name="T6" fmla="*/ 0 w 120"/>
              <a:gd name="T7" fmla="*/ 2147483646 h 69"/>
              <a:gd name="T8" fmla="*/ 0 w 120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69"/>
              <a:gd name="T17" fmla="*/ 120 w 120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69">
                <a:moveTo>
                  <a:pt x="0" y="34"/>
                </a:moveTo>
                <a:lnTo>
                  <a:pt x="0" y="0"/>
                </a:lnTo>
                <a:lnTo>
                  <a:pt x="120" y="34"/>
                </a:lnTo>
                <a:lnTo>
                  <a:pt x="0" y="69"/>
                </a:lnTo>
                <a:lnTo>
                  <a:pt x="0" y="34"/>
                </a:lnTo>
                <a:close/>
              </a:path>
            </a:pathLst>
          </a:custGeom>
          <a:solidFill>
            <a:srgbClr val="000000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88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 flipH="1">
            <a:off x="3809068" y="3969385"/>
            <a:ext cx="1735293" cy="42004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42" name="Freeform 22"/>
          <p:cNvSpPr>
            <a:spLocks/>
          </p:cNvSpPr>
          <p:nvPr/>
        </p:nvSpPr>
        <p:spPr bwMode="auto">
          <a:xfrm>
            <a:off x="3767063" y="4350047"/>
            <a:ext cx="131263" cy="84008"/>
          </a:xfrm>
          <a:custGeom>
            <a:avLst/>
            <a:gdLst>
              <a:gd name="T0" fmla="*/ 2147483646 w 121"/>
              <a:gd name="T1" fmla="*/ 2147483646 h 69"/>
              <a:gd name="T2" fmla="*/ 2147483646 w 121"/>
              <a:gd name="T3" fmla="*/ 2147483646 h 69"/>
              <a:gd name="T4" fmla="*/ 0 w 121"/>
              <a:gd name="T5" fmla="*/ 2147483646 h 69"/>
              <a:gd name="T6" fmla="*/ 2147483646 w 121"/>
              <a:gd name="T7" fmla="*/ 0 h 69"/>
              <a:gd name="T8" fmla="*/ 2147483646 w 121"/>
              <a:gd name="T9" fmla="*/ 2147483646 h 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"/>
              <a:gd name="T16" fmla="*/ 0 h 69"/>
              <a:gd name="T17" fmla="*/ 121 w 121"/>
              <a:gd name="T18" fmla="*/ 69 h 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" h="69">
                <a:moveTo>
                  <a:pt x="121" y="34"/>
                </a:moveTo>
                <a:lnTo>
                  <a:pt x="121" y="69"/>
                </a:lnTo>
                <a:lnTo>
                  <a:pt x="0" y="34"/>
                </a:lnTo>
                <a:lnTo>
                  <a:pt x="121" y="0"/>
                </a:lnTo>
                <a:lnTo>
                  <a:pt x="121" y="34"/>
                </a:lnTo>
                <a:close/>
              </a:path>
            </a:pathLst>
          </a:custGeom>
          <a:solidFill>
            <a:srgbClr val="000000"/>
          </a:solidFill>
          <a:ln w="269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88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3906202" y="4410428"/>
            <a:ext cx="1764171" cy="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6343751" y="5196692"/>
            <a:ext cx="135614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FF0000"/>
                </a:solidFill>
                <a:latin typeface="C Helvetica Condensed"/>
              </a:rPr>
              <a:t>Remote reference</a:t>
            </a:r>
            <a:endParaRPr lang="en-US" altLang="en-US" sz="1323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3076622" y="5196692"/>
            <a:ext cx="1179810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Communication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229331" y="5397524"/>
            <a:ext cx="60433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 module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3465160" y="5397524"/>
            <a:ext cx="60433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 module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1905758" y="5468405"/>
            <a:ext cx="1320874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FF0000"/>
                </a:solidFill>
                <a:latin typeface="C Helvetica Condensed"/>
              </a:rPr>
              <a:t>reference module</a:t>
            </a:r>
            <a:endParaRPr lang="en-US" altLang="en-US" sz="1323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5452477" y="4493124"/>
            <a:ext cx="91884" cy="484359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50" name="Line 30"/>
          <p:cNvSpPr>
            <a:spLocks noChangeShapeType="1"/>
          </p:cNvSpPr>
          <p:nvPr/>
        </p:nvSpPr>
        <p:spPr bwMode="auto">
          <a:xfrm flipV="1">
            <a:off x="3646302" y="4536440"/>
            <a:ext cx="1313" cy="48436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V="1">
            <a:off x="2250980" y="4725459"/>
            <a:ext cx="458107" cy="551303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52" name="Line 32"/>
          <p:cNvSpPr>
            <a:spLocks noChangeShapeType="1"/>
          </p:cNvSpPr>
          <p:nvPr/>
        </p:nvSpPr>
        <p:spPr bwMode="auto">
          <a:xfrm flipH="1" flipV="1">
            <a:off x="6426446" y="4662452"/>
            <a:ext cx="143077" cy="54211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6603652" y="5377835"/>
            <a:ext cx="60433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FF0000"/>
                </a:solidFill>
                <a:latin typeface="C Helvetica Condensed"/>
              </a:rPr>
              <a:t> module</a:t>
            </a:r>
            <a:endParaRPr lang="en-US" altLang="en-US" sz="1323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6103540" y="3999576"/>
            <a:ext cx="912237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for B</a:t>
            </a:r>
            <a:r>
              <a:rPr lang="en-US" altLang="en-US" sz="1323">
                <a:solidFill>
                  <a:srgbClr val="000000"/>
                </a:solidFill>
                <a:latin typeface="C Helvetica Condensed"/>
                <a:ea typeface="ヒラギノ角ゴ Pro W3" pitchFamily="1" charset="-128"/>
              </a:rPr>
              <a:t>’</a:t>
            </a: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s class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55" name="AutoShape 35"/>
          <p:cNvSpPr>
            <a:spLocks noChangeArrowheads="1"/>
          </p:cNvSpPr>
          <p:nvPr/>
        </p:nvSpPr>
        <p:spPr bwMode="auto">
          <a:xfrm>
            <a:off x="6020845" y="3558533"/>
            <a:ext cx="987096" cy="716695"/>
          </a:xfrm>
          <a:prstGeom prst="roundRect">
            <a:avLst>
              <a:gd name="adj" fmla="val 48463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6043160" y="3772491"/>
            <a:ext cx="944169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&amp; dispatcher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7312470" y="3389204"/>
            <a:ext cx="527388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remote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2611952" y="3252691"/>
            <a:ext cx="397545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client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7124764" y="3208061"/>
            <a:ext cx="46488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 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0" name="Rectangle 40"/>
          <p:cNvSpPr>
            <a:spLocks noChangeArrowheads="1"/>
          </p:cNvSpPr>
          <p:nvPr/>
        </p:nvSpPr>
        <p:spPr bwMode="auto">
          <a:xfrm>
            <a:off x="6505205" y="3185747"/>
            <a:ext cx="47128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server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61" name="AutoShape 41"/>
          <p:cNvSpPr>
            <a:spLocks noChangeArrowheads="1"/>
          </p:cNvSpPr>
          <p:nvPr/>
        </p:nvSpPr>
        <p:spPr bwMode="auto">
          <a:xfrm>
            <a:off x="5889583" y="4367112"/>
            <a:ext cx="725882" cy="358347"/>
          </a:xfrm>
          <a:prstGeom prst="roundRect">
            <a:avLst>
              <a:gd name="adj" fmla="val 47097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2" name="AutoShape 42"/>
          <p:cNvSpPr>
            <a:spLocks noChangeArrowheads="1"/>
          </p:cNvSpPr>
          <p:nvPr/>
        </p:nvSpPr>
        <p:spPr bwMode="auto">
          <a:xfrm>
            <a:off x="2051461" y="3920819"/>
            <a:ext cx="259900" cy="421353"/>
          </a:xfrm>
          <a:prstGeom prst="roundRect">
            <a:avLst>
              <a:gd name="adj" fmla="val 28630"/>
            </a:avLst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3" name="AutoShape 43"/>
          <p:cNvSpPr>
            <a:spLocks noChangeArrowheads="1"/>
          </p:cNvSpPr>
          <p:nvPr/>
        </p:nvSpPr>
        <p:spPr bwMode="auto">
          <a:xfrm>
            <a:off x="2054085" y="3920819"/>
            <a:ext cx="278277" cy="442355"/>
          </a:xfrm>
          <a:prstGeom prst="roundRect">
            <a:avLst>
              <a:gd name="adj" fmla="val 26745"/>
            </a:avLst>
          </a:prstGeom>
          <a:noFill/>
          <a:ln w="26988">
            <a:solidFill>
              <a:srgbClr val="FFD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4" name="Rectangle 44"/>
          <p:cNvSpPr>
            <a:spLocks noChangeArrowheads="1"/>
          </p:cNvSpPr>
          <p:nvPr/>
        </p:nvSpPr>
        <p:spPr bwMode="auto">
          <a:xfrm>
            <a:off x="2068524" y="3920818"/>
            <a:ext cx="242836" cy="210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5" name="Rectangle 45"/>
          <p:cNvSpPr>
            <a:spLocks noChangeArrowheads="1"/>
          </p:cNvSpPr>
          <p:nvPr/>
        </p:nvSpPr>
        <p:spPr bwMode="auto">
          <a:xfrm>
            <a:off x="2071150" y="3920818"/>
            <a:ext cx="261213" cy="231022"/>
          </a:xfrm>
          <a:prstGeom prst="rect">
            <a:avLst/>
          </a:prstGeom>
          <a:noFill/>
          <a:ln w="2698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6" name="AutoShape 46"/>
          <p:cNvSpPr>
            <a:spLocks noChangeArrowheads="1"/>
          </p:cNvSpPr>
          <p:nvPr/>
        </p:nvSpPr>
        <p:spPr bwMode="auto">
          <a:xfrm>
            <a:off x="2054085" y="3920819"/>
            <a:ext cx="278277" cy="442355"/>
          </a:xfrm>
          <a:prstGeom prst="roundRect">
            <a:avLst>
              <a:gd name="adj" fmla="val 26745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7" name="Line 47"/>
          <p:cNvSpPr>
            <a:spLocks noChangeShapeType="1"/>
          </p:cNvSpPr>
          <p:nvPr/>
        </p:nvSpPr>
        <p:spPr bwMode="auto">
          <a:xfrm>
            <a:off x="2051461" y="4146591"/>
            <a:ext cx="259900" cy="13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68" name="AutoShape 48"/>
          <p:cNvSpPr>
            <a:spLocks noChangeArrowheads="1"/>
          </p:cNvSpPr>
          <p:nvPr/>
        </p:nvSpPr>
        <p:spPr bwMode="auto">
          <a:xfrm>
            <a:off x="2820660" y="3920819"/>
            <a:ext cx="242836" cy="421353"/>
          </a:xfrm>
          <a:prstGeom prst="roundRect">
            <a:avLst>
              <a:gd name="adj" fmla="val 30806"/>
            </a:avLst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69" name="AutoShape 49"/>
          <p:cNvSpPr>
            <a:spLocks noChangeArrowheads="1"/>
          </p:cNvSpPr>
          <p:nvPr/>
        </p:nvSpPr>
        <p:spPr bwMode="auto">
          <a:xfrm>
            <a:off x="2823285" y="3920819"/>
            <a:ext cx="259900" cy="442355"/>
          </a:xfrm>
          <a:prstGeom prst="roundRect">
            <a:avLst>
              <a:gd name="adj" fmla="val 28630"/>
            </a:avLst>
          </a:prstGeom>
          <a:noFill/>
          <a:ln w="26988">
            <a:solidFill>
              <a:srgbClr val="FFD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0" name="Rectangle 50"/>
          <p:cNvSpPr>
            <a:spLocks noChangeArrowheads="1"/>
          </p:cNvSpPr>
          <p:nvPr/>
        </p:nvSpPr>
        <p:spPr bwMode="auto">
          <a:xfrm>
            <a:off x="2820660" y="3920818"/>
            <a:ext cx="242836" cy="210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1" name="Rectangle 51"/>
          <p:cNvSpPr>
            <a:spLocks noChangeArrowheads="1"/>
          </p:cNvSpPr>
          <p:nvPr/>
        </p:nvSpPr>
        <p:spPr bwMode="auto">
          <a:xfrm>
            <a:off x="2823285" y="3920818"/>
            <a:ext cx="259900" cy="231022"/>
          </a:xfrm>
          <a:prstGeom prst="rect">
            <a:avLst/>
          </a:prstGeom>
          <a:noFill/>
          <a:ln w="2698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2" name="AutoShape 52"/>
          <p:cNvSpPr>
            <a:spLocks noChangeArrowheads="1"/>
          </p:cNvSpPr>
          <p:nvPr/>
        </p:nvSpPr>
        <p:spPr bwMode="auto">
          <a:xfrm>
            <a:off x="2823285" y="3920819"/>
            <a:ext cx="259900" cy="442355"/>
          </a:xfrm>
          <a:prstGeom prst="roundRect">
            <a:avLst>
              <a:gd name="adj" fmla="val 28630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3" name="Line 53"/>
          <p:cNvSpPr>
            <a:spLocks noChangeShapeType="1"/>
          </p:cNvSpPr>
          <p:nvPr/>
        </p:nvSpPr>
        <p:spPr bwMode="auto">
          <a:xfrm>
            <a:off x="2820660" y="4146591"/>
            <a:ext cx="242836" cy="13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74" name="AutoShape 54"/>
          <p:cNvSpPr>
            <a:spLocks noChangeArrowheads="1"/>
          </p:cNvSpPr>
          <p:nvPr/>
        </p:nvSpPr>
        <p:spPr bwMode="auto">
          <a:xfrm>
            <a:off x="7372851" y="3920819"/>
            <a:ext cx="261212" cy="421353"/>
          </a:xfrm>
          <a:prstGeom prst="roundRect">
            <a:avLst>
              <a:gd name="adj" fmla="val 28514"/>
            </a:avLst>
          </a:prstGeom>
          <a:solidFill>
            <a:srgbClr val="FFD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5" name="AutoShape 55"/>
          <p:cNvSpPr>
            <a:spLocks noChangeArrowheads="1"/>
          </p:cNvSpPr>
          <p:nvPr/>
        </p:nvSpPr>
        <p:spPr bwMode="auto">
          <a:xfrm>
            <a:off x="7375477" y="3920819"/>
            <a:ext cx="279589" cy="442355"/>
          </a:xfrm>
          <a:prstGeom prst="roundRect">
            <a:avLst>
              <a:gd name="adj" fmla="val 26639"/>
            </a:avLst>
          </a:prstGeom>
          <a:noFill/>
          <a:ln w="26988">
            <a:solidFill>
              <a:srgbClr val="FFD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6" name="Rectangle 56"/>
          <p:cNvSpPr>
            <a:spLocks noChangeArrowheads="1"/>
          </p:cNvSpPr>
          <p:nvPr/>
        </p:nvSpPr>
        <p:spPr bwMode="auto">
          <a:xfrm>
            <a:off x="7392540" y="3920818"/>
            <a:ext cx="241523" cy="2100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7" name="Rectangle 57"/>
          <p:cNvSpPr>
            <a:spLocks noChangeArrowheads="1"/>
          </p:cNvSpPr>
          <p:nvPr/>
        </p:nvSpPr>
        <p:spPr bwMode="auto">
          <a:xfrm>
            <a:off x="7395166" y="3920818"/>
            <a:ext cx="259900" cy="231022"/>
          </a:xfrm>
          <a:prstGeom prst="rect">
            <a:avLst/>
          </a:prstGeom>
          <a:noFill/>
          <a:ln w="2698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8" name="AutoShape 58"/>
          <p:cNvSpPr>
            <a:spLocks noChangeArrowheads="1"/>
          </p:cNvSpPr>
          <p:nvPr/>
        </p:nvSpPr>
        <p:spPr bwMode="auto">
          <a:xfrm>
            <a:off x="7375477" y="3920819"/>
            <a:ext cx="279589" cy="442355"/>
          </a:xfrm>
          <a:prstGeom prst="roundRect">
            <a:avLst>
              <a:gd name="adj" fmla="val 26639"/>
            </a:avLst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30779" name="Line 59"/>
          <p:cNvSpPr>
            <a:spLocks noChangeShapeType="1"/>
          </p:cNvSpPr>
          <p:nvPr/>
        </p:nvSpPr>
        <p:spPr bwMode="auto">
          <a:xfrm>
            <a:off x="7372851" y="4146591"/>
            <a:ext cx="261212" cy="131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7754825" y="5039177"/>
            <a:ext cx="556243" cy="20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23">
                <a:solidFill>
                  <a:srgbClr val="000000"/>
                </a:solidFill>
                <a:latin typeface="C Helvetica Condensed"/>
              </a:rPr>
              <a:t>servant</a:t>
            </a:r>
            <a:endParaRPr lang="en-US" altLang="en-US" sz="1323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30781" name="Line 61"/>
          <p:cNvSpPr>
            <a:spLocks noChangeShapeType="1"/>
          </p:cNvSpPr>
          <p:nvPr/>
        </p:nvSpPr>
        <p:spPr bwMode="auto">
          <a:xfrm flipH="1" flipV="1">
            <a:off x="7593373" y="4372363"/>
            <a:ext cx="353096" cy="611684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88"/>
          </a:p>
        </p:txBody>
      </p:sp>
      <p:sp>
        <p:nvSpPr>
          <p:cNvPr id="30782" name="Rectangle 62"/>
          <p:cNvSpPr>
            <a:spLocks noChangeArrowheads="1"/>
          </p:cNvSpPr>
          <p:nvPr/>
        </p:nvSpPr>
        <p:spPr bwMode="auto">
          <a:xfrm>
            <a:off x="341418" y="1063228"/>
            <a:ext cx="9775825" cy="170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u="sng" dirty="0"/>
              <a:t>Remote reference module</a:t>
            </a:r>
            <a:r>
              <a:rPr lang="en-US" altLang="zh-CN" sz="1600" dirty="0"/>
              <a:t> (at client &amp; server) is responsible for providing addressing to the proxy (stub) object</a:t>
            </a:r>
          </a:p>
          <a:p>
            <a:pPr eaLnBrk="1" hangingPunct="1"/>
            <a:r>
              <a:rPr lang="en-US" altLang="zh-CN" sz="1600" u="sng" dirty="0"/>
              <a:t>Proxy</a:t>
            </a:r>
            <a:r>
              <a:rPr lang="en-US" altLang="zh-CN" sz="1600" dirty="0"/>
              <a:t> is used to implement a stub and provide transparency to the client. It is invoked directly by the client (as if the proxy itself was the remote object), and then marshal the invocation into a request </a:t>
            </a:r>
          </a:p>
          <a:p>
            <a:pPr eaLnBrk="1" hangingPunct="1"/>
            <a:r>
              <a:rPr lang="en-US" altLang="zh-CN" sz="1600" u="sng" dirty="0"/>
              <a:t>Communication module</a:t>
            </a:r>
            <a:r>
              <a:rPr lang="en-US" altLang="zh-CN" sz="1600" dirty="0"/>
              <a:t> is responsible for networking</a:t>
            </a:r>
          </a:p>
          <a:p>
            <a:pPr eaLnBrk="1" hangingPunct="1"/>
            <a:r>
              <a:rPr lang="en-US" altLang="zh-CN" sz="1600" u="sng" dirty="0"/>
              <a:t>Dispatcher</a:t>
            </a:r>
            <a:r>
              <a:rPr lang="en-US" altLang="zh-CN" sz="1600" dirty="0"/>
              <a:t> selects the proper skeleton and forward message to it</a:t>
            </a:r>
          </a:p>
          <a:p>
            <a:pPr eaLnBrk="1" hangingPunct="1"/>
            <a:r>
              <a:rPr lang="en-US" altLang="zh-CN" sz="1600" u="sng" dirty="0"/>
              <a:t>Skeleton</a:t>
            </a:r>
            <a:r>
              <a:rPr lang="en-US" altLang="zh-CN" sz="1600" dirty="0"/>
              <a:t> un-marshals the request and calls the remote object</a:t>
            </a:r>
          </a:p>
          <a:p>
            <a:pPr eaLnBrk="1" hangingPunct="1"/>
            <a:endParaRPr lang="en-US" altLang="zh-CN" sz="1488" dirty="0"/>
          </a:p>
          <a:p>
            <a:pPr lvl="1" eaLnBrk="1" hangingPunct="1"/>
            <a:endParaRPr lang="en-US" altLang="zh-CN" sz="2150" dirty="0"/>
          </a:p>
        </p:txBody>
      </p:sp>
    </p:spTree>
    <p:extLst>
      <p:ext uri="{BB962C8B-B14F-4D97-AF65-F5344CB8AC3E}">
        <p14:creationId xmlns:p14="http://schemas.microsoft.com/office/powerpoint/2010/main" val="8992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Invocation Lifecycle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1235676" y="1134111"/>
            <a:ext cx="6860433" cy="4108523"/>
            <a:chOff x="340" y="618"/>
            <a:chExt cx="4536" cy="3130"/>
          </a:xfrm>
        </p:grpSpPr>
        <p:sp>
          <p:nvSpPr>
            <p:cNvPr id="32780" name="Rectangle 4"/>
            <p:cNvSpPr>
              <a:spLocks noChangeArrowheads="1"/>
            </p:cNvSpPr>
            <p:nvPr/>
          </p:nvSpPr>
          <p:spPr bwMode="auto">
            <a:xfrm>
              <a:off x="340" y="935"/>
              <a:ext cx="1950" cy="2041"/>
            </a:xfrm>
            <a:prstGeom prst="rect">
              <a:avLst/>
            </a:prstGeom>
            <a:solidFill>
              <a:srgbClr val="80808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2781" name="Text Box 5"/>
            <p:cNvSpPr txBox="1">
              <a:spLocks noChangeArrowheads="1"/>
            </p:cNvSpPr>
            <p:nvPr/>
          </p:nvSpPr>
          <p:spPr bwMode="auto">
            <a:xfrm>
              <a:off x="385" y="618"/>
              <a:ext cx="185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985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Client</a:t>
              </a:r>
            </a:p>
          </p:txBody>
        </p:sp>
        <p:sp>
          <p:nvSpPr>
            <p:cNvPr id="32782" name="Rectangle 6"/>
            <p:cNvSpPr>
              <a:spLocks noChangeArrowheads="1"/>
            </p:cNvSpPr>
            <p:nvPr/>
          </p:nvSpPr>
          <p:spPr bwMode="auto">
            <a:xfrm>
              <a:off x="657" y="1253"/>
              <a:ext cx="1361" cy="453"/>
            </a:xfrm>
            <a:prstGeom prst="rect">
              <a:avLst/>
            </a:prstGeom>
            <a:solidFill>
              <a:srgbClr val="0000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Client Code</a:t>
              </a:r>
            </a:p>
          </p:txBody>
        </p:sp>
        <p:sp>
          <p:nvSpPr>
            <p:cNvPr id="32783" name="Rectangle 7"/>
            <p:cNvSpPr>
              <a:spLocks noChangeArrowheads="1"/>
            </p:cNvSpPr>
            <p:nvPr/>
          </p:nvSpPr>
          <p:spPr bwMode="auto">
            <a:xfrm>
              <a:off x="657" y="2297"/>
              <a:ext cx="1361" cy="453"/>
            </a:xfrm>
            <a:prstGeom prst="rect">
              <a:avLst/>
            </a:prstGeom>
            <a:solidFill>
              <a:srgbClr val="00FF0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Stub</a:t>
              </a:r>
            </a:p>
          </p:txBody>
        </p:sp>
        <p:sp>
          <p:nvSpPr>
            <p:cNvPr id="32784" name="Rectangle 8"/>
            <p:cNvSpPr>
              <a:spLocks noChangeArrowheads="1"/>
            </p:cNvSpPr>
            <p:nvPr/>
          </p:nvSpPr>
          <p:spPr bwMode="auto">
            <a:xfrm>
              <a:off x="340" y="3431"/>
              <a:ext cx="4536" cy="317"/>
            </a:xfrm>
            <a:prstGeom prst="rect">
              <a:avLst/>
            </a:prstGeom>
            <a:solidFill>
              <a:srgbClr val="33CCCC">
                <a:alpha val="2313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32785" name="Rectangle 9"/>
            <p:cNvSpPr>
              <a:spLocks noChangeArrowheads="1"/>
            </p:cNvSpPr>
            <p:nvPr/>
          </p:nvSpPr>
          <p:spPr bwMode="auto">
            <a:xfrm>
              <a:off x="2880" y="935"/>
              <a:ext cx="1950" cy="2041"/>
            </a:xfrm>
            <a:prstGeom prst="rect">
              <a:avLst/>
            </a:prstGeom>
            <a:solidFill>
              <a:srgbClr val="808080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32786" name="Text Box 10"/>
            <p:cNvSpPr txBox="1">
              <a:spLocks noChangeArrowheads="1"/>
            </p:cNvSpPr>
            <p:nvPr/>
          </p:nvSpPr>
          <p:spPr bwMode="auto">
            <a:xfrm>
              <a:off x="2880" y="618"/>
              <a:ext cx="1859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985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Server</a:t>
              </a:r>
            </a:p>
          </p:txBody>
        </p:sp>
        <p:sp>
          <p:nvSpPr>
            <p:cNvPr id="32787" name="Rectangle 11"/>
            <p:cNvSpPr>
              <a:spLocks noChangeArrowheads="1"/>
            </p:cNvSpPr>
            <p:nvPr/>
          </p:nvSpPr>
          <p:spPr bwMode="auto">
            <a:xfrm>
              <a:off x="3152" y="1253"/>
              <a:ext cx="1361" cy="453"/>
            </a:xfrm>
            <a:prstGeom prst="rect">
              <a:avLst/>
            </a:prstGeom>
            <a:solidFill>
              <a:srgbClr val="0000FF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RMI Object</a:t>
              </a:r>
            </a:p>
          </p:txBody>
        </p:sp>
        <p:sp>
          <p:nvSpPr>
            <p:cNvPr id="32788" name="Rectangle 12"/>
            <p:cNvSpPr>
              <a:spLocks noChangeArrowheads="1"/>
            </p:cNvSpPr>
            <p:nvPr/>
          </p:nvSpPr>
          <p:spPr bwMode="auto">
            <a:xfrm>
              <a:off x="3152" y="2296"/>
              <a:ext cx="1361" cy="453"/>
            </a:xfrm>
            <a:prstGeom prst="rect">
              <a:avLst/>
            </a:prstGeom>
            <a:solidFill>
              <a:srgbClr val="00FF00">
                <a:alpha val="14902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Skeleton</a:t>
              </a:r>
            </a:p>
          </p:txBody>
        </p:sp>
        <p:sp>
          <p:nvSpPr>
            <p:cNvPr id="32789" name="Line 13"/>
            <p:cNvSpPr>
              <a:spLocks noChangeShapeType="1"/>
            </p:cNvSpPr>
            <p:nvPr/>
          </p:nvSpPr>
          <p:spPr bwMode="auto">
            <a:xfrm>
              <a:off x="1053" y="1765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790" name="Line 14"/>
            <p:cNvSpPr>
              <a:spLocks noChangeShapeType="1"/>
            </p:cNvSpPr>
            <p:nvPr/>
          </p:nvSpPr>
          <p:spPr bwMode="auto">
            <a:xfrm>
              <a:off x="4150" y="1797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791" name="Oval 15"/>
            <p:cNvSpPr>
              <a:spLocks noChangeArrowheads="1"/>
            </p:cNvSpPr>
            <p:nvPr/>
          </p:nvSpPr>
          <p:spPr bwMode="auto">
            <a:xfrm>
              <a:off x="703" y="1842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792" name="Oval 16"/>
            <p:cNvSpPr>
              <a:spLocks noChangeArrowheads="1"/>
            </p:cNvSpPr>
            <p:nvPr/>
          </p:nvSpPr>
          <p:spPr bwMode="auto">
            <a:xfrm>
              <a:off x="1597" y="1842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93" name="Oval 17"/>
            <p:cNvSpPr>
              <a:spLocks noChangeArrowheads="1"/>
            </p:cNvSpPr>
            <p:nvPr/>
          </p:nvSpPr>
          <p:spPr bwMode="auto">
            <a:xfrm>
              <a:off x="4247" y="1888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794" name="Oval 18"/>
            <p:cNvSpPr>
              <a:spLocks noChangeArrowheads="1"/>
            </p:cNvSpPr>
            <p:nvPr/>
          </p:nvSpPr>
          <p:spPr bwMode="auto">
            <a:xfrm>
              <a:off x="3269" y="1888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795" name="Line 19"/>
            <p:cNvSpPr>
              <a:spLocks noChangeShapeType="1"/>
            </p:cNvSpPr>
            <p:nvPr/>
          </p:nvSpPr>
          <p:spPr bwMode="auto">
            <a:xfrm flipV="1">
              <a:off x="1474" y="1752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796" name="Line 20"/>
            <p:cNvSpPr>
              <a:spLocks noChangeShapeType="1"/>
            </p:cNvSpPr>
            <p:nvPr/>
          </p:nvSpPr>
          <p:spPr bwMode="auto">
            <a:xfrm flipV="1">
              <a:off x="3606" y="1772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797" name="Line 21"/>
            <p:cNvSpPr>
              <a:spLocks noChangeShapeType="1"/>
            </p:cNvSpPr>
            <p:nvPr/>
          </p:nvSpPr>
          <p:spPr bwMode="auto">
            <a:xfrm>
              <a:off x="1066" y="2840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798" name="Oval 22"/>
            <p:cNvSpPr>
              <a:spLocks noChangeArrowheads="1"/>
            </p:cNvSpPr>
            <p:nvPr/>
          </p:nvSpPr>
          <p:spPr bwMode="auto">
            <a:xfrm>
              <a:off x="703" y="3067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799" name="Line 23"/>
            <p:cNvSpPr>
              <a:spLocks noChangeShapeType="1"/>
            </p:cNvSpPr>
            <p:nvPr/>
          </p:nvSpPr>
          <p:spPr bwMode="auto">
            <a:xfrm flipV="1">
              <a:off x="3606" y="2840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800" name="Oval 24"/>
            <p:cNvSpPr>
              <a:spLocks noChangeArrowheads="1"/>
            </p:cNvSpPr>
            <p:nvPr/>
          </p:nvSpPr>
          <p:spPr bwMode="auto">
            <a:xfrm>
              <a:off x="3288" y="3022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801" name="Line 25"/>
            <p:cNvSpPr>
              <a:spLocks noChangeShapeType="1"/>
            </p:cNvSpPr>
            <p:nvPr/>
          </p:nvSpPr>
          <p:spPr bwMode="auto">
            <a:xfrm>
              <a:off x="4150" y="2840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802" name="Line 26"/>
            <p:cNvSpPr>
              <a:spLocks noChangeShapeType="1"/>
            </p:cNvSpPr>
            <p:nvPr/>
          </p:nvSpPr>
          <p:spPr bwMode="auto">
            <a:xfrm flipV="1">
              <a:off x="1519" y="2840"/>
              <a:ext cx="0" cy="4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488"/>
            </a:p>
          </p:txBody>
        </p:sp>
        <p:sp>
          <p:nvSpPr>
            <p:cNvPr id="32803" name="Oval 27"/>
            <p:cNvSpPr>
              <a:spLocks noChangeArrowheads="1"/>
            </p:cNvSpPr>
            <p:nvPr/>
          </p:nvSpPr>
          <p:spPr bwMode="auto">
            <a:xfrm>
              <a:off x="1610" y="3067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804" name="Oval 28"/>
            <p:cNvSpPr>
              <a:spLocks noChangeArrowheads="1"/>
            </p:cNvSpPr>
            <p:nvPr/>
          </p:nvSpPr>
          <p:spPr bwMode="auto">
            <a:xfrm>
              <a:off x="4208" y="3022"/>
              <a:ext cx="227" cy="227"/>
            </a:xfrm>
            <a:prstGeom prst="ellipse">
              <a:avLst/>
            </a:prstGeom>
            <a:solidFill>
              <a:srgbClr val="FFCC99">
                <a:alpha val="41960"/>
              </a:srgbClr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2249759" name="AutoShape 31"/>
          <p:cNvSpPr>
            <a:spLocks noChangeArrowheads="1"/>
          </p:cNvSpPr>
          <p:nvPr/>
        </p:nvSpPr>
        <p:spPr bwMode="auto">
          <a:xfrm flipH="1">
            <a:off x="1763994" y="2583251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Invoke method via stub</a:t>
            </a:r>
          </a:p>
        </p:txBody>
      </p:sp>
      <p:sp>
        <p:nvSpPr>
          <p:cNvPr id="2249760" name="AutoShape 32"/>
          <p:cNvSpPr>
            <a:spLocks noChangeArrowheads="1"/>
          </p:cNvSpPr>
          <p:nvPr/>
        </p:nvSpPr>
        <p:spPr bwMode="auto">
          <a:xfrm flipH="1">
            <a:off x="1763994" y="3969385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Serializes arguments, transmit</a:t>
            </a:r>
          </a:p>
        </p:txBody>
      </p:sp>
      <p:sp>
        <p:nvSpPr>
          <p:cNvPr id="2249761" name="AutoShape 33"/>
          <p:cNvSpPr>
            <a:spLocks noChangeArrowheads="1"/>
          </p:cNvSpPr>
          <p:nvPr/>
        </p:nvSpPr>
        <p:spPr bwMode="auto">
          <a:xfrm flipH="1">
            <a:off x="5103318" y="2583251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Calls actual method with args</a:t>
            </a:r>
          </a:p>
        </p:txBody>
      </p:sp>
      <p:sp>
        <p:nvSpPr>
          <p:cNvPr id="2249762" name="AutoShape 34"/>
          <p:cNvSpPr>
            <a:spLocks noChangeArrowheads="1"/>
          </p:cNvSpPr>
          <p:nvPr/>
        </p:nvSpPr>
        <p:spPr bwMode="auto">
          <a:xfrm flipH="1">
            <a:off x="5040312" y="3969385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Receives, deserialises arguments</a:t>
            </a:r>
          </a:p>
        </p:txBody>
      </p:sp>
      <p:sp>
        <p:nvSpPr>
          <p:cNvPr id="2249763" name="AutoShape 35"/>
          <p:cNvSpPr>
            <a:spLocks noChangeArrowheads="1"/>
          </p:cNvSpPr>
          <p:nvPr/>
        </p:nvSpPr>
        <p:spPr bwMode="auto">
          <a:xfrm>
            <a:off x="7623563" y="2583251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Returns response / exception</a:t>
            </a:r>
          </a:p>
        </p:txBody>
      </p:sp>
      <p:sp>
        <p:nvSpPr>
          <p:cNvPr id="2249764" name="AutoShape 36"/>
          <p:cNvSpPr>
            <a:spLocks noChangeArrowheads="1"/>
          </p:cNvSpPr>
          <p:nvPr/>
        </p:nvSpPr>
        <p:spPr bwMode="auto">
          <a:xfrm>
            <a:off x="7623563" y="3969385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Serialises response, transmit</a:t>
            </a:r>
          </a:p>
        </p:txBody>
      </p:sp>
      <p:sp>
        <p:nvSpPr>
          <p:cNvPr id="2249765" name="AutoShape 37"/>
          <p:cNvSpPr>
            <a:spLocks noChangeArrowheads="1"/>
          </p:cNvSpPr>
          <p:nvPr/>
        </p:nvSpPr>
        <p:spPr bwMode="auto">
          <a:xfrm>
            <a:off x="4158227" y="2583251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Returns response</a:t>
            </a:r>
          </a:p>
        </p:txBody>
      </p:sp>
      <p:sp>
        <p:nvSpPr>
          <p:cNvPr id="2249766" name="AutoShape 38"/>
          <p:cNvSpPr>
            <a:spLocks noChangeArrowheads="1"/>
          </p:cNvSpPr>
          <p:nvPr/>
        </p:nvSpPr>
        <p:spPr bwMode="auto">
          <a:xfrm>
            <a:off x="4158227" y="3969385"/>
            <a:ext cx="756073" cy="504049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Receives, deserialises response</a:t>
            </a:r>
          </a:p>
        </p:txBody>
      </p:sp>
    </p:spTree>
    <p:extLst>
      <p:ext uri="{BB962C8B-B14F-4D97-AF65-F5344CB8AC3E}">
        <p14:creationId xmlns:p14="http://schemas.microsoft.com/office/powerpoint/2010/main" val="39658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9759" grpId="0" animBg="1"/>
      <p:bldP spid="2249760" grpId="0" animBg="1"/>
      <p:bldP spid="2249761" grpId="0" animBg="1"/>
      <p:bldP spid="2249762" grpId="0" animBg="1"/>
      <p:bldP spid="2249763" grpId="0" animBg="1"/>
      <p:bldP spid="2249764" grpId="0" animBg="1"/>
      <p:bldP spid="2249765" grpId="0" animBg="1"/>
      <p:bldP spid="22497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1763994" y="2079202"/>
            <a:ext cx="6111593" cy="1008098"/>
          </a:xfrm>
          <a:prstGeom prst="rect">
            <a:avLst/>
          </a:prstGeom>
          <a:solidFill>
            <a:srgbClr val="A6F4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992">
              <a:solidFill>
                <a:schemeClr val="tx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Client-Side RMI programming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Dynamic Loading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201777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Steps for implementing an RMI application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5286" y="1386135"/>
            <a:ext cx="8648914" cy="3684545"/>
          </a:xfrm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150" dirty="0"/>
              <a:t>Design and implement the components of your distributed application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Remote interface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Servant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Server program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Client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50" dirty="0"/>
              <a:t>Compile source code and generate stubs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Client proxy stub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Server dispatcher and skeleton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50" dirty="0"/>
              <a:t>Make classes network accessible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 dirty="0"/>
              <a:t>Distribute the application on server side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50" dirty="0"/>
              <a:t>Start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53672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RMI Programming 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1" eaLnBrk="1" hangingPunct="1">
              <a:defRPr/>
            </a:pPr>
            <a:r>
              <a:rPr lang="en-US" dirty="0" smtClean="0">
                <a:ea typeface="+mn-ea"/>
              </a:rPr>
              <a:t>Application Design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Remote Interface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Exposes the set of methods and properties available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Defines the contract between the client and the server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Constitutes the root for both stub and skeleton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Servant component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Represents the remote object (skeleton)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Implements the remote interface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Server component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Main driver that makes available the servant </a:t>
            </a:r>
          </a:p>
          <a:p>
            <a:pPr lvl="3" eaLnBrk="1" hangingPunct="1">
              <a:defRPr/>
            </a:pPr>
            <a:r>
              <a:rPr lang="en-US" dirty="0" smtClean="0">
                <a:ea typeface="+mn-ea"/>
              </a:rPr>
              <a:t>It usually registers with the naming service</a:t>
            </a:r>
          </a:p>
          <a:p>
            <a:pPr lvl="2" eaLnBrk="1" hangingPunct="1">
              <a:defRPr/>
            </a:pPr>
            <a:r>
              <a:rPr lang="en-US" dirty="0" smtClean="0">
                <a:ea typeface="+mn-ea"/>
              </a:rPr>
              <a:t>Client component</a:t>
            </a:r>
          </a:p>
          <a:p>
            <a:pPr lvl="2" eaLnBrk="1" hangingPunct="1"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67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92041" y="1470143"/>
            <a:ext cx="7135442" cy="3909004"/>
            <a:chOff x="1592041" y="1470143"/>
            <a:chExt cx="7135442" cy="3909004"/>
          </a:xfrm>
        </p:grpSpPr>
        <p:sp>
          <p:nvSpPr>
            <p:cNvPr id="34" name="Rectangle 33"/>
            <p:cNvSpPr/>
            <p:nvPr/>
          </p:nvSpPr>
          <p:spPr>
            <a:xfrm>
              <a:off x="1632732" y="1493770"/>
              <a:ext cx="2066075" cy="279983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88" dirty="0"/>
                <a:t>Client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924135" y="1884933"/>
              <a:ext cx="1542338" cy="85058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58" dirty="0" err="1"/>
                <a:t>RemotObj</a:t>
              </a:r>
              <a:r>
                <a:rPr lang="en-US" sz="1158" dirty="0"/>
                <a:t> proxy </a:t>
              </a:r>
              <a:r>
                <a:rPr lang="en-US" sz="827" dirty="0"/>
                <a:t>&lt;implements </a:t>
              </a:r>
              <a:r>
                <a:rPr lang="en-US" sz="827" dirty="0" err="1"/>
                <a:t>RemoteInterface</a:t>
              </a:r>
              <a:r>
                <a:rPr lang="en-US" sz="827" dirty="0"/>
                <a:t>&gt;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1924135" y="3138493"/>
              <a:ext cx="1542338" cy="8518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58" dirty="0"/>
                <a:t>Client</a:t>
              </a:r>
              <a:endParaRPr lang="en-US" sz="827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537354" y="4701831"/>
              <a:ext cx="2383731" cy="677316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88" dirty="0"/>
                <a:t>RMI Registry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67157" y="1470143"/>
              <a:ext cx="3360326" cy="2799834"/>
            </a:xfrm>
            <a:prstGeom prst="rect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488" dirty="0"/>
                <a:t>Server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7132640" y="2532059"/>
              <a:ext cx="1543650" cy="8518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58" dirty="0" err="1"/>
                <a:t>RemoteObj</a:t>
              </a:r>
              <a:r>
                <a:rPr lang="en-US" sz="1158" dirty="0"/>
                <a:t> </a:t>
              </a:r>
            </a:p>
            <a:p>
              <a:pPr algn="ctr">
                <a:defRPr/>
              </a:pPr>
              <a:r>
                <a:rPr lang="en-US" sz="827" dirty="0"/>
                <a:t>&lt;implements </a:t>
              </a:r>
              <a:r>
                <a:rPr lang="en-US" sz="827" dirty="0" err="1"/>
                <a:t>RemoteInterface</a:t>
              </a:r>
              <a:r>
                <a:rPr lang="en-US" sz="827" dirty="0"/>
                <a:t>&gt;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5402597" y="3114865"/>
              <a:ext cx="1542338" cy="8518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58" dirty="0"/>
                <a:t>Server</a:t>
              </a:r>
              <a:endParaRPr lang="en-US" sz="827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5409161" y="1873120"/>
              <a:ext cx="1543650" cy="851895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158" dirty="0" err="1"/>
                <a:t>RemoteObj</a:t>
              </a:r>
              <a:r>
                <a:rPr lang="en-US" sz="1158" dirty="0"/>
                <a:t> Dispatcher/</a:t>
              </a:r>
            </a:p>
            <a:p>
              <a:pPr algn="ctr">
                <a:defRPr/>
              </a:pPr>
              <a:r>
                <a:rPr lang="en-US" sz="1158" dirty="0"/>
                <a:t>Skeleton</a:t>
              </a:r>
              <a:endParaRPr lang="en-US" sz="827" dirty="0"/>
            </a:p>
          </p:txBody>
        </p:sp>
        <p:sp>
          <p:nvSpPr>
            <p:cNvPr id="42" name="TextBox 41"/>
            <p:cNvSpPr txBox="1">
              <a:spLocks noChangeArrowheads="1"/>
            </p:cNvSpPr>
            <p:nvPr/>
          </p:nvSpPr>
          <p:spPr bwMode="auto">
            <a:xfrm>
              <a:off x="3570170" y="5061491"/>
              <a:ext cx="2238113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&lt;“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myRO</a:t>
              </a: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”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, Remote Ref. to RemoteObj&gt;</a:t>
              </a:r>
              <a:endPara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43" name="Straight Arrow Connector 42"/>
            <p:cNvCxnSpPr>
              <a:cxnSpLocks noChangeShapeType="1"/>
              <a:stCxn id="40" idx="6"/>
              <a:endCxn id="39" idx="4"/>
            </p:cNvCxnSpPr>
            <p:nvPr/>
          </p:nvCxnSpPr>
          <p:spPr bwMode="auto">
            <a:xfrm flipV="1">
              <a:off x="6944935" y="3383953"/>
              <a:ext cx="959530" cy="15751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7057821" y="3479776"/>
              <a:ext cx="1226618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1. new RemoteObj()</a:t>
              </a:r>
            </a:p>
          </p:txBody>
        </p:sp>
        <p:cxnSp>
          <p:nvCxnSpPr>
            <p:cNvPr id="45" name="Elbow Connector 44"/>
            <p:cNvCxnSpPr>
              <a:cxnSpLocks noChangeShapeType="1"/>
              <a:stCxn id="40" idx="4"/>
            </p:cNvCxnSpPr>
            <p:nvPr/>
          </p:nvCxnSpPr>
          <p:spPr bwMode="auto">
            <a:xfrm rot="5400000">
              <a:off x="5534517" y="4353329"/>
              <a:ext cx="1026475" cy="253337"/>
            </a:xfrm>
            <a:prstGeom prst="bentConnector3">
              <a:avLst>
                <a:gd name="adj1" fmla="val 10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6150795" y="4641451"/>
              <a:ext cx="1726755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2. bind(“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myRO</a:t>
              </a: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”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, RemoteObj)</a:t>
              </a:r>
              <a:endPara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47" name="Elbow Connector 46"/>
            <p:cNvCxnSpPr>
              <a:cxnSpLocks noChangeShapeType="1"/>
              <a:stCxn id="36" idx="3"/>
              <a:endCxn id="37" idx="1"/>
            </p:cNvCxnSpPr>
            <p:nvPr/>
          </p:nvCxnSpPr>
          <p:spPr bwMode="auto">
            <a:xfrm rot="16200000" flipH="1">
              <a:off x="2256230" y="3759365"/>
              <a:ext cx="1174801" cy="1387447"/>
            </a:xfrm>
            <a:prstGeom prst="bentConnector2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Box 47"/>
            <p:cNvSpPr txBox="1">
              <a:spLocks noChangeArrowheads="1"/>
            </p:cNvSpPr>
            <p:nvPr/>
          </p:nvSpPr>
          <p:spPr bwMode="auto">
            <a:xfrm>
              <a:off x="2149907" y="5079868"/>
              <a:ext cx="1204176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3. lookup(“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myRO</a:t>
              </a: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”</a:t>
              </a:r>
              <a:r>
                <a:rPr lang="en-US" altLang="ja-JP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)</a:t>
              </a:r>
              <a:endParaRPr lang="en-US" altLang="en-US" sz="992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cxnSp>
          <p:nvCxnSpPr>
            <p:cNvPr id="49" name="Elbow Connector 48"/>
            <p:cNvCxnSpPr>
              <a:cxnSpLocks noChangeShapeType="1"/>
              <a:endCxn id="36" idx="5"/>
            </p:cNvCxnSpPr>
            <p:nvPr/>
          </p:nvCxnSpPr>
          <p:spPr bwMode="auto">
            <a:xfrm rot="16200000" flipV="1">
              <a:off x="2886291" y="4220098"/>
              <a:ext cx="1005473" cy="296654"/>
            </a:xfrm>
            <a:prstGeom prst="bentConnector3">
              <a:avLst>
                <a:gd name="adj1" fmla="val -2236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Box 49"/>
            <p:cNvSpPr txBox="1">
              <a:spLocks noChangeArrowheads="1"/>
            </p:cNvSpPr>
            <p:nvPr/>
          </p:nvSpPr>
          <p:spPr bwMode="auto">
            <a:xfrm>
              <a:off x="3240701" y="4374988"/>
              <a:ext cx="1608133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4. Return RemoteObj proxy</a:t>
              </a:r>
            </a:p>
          </p:txBody>
        </p:sp>
        <p:cxnSp>
          <p:nvCxnSpPr>
            <p:cNvPr id="51" name="Straight Arrow Connector 50"/>
            <p:cNvCxnSpPr>
              <a:cxnSpLocks noChangeShapeType="1"/>
            </p:cNvCxnSpPr>
            <p:nvPr/>
          </p:nvCxnSpPr>
          <p:spPr bwMode="auto">
            <a:xfrm flipV="1">
              <a:off x="2438685" y="2735516"/>
              <a:ext cx="0" cy="40297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TextBox 51"/>
            <p:cNvSpPr txBox="1">
              <a:spLocks noChangeArrowheads="1"/>
            </p:cNvSpPr>
            <p:nvPr/>
          </p:nvSpPr>
          <p:spPr bwMode="auto">
            <a:xfrm>
              <a:off x="1592041" y="2805085"/>
              <a:ext cx="843501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5. method1()</a:t>
              </a:r>
            </a:p>
          </p:txBody>
        </p:sp>
        <p:cxnSp>
          <p:nvCxnSpPr>
            <p:cNvPr id="53" name="Straight Arrow Connector 52"/>
            <p:cNvCxnSpPr>
              <a:cxnSpLocks noChangeShapeType="1"/>
              <a:stCxn id="35" idx="6"/>
              <a:endCxn id="41" idx="2"/>
            </p:cNvCxnSpPr>
            <p:nvPr/>
          </p:nvCxnSpPr>
          <p:spPr bwMode="auto">
            <a:xfrm flipV="1">
              <a:off x="3466472" y="2298411"/>
              <a:ext cx="1942688" cy="1181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Box 53"/>
            <p:cNvSpPr txBox="1">
              <a:spLocks noChangeArrowheads="1"/>
            </p:cNvSpPr>
            <p:nvPr/>
          </p:nvSpPr>
          <p:spPr bwMode="auto">
            <a:xfrm>
              <a:off x="3717404" y="1928250"/>
              <a:ext cx="1633781" cy="39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 dirty="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6. method1()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 dirty="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&lt;Request over the network&gt;</a:t>
              </a:r>
            </a:p>
          </p:txBody>
        </p:sp>
        <p:cxnSp>
          <p:nvCxnSpPr>
            <p:cNvPr id="55" name="Straight Arrow Connector 54"/>
            <p:cNvCxnSpPr>
              <a:cxnSpLocks noChangeShapeType="1"/>
              <a:stCxn id="41" idx="6"/>
              <a:endCxn id="39" idx="0"/>
            </p:cNvCxnSpPr>
            <p:nvPr/>
          </p:nvCxnSpPr>
          <p:spPr bwMode="auto">
            <a:xfrm>
              <a:off x="6952811" y="2298411"/>
              <a:ext cx="951654" cy="23364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" name="TextBox 55"/>
            <p:cNvSpPr txBox="1">
              <a:spLocks noChangeArrowheads="1"/>
            </p:cNvSpPr>
            <p:nvPr/>
          </p:nvSpPr>
          <p:spPr bwMode="auto">
            <a:xfrm>
              <a:off x="7027630" y="2133020"/>
              <a:ext cx="843501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7. method1()</a:t>
              </a:r>
            </a:p>
          </p:txBody>
        </p:sp>
        <p:cxnSp>
          <p:nvCxnSpPr>
            <p:cNvPr id="57" name="Straight Arrow Connector 56"/>
            <p:cNvCxnSpPr>
              <a:cxnSpLocks noChangeShapeType="1"/>
              <a:stCxn id="39" idx="2"/>
              <a:endCxn id="41" idx="4"/>
            </p:cNvCxnSpPr>
            <p:nvPr/>
          </p:nvCxnSpPr>
          <p:spPr bwMode="auto">
            <a:xfrm flipH="1" flipV="1">
              <a:off x="6180986" y="2725015"/>
              <a:ext cx="951654" cy="23233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TextBox 57"/>
            <p:cNvSpPr txBox="1">
              <a:spLocks noChangeArrowheads="1"/>
            </p:cNvSpPr>
            <p:nvPr/>
          </p:nvSpPr>
          <p:spPr bwMode="auto">
            <a:xfrm>
              <a:off x="5921086" y="2823462"/>
              <a:ext cx="923651" cy="24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8. return value</a:t>
              </a:r>
            </a:p>
          </p:txBody>
        </p:sp>
        <p:sp>
          <p:nvSpPr>
            <p:cNvPr id="59" name="TextBox 58"/>
            <p:cNvSpPr txBox="1">
              <a:spLocks noChangeArrowheads="1"/>
            </p:cNvSpPr>
            <p:nvPr/>
          </p:nvSpPr>
          <p:spPr bwMode="auto">
            <a:xfrm>
              <a:off x="3784085" y="2423110"/>
              <a:ext cx="1527983" cy="39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9. Return value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&lt;Reply over the network&gt;</a:t>
              </a:r>
            </a:p>
          </p:txBody>
        </p:sp>
        <p:cxnSp>
          <p:nvCxnSpPr>
            <p:cNvPr id="60" name="Straight Arrow Connector 59"/>
            <p:cNvCxnSpPr>
              <a:cxnSpLocks noChangeShapeType="1"/>
            </p:cNvCxnSpPr>
            <p:nvPr/>
          </p:nvCxnSpPr>
          <p:spPr bwMode="auto">
            <a:xfrm flipH="1">
              <a:off x="3466472" y="2424423"/>
              <a:ext cx="1942688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893501" y="2769644"/>
              <a:ext cx="723276" cy="39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10. Return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992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rPr>
                <a:t> value</a:t>
              </a:r>
            </a:p>
          </p:txBody>
        </p:sp>
        <p:cxnSp>
          <p:nvCxnSpPr>
            <p:cNvPr id="62" name="Straight Arrow Connector 61"/>
            <p:cNvCxnSpPr>
              <a:cxnSpLocks noChangeShapeType="1"/>
            </p:cNvCxnSpPr>
            <p:nvPr/>
          </p:nvCxnSpPr>
          <p:spPr bwMode="auto">
            <a:xfrm flipH="1">
              <a:off x="2916481" y="2725015"/>
              <a:ext cx="0" cy="41347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343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996" y="0"/>
            <a:ext cx="8793409" cy="94608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Example application – Hello World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Server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Create a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interface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Implement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interface with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Create a main method to register the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service in the RMI Name Registry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Generate Stubs and Start RMI registry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Start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Client side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/>
              <a:t>Write a simple Client with main to lookup 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 Service and invoke the methods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247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1079639" y="225720"/>
            <a:ext cx="9000985" cy="946080"/>
          </a:xfrm>
        </p:spPr>
        <p:txBody>
          <a:bodyPr/>
          <a:lstStyle/>
          <a:p>
            <a:r>
              <a:rPr lang="en-US" altLang="en-US" dirty="0" smtClean="0"/>
              <a:t>1. </a:t>
            </a:r>
            <a:r>
              <a:rPr lang="en-US" altLang="en-US" sz="4000" dirty="0" smtClean="0"/>
              <a:t>Define Interface of remote method</a:t>
            </a:r>
            <a:endParaRPr lang="en-AU" altLang="en-US" sz="4000" dirty="0" smtClean="0"/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>
          <a:xfrm>
            <a:off x="766119" y="1386135"/>
            <a:ext cx="8563232" cy="3684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//file: HelloWorld.java</a:t>
            </a:r>
          </a:p>
          <a:p>
            <a:pPr marL="0" indent="0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AU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AU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String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who) throws </a:t>
            </a:r>
            <a:r>
              <a:rPr lang="en-AU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700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1090" y="1418792"/>
            <a:ext cx="7131424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 dirty="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 dirty="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 dirty="0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 dirty="0"/>
              <a:t>Client-Side RMI programming</a:t>
            </a:r>
            <a:endParaRPr lang="en-US" altLang="zh-CN" sz="1819" dirty="0"/>
          </a:p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 dirty="0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 dirty="0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 dirty="0"/>
              <a:t>Dynamic Loading</a:t>
            </a:r>
            <a:endParaRPr lang="en-US" altLang="zh-CN" sz="1819" dirty="0"/>
          </a:p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42715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574976" y="2079202"/>
            <a:ext cx="5544538" cy="1071104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AU" altLang="en-US" sz="1985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2. Define RMI Server Program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4294967295"/>
          </p:nvPr>
        </p:nvSpPr>
        <p:spPr>
          <a:xfrm>
            <a:off x="1700988" y="1134111"/>
            <a:ext cx="6867666" cy="36845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altLang="en-US" sz="827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HelloWorldServer.java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java.rmi.Naming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java.rmi.RemoteException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java.rmi.server.UnicastRemoteObject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AU" altLang="en-US" sz="827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HelloWorldServer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UnicastRemoteObject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implements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HelloWorldServer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() throws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super();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String </a:t>
            </a:r>
            <a:r>
              <a:rPr lang="en-AU" altLang="en-US" sz="827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(String who) throws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RemoteException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"Hello "+who+" from your friend RMI 433-652 :-)";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static void main(String[]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AU" altLang="en-US" sz="827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</a:t>
            </a:r>
            <a:r>
              <a:rPr lang="en-AU" altLang="en-US" sz="82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827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altLang="en-US" sz="827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HelloWorldService</a:t>
            </a:r>
            <a:r>
              <a:rPr lang="en-AU" altLang="en-US" sz="827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if(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== 2){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try{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hello = new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HelloWorldServer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Naming.rebind</a:t>
            </a:r>
            <a:r>
              <a:rPr lang="en-AU" altLang="en-US" sz="827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altLang="en-US" sz="827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AU" altLang="en-US" sz="827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://"+</a:t>
            </a:r>
            <a:r>
              <a:rPr lang="en-AU" altLang="en-US" sz="827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827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+"/"+</a:t>
            </a:r>
            <a:r>
              <a:rPr lang="en-AU" altLang="en-US" sz="827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827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hello);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RMI Server is running...");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}catch(Exception e){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n-AU" altLang="en-US" sz="827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AU" altLang="en-US" sz="827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130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3. Define Client Program</a:t>
            </a:r>
            <a:endParaRPr lang="en-AU" altLang="en-US" dirty="0" smtClean="0"/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>
          <a:xfrm>
            <a:off x="395416" y="1260123"/>
            <a:ext cx="9304638" cy="368454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altLang="en-US" sz="992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 RMIClient.java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java.rmi.Naming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RMIClient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AU" altLang="en-US" sz="992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AU" altLang="en-US" sz="992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992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AU" altLang="en-US" sz="992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HelloWorldService</a:t>
            </a:r>
            <a:r>
              <a:rPr lang="en-AU" altLang="en-US" sz="992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 who = "Raj";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== 3){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who =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else if(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== 1){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who =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try{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hello = (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AU" altLang="en-US" sz="992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Naming.lookup</a:t>
            </a:r>
            <a:r>
              <a:rPr lang="en-AU" altLang="en-US" sz="992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AU" altLang="en-US" sz="992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rmi</a:t>
            </a:r>
            <a:r>
              <a:rPr lang="en-AU" altLang="en-US" sz="992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://"+</a:t>
            </a:r>
            <a:r>
              <a:rPr lang="en-AU" altLang="en-US" sz="992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  <a:r>
              <a:rPr lang="en-AU" altLang="en-US" sz="992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+"/"+</a:t>
            </a:r>
            <a:r>
              <a:rPr lang="en-AU" altLang="en-US" sz="992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AU" altLang="en-US" sz="992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altLang="en-US" sz="992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hello.sayHello</a:t>
            </a:r>
            <a:r>
              <a:rPr lang="en-AU" altLang="en-US" sz="992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(who)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}catch(Exception e){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AU" altLang="en-US" sz="992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    }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AU" altLang="en-US" sz="992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38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Define Access Policy</a:t>
            </a:r>
            <a:endParaRPr lang="en-AU" alt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02043" y="1386135"/>
            <a:ext cx="8773298" cy="36845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 err="1" smtClean="0"/>
              <a:t>Exaple</a:t>
            </a:r>
            <a:r>
              <a:rPr lang="en-US" dirty="0" smtClean="0"/>
              <a:t>: File </a:t>
            </a:r>
            <a:r>
              <a:rPr lang="en-US" dirty="0" err="1" smtClean="0"/>
              <a:t>HelloPolicy</a:t>
            </a:r>
            <a:r>
              <a:rPr lang="en-US" dirty="0" smtClean="0"/>
              <a:t> to contain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grant { permission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java.security.AllPermission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"", ""; </a:t>
            </a:r>
            <a:r>
              <a:rPr lang="en-AU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-A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AU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autogenerated</a:t>
            </a:r>
            <a:r>
              <a:rPr lang="en-AU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by API)</a:t>
            </a:r>
            <a:endParaRPr lang="en-AU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9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Running the Server and Client</a:t>
            </a:r>
          </a:p>
          <a:p>
            <a:pPr lvl="1"/>
            <a:r>
              <a:rPr lang="en-US" altLang="en-US" sz="1985"/>
              <a:t>Compile Client and Server classes</a:t>
            </a:r>
          </a:p>
          <a:p>
            <a:pPr lvl="1"/>
            <a:r>
              <a:rPr lang="en-US" altLang="en-US" sz="1985"/>
              <a:t>Develop a security policy file (e.g., HelloPolicy)</a:t>
            </a:r>
          </a:p>
          <a:p>
            <a:pPr lvl="2"/>
            <a:r>
              <a:rPr lang="en-US" altLang="en-US" sz="1654"/>
              <a:t>grant { permission java.security.AllPermission "", ""; };</a:t>
            </a:r>
          </a:p>
          <a:p>
            <a:pPr lvl="1"/>
            <a:r>
              <a:rPr lang="en-US" altLang="en-US" sz="1985"/>
              <a:t>Start RMI registry</a:t>
            </a:r>
          </a:p>
          <a:p>
            <a:pPr lvl="2"/>
            <a:r>
              <a:rPr lang="en-US" altLang="en-US" sz="1654"/>
              <a:t>rmiregistry &amp;</a:t>
            </a:r>
          </a:p>
          <a:p>
            <a:pPr lvl="1"/>
            <a:r>
              <a:rPr lang="en-US" altLang="en-US" sz="1985"/>
              <a:t>Start server</a:t>
            </a:r>
          </a:p>
          <a:p>
            <a:pPr lvl="2"/>
            <a:r>
              <a:rPr lang="en-US" altLang="en-US" sz="1654"/>
              <a:t>java -Djava.security.policy=HelloPolicy HelloWorldServer</a:t>
            </a:r>
          </a:p>
          <a:p>
            <a:pPr lvl="1"/>
            <a:r>
              <a:rPr lang="en-US" altLang="en-US" sz="1985"/>
              <a:t>Run a client program</a:t>
            </a:r>
          </a:p>
          <a:p>
            <a:pPr lvl="2"/>
            <a:r>
              <a:rPr lang="en-US" altLang="en-US" sz="1654"/>
              <a:t>java -Djava.security.policy=HelloPolicy RMIClient</a:t>
            </a:r>
          </a:p>
        </p:txBody>
      </p:sp>
    </p:spTree>
    <p:extLst>
      <p:ext uri="{BB962C8B-B14F-4D97-AF65-F5344CB8AC3E}">
        <p14:creationId xmlns:p14="http://schemas.microsoft.com/office/powerpoint/2010/main" val="350546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1763994" y="3087300"/>
            <a:ext cx="6111593" cy="1260122"/>
          </a:xfrm>
          <a:prstGeom prst="rect">
            <a:avLst/>
          </a:prstGeom>
          <a:solidFill>
            <a:srgbClr val="A6F4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992">
              <a:solidFill>
                <a:schemeClr val="tx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Client-Side RMI programming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Dynamic Loading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11600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Security Manager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37982" y="1197116"/>
            <a:ext cx="6867666" cy="422140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1736"/>
              <a:t>Java’s security framework</a:t>
            </a:r>
          </a:p>
          <a:p>
            <a:pPr lvl="1" eaLnBrk="1" hangingPunct="1"/>
            <a:r>
              <a:rPr lang="en-US" altLang="zh-CN" sz="1654" i="1"/>
              <a:t>java.security.-</a:t>
            </a:r>
          </a:p>
          <a:p>
            <a:pPr lvl="1" eaLnBrk="1" hangingPunct="1"/>
            <a:r>
              <a:rPr lang="en-US" altLang="zh-CN" sz="1654"/>
              <a:t>Permissions, Principle, Domain etc.</a:t>
            </a:r>
          </a:p>
          <a:p>
            <a:pPr lvl="1" eaLnBrk="1" hangingPunct="1"/>
            <a:r>
              <a:rPr lang="en-US" altLang="zh-CN" sz="1654"/>
              <a:t>Security manager, for access control (file, socket, class load, remote code etc)</a:t>
            </a:r>
          </a:p>
          <a:p>
            <a:pPr lvl="1" eaLnBrk="1" hangingPunct="1"/>
            <a:r>
              <a:rPr lang="en-US" altLang="zh-CN" sz="1654" i="1"/>
              <a:t>$JAVA_HOME/jre/lib/security/java.policy</a:t>
            </a:r>
          </a:p>
          <a:p>
            <a:pPr eaLnBrk="1" hangingPunct="1"/>
            <a:r>
              <a:rPr lang="en-US" altLang="zh-CN" sz="1736"/>
              <a:t>Use security manager in RMI</a:t>
            </a:r>
          </a:p>
          <a:p>
            <a:pPr lvl="1" eaLnBrk="1" hangingPunct="1"/>
            <a:r>
              <a:rPr lang="en-US" altLang="zh-CN" sz="1654"/>
              <a:t>RMI recommends to install a security manager, or RMI may not work properly while encountering security constraints.</a:t>
            </a:r>
          </a:p>
          <a:p>
            <a:pPr lvl="1" eaLnBrk="1" hangingPunct="1"/>
            <a:r>
              <a:rPr lang="en-US" altLang="zh-CN" sz="1654"/>
              <a:t>A security manager ensures that the operations performed by downloaded code go through a set of security checks.</a:t>
            </a:r>
          </a:p>
          <a:p>
            <a:pPr lvl="2" eaLnBrk="1" hangingPunct="1"/>
            <a:r>
              <a:rPr lang="en-US" altLang="zh-CN" sz="1488"/>
              <a:t>Eg. Connect and accept ports for RMI socket and allowing code downloading</a:t>
            </a:r>
          </a:p>
        </p:txBody>
      </p:sp>
    </p:spTree>
    <p:extLst>
      <p:ext uri="{BB962C8B-B14F-4D97-AF65-F5344CB8AC3E}">
        <p14:creationId xmlns:p14="http://schemas.microsoft.com/office/powerpoint/2010/main" val="51238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Security Manager (cont.)</a:t>
            </a:r>
            <a:endParaRPr lang="zh-CN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1902" dirty="0"/>
              <a:t>Two ways to declare security manager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654" dirty="0"/>
              <a:t>Use System property </a:t>
            </a:r>
            <a:r>
              <a:rPr lang="en-US" altLang="zh-CN" sz="1654" dirty="0" err="1"/>
              <a:t>java.security.manager</a:t>
            </a:r>
            <a:r>
              <a:rPr lang="en-US" altLang="zh-CN" sz="1654" dirty="0"/>
              <a:t>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java –</a:t>
            </a:r>
            <a:r>
              <a:rPr lang="en-US" altLang="zh-CN" sz="1158" dirty="0" err="1"/>
              <a:t>Djava.security.manager</a:t>
            </a:r>
            <a:r>
              <a:rPr lang="en-US" altLang="zh-CN" sz="1158" dirty="0"/>
              <a:t> </a:t>
            </a:r>
            <a:r>
              <a:rPr lang="en-US" altLang="zh-CN" sz="1158" dirty="0" err="1"/>
              <a:t>HelloWorldImpl</a:t>
            </a:r>
            <a:endParaRPr lang="en-US" altLang="zh-CN" sz="1158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654" dirty="0"/>
              <a:t>Explicit declare in the source code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public static void main(String[]</a:t>
            </a:r>
            <a:r>
              <a:rPr lang="en-US" altLang="zh-CN" sz="1158" dirty="0" err="1"/>
              <a:t>args</a:t>
            </a:r>
            <a:r>
              <a:rPr lang="en-US" altLang="zh-CN" sz="1158" dirty="0"/>
              <a:t>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//check current security manager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if(</a:t>
            </a:r>
            <a:r>
              <a:rPr lang="en-US" altLang="zh-CN" sz="1158" dirty="0" err="1"/>
              <a:t>System.getSecurityManager</a:t>
            </a:r>
            <a:r>
              <a:rPr lang="en-US" altLang="zh-CN" sz="1158" dirty="0"/>
              <a:t>()==null){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	</a:t>
            </a:r>
            <a:r>
              <a:rPr lang="en-US" altLang="zh-CN" sz="1158" dirty="0" err="1"/>
              <a:t>System.setSecurityManager</a:t>
            </a:r>
            <a:r>
              <a:rPr lang="en-US" altLang="zh-CN" sz="1158" dirty="0"/>
              <a:t>(new </a:t>
            </a:r>
            <a:r>
              <a:rPr lang="en-US" altLang="zh-CN" sz="1158" dirty="0" err="1">
                <a:solidFill>
                  <a:schemeClr val="hlink"/>
                </a:solidFill>
              </a:rPr>
              <a:t>SecurityManager</a:t>
            </a:r>
            <a:r>
              <a:rPr lang="en-US" altLang="zh-CN" sz="1158" dirty="0">
                <a:solidFill>
                  <a:schemeClr val="hlink"/>
                </a:solidFill>
              </a:rPr>
              <a:t> </a:t>
            </a:r>
            <a:r>
              <a:rPr lang="en-US" altLang="zh-CN" sz="1158" dirty="0"/>
              <a:t>());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…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	//lookup remote object and invoke methods.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158" dirty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2" dirty="0"/>
              <a:t>Use customized policy file instead of </a:t>
            </a:r>
            <a:r>
              <a:rPr lang="en-US" altLang="zh-CN" sz="1902" dirty="0" err="1"/>
              <a:t>java.policy</a:t>
            </a:r>
            <a:endParaRPr lang="en-US" altLang="zh-CN" sz="1902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736" dirty="0"/>
              <a:t>Usage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323" dirty="0"/>
              <a:t>java -</a:t>
            </a:r>
            <a:r>
              <a:rPr lang="en-US" altLang="zh-CN" sz="1323" dirty="0" err="1"/>
              <a:t>Djava.security.manager</a:t>
            </a:r>
            <a:r>
              <a:rPr lang="en-US" altLang="zh-CN" sz="1323" dirty="0"/>
              <a:t> -</a:t>
            </a:r>
            <a:r>
              <a:rPr lang="en-US" altLang="zh-CN" sz="1323" dirty="0" err="1"/>
              <a:t>Djava.security.policy</a:t>
            </a:r>
            <a:r>
              <a:rPr lang="en-US" altLang="zh-CN" sz="1323" dirty="0"/>
              <a:t>=</a:t>
            </a:r>
            <a:r>
              <a:rPr lang="en-US" altLang="zh-CN" sz="1323" dirty="0" err="1">
                <a:hlinkClick r:id="rId3" action="ppaction://hlinkfile"/>
              </a:rPr>
              <a:t>local.policy</a:t>
            </a:r>
            <a:r>
              <a:rPr lang="en-US" altLang="zh-CN" sz="1323" dirty="0"/>
              <a:t> </a:t>
            </a:r>
            <a:r>
              <a:rPr lang="en-US" altLang="zh-CN" sz="1323" dirty="0" err="1"/>
              <a:t>HelloWorldImpl</a:t>
            </a:r>
            <a:endParaRPr lang="en-US" altLang="zh-CN" sz="1654" dirty="0"/>
          </a:p>
          <a:p>
            <a:pPr eaLnBrk="1" hangingPunct="1">
              <a:lnSpc>
                <a:spcPct val="90000"/>
              </a:lnSpc>
            </a:pPr>
            <a:endParaRPr lang="zh-CN" altLang="en-US" sz="2150" dirty="0"/>
          </a:p>
        </p:txBody>
      </p:sp>
    </p:spTree>
    <p:extLst>
      <p:ext uri="{BB962C8B-B14F-4D97-AF65-F5344CB8AC3E}">
        <p14:creationId xmlns:p14="http://schemas.microsoft.com/office/powerpoint/2010/main" val="169710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File: “local.policy” contents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Specific permissions: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323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grant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    permission java.net.SocketPermission   "*:1024-65535","connect,accept";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    permission java.io.FilePermission 	"/home/globus/RMITutorial/-", "read";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323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Grant all permissions: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grant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    permission java.security.AllPermission;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323"/>
              <a:t>};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499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Exceptions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The only exception that could be thrown out is </a:t>
            </a:r>
            <a:r>
              <a:rPr lang="en-US" altLang="zh-CN" sz="2150" i="1"/>
              <a:t>RemoteException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All RMI remote methods </a:t>
            </a:r>
            <a:r>
              <a:rPr lang="en-US" altLang="zh-CN" sz="2150" b="1"/>
              <a:t>have</a:t>
            </a:r>
            <a:r>
              <a:rPr lang="en-US" altLang="zh-CN" sz="2150"/>
              <a:t> to throw this exception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The embedded exceptions could be: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java.net.UnknownHostException or java.net.ConnectException: if the client can’t connect to the server using the given hostname. Server may not be running at the moment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java.rmi.UnmarshalException: if some classes not found. This may because the codebase has not been properly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Java.security.AccessControlException: if the security policy file java.policy has not been properly configured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819"/>
          </a:p>
          <a:p>
            <a:pPr lvl="1" eaLnBrk="1" hangingPunct="1">
              <a:lnSpc>
                <a:spcPct val="90000"/>
              </a:lnSpc>
            </a:pPr>
            <a:endParaRPr lang="en-US" altLang="zh-CN" sz="1819"/>
          </a:p>
        </p:txBody>
      </p:sp>
    </p:spTree>
    <p:extLst>
      <p:ext uri="{BB962C8B-B14F-4D97-AF65-F5344CB8AC3E}">
        <p14:creationId xmlns:p14="http://schemas.microsoft.com/office/powerpoint/2010/main" val="3926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Passing objects</a:t>
            </a:r>
          </a:p>
        </p:txBody>
      </p:sp>
      <p:sp>
        <p:nvSpPr>
          <p:cNvPr id="2097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Restrictions on exchanging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Implementing </a:t>
            </a:r>
            <a:r>
              <a:rPr lang="en-US" altLang="zh-CN" sz="1819" i="1" dirty="0" err="1"/>
              <a:t>java.io.serializable</a:t>
            </a:r>
            <a:endParaRPr lang="en-US" altLang="zh-CN" sz="1819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All the fields in a </a:t>
            </a:r>
            <a:r>
              <a:rPr lang="en-US" altLang="zh-CN" sz="1819" dirty="0" err="1"/>
              <a:t>serializable</a:t>
            </a:r>
            <a:r>
              <a:rPr lang="en-US" altLang="zh-CN" sz="1819" dirty="0"/>
              <a:t> object must be also </a:t>
            </a:r>
            <a:r>
              <a:rPr lang="en-US" altLang="zh-CN" sz="1819" dirty="0" err="1"/>
              <a:t>serializable</a:t>
            </a:r>
            <a:endParaRPr lang="en-US" altLang="zh-CN" sz="1819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Primitives are </a:t>
            </a:r>
            <a:r>
              <a:rPr lang="en-US" altLang="zh-CN" sz="1819" dirty="0" err="1"/>
              <a:t>serializable</a:t>
            </a:r>
            <a:endParaRPr lang="en-US" altLang="zh-CN" sz="1819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System related features (e.g. </a:t>
            </a:r>
            <a:r>
              <a:rPr lang="en-US" altLang="zh-CN" sz="1819" i="1" dirty="0"/>
              <a:t>Thread</a:t>
            </a:r>
            <a:r>
              <a:rPr lang="en-US" altLang="zh-CN" sz="1819" dirty="0"/>
              <a:t>, </a:t>
            </a:r>
            <a:r>
              <a:rPr lang="en-US" altLang="zh-CN" sz="1819" i="1" dirty="0"/>
              <a:t>File</a:t>
            </a:r>
            <a:r>
              <a:rPr lang="en-US" altLang="zh-CN" sz="1819" dirty="0"/>
              <a:t>) are non-</a:t>
            </a:r>
            <a:r>
              <a:rPr lang="en-US" altLang="zh-CN" sz="1819" dirty="0" err="1"/>
              <a:t>serializable</a:t>
            </a:r>
            <a:endParaRPr lang="en-US" altLang="zh-CN" sz="1819" dirty="0"/>
          </a:p>
          <a:p>
            <a:pPr eaLnBrk="1" hangingPunct="1">
              <a:lnSpc>
                <a:spcPct val="90000"/>
              </a:lnSpc>
            </a:pPr>
            <a:r>
              <a:rPr lang="en-US" altLang="zh-CN" sz="2150" dirty="0"/>
              <a:t>How about the socket programming issues?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Where are sockets and corresponding input, output streams?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How to handle object passing?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 dirty="0"/>
              <a:t>Who does all the magic? 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1819" dirty="0"/>
          </a:p>
        </p:txBody>
      </p:sp>
    </p:spTree>
    <p:extLst>
      <p:ext uri="{BB962C8B-B14F-4D97-AF65-F5344CB8AC3E}">
        <p14:creationId xmlns:p14="http://schemas.microsoft.com/office/powerpoint/2010/main" val="45960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09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209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09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209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09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209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209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500"/>
                                        <p:tgtEl>
                                          <p:spTgt spid="209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09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71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 RMI Tutorials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7810206" cy="36845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www.youtube.com/watch?v=ILeAeFZOkMI</a:t>
            </a:r>
            <a:r>
              <a:rPr lang="en-US" sz="2400" dirty="0" smtClean="0"/>
              <a:t> 1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www.youtube.com/watch?v=OjXTkgW0wDQ</a:t>
            </a:r>
            <a:r>
              <a:rPr lang="en-US" sz="2400" dirty="0" smtClean="0"/>
              <a:t> 2</a:t>
            </a:r>
          </a:p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www.youtube.com/watch?v=vkw275ptI3E</a:t>
            </a:r>
            <a:r>
              <a:rPr lang="en-US" sz="2400" dirty="0" smtClean="0"/>
              <a:t>   3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www.youtube.com/watch?v=X-bL0S8b6C4</a:t>
            </a:r>
            <a:r>
              <a:rPr lang="en-US" sz="2400" dirty="0" smtClean="0"/>
              <a:t> (simplified)</a:t>
            </a:r>
            <a:endParaRPr lang="en-US" altLang="zh-CN" sz="2150" dirty="0"/>
          </a:p>
        </p:txBody>
      </p:sp>
    </p:spTree>
    <p:extLst>
      <p:ext uri="{BB962C8B-B14F-4D97-AF65-F5344CB8AC3E}">
        <p14:creationId xmlns:p14="http://schemas.microsoft.com/office/powerpoint/2010/main" val="19675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RMI Dynamic Class Loading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Ability to download bytecode (classes) from Remote JVM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New types can be introduced into a remote virtual machine without informing the client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Extend the behavior of an application dynamically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Removes the need to deploy stubs manually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Explicit set property to support dynamic class load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/>
              <a:t>Specify system property </a:t>
            </a:r>
            <a:r>
              <a:rPr lang="en-US" altLang="zh-CN" i="1" smtClean="0">
                <a:solidFill>
                  <a:schemeClr val="hlink"/>
                </a:solidFill>
              </a:rPr>
              <a:t>java.rmi.server.codebase</a:t>
            </a:r>
            <a:r>
              <a:rPr lang="en-US" altLang="zh-CN" smtClean="0"/>
              <a:t> to tell the program where to download classes</a:t>
            </a:r>
          </a:p>
        </p:txBody>
      </p:sp>
    </p:spTree>
    <p:extLst>
      <p:ext uri="{BB962C8B-B14F-4D97-AF65-F5344CB8AC3E}">
        <p14:creationId xmlns:p14="http://schemas.microsoft.com/office/powerpoint/2010/main" val="51130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ChangeArrowheads="1"/>
          </p:cNvSpPr>
          <p:nvPr/>
        </p:nvSpPr>
        <p:spPr bwMode="auto">
          <a:xfrm>
            <a:off x="1763994" y="4347422"/>
            <a:ext cx="6111593" cy="723258"/>
          </a:xfrm>
          <a:prstGeom prst="rect">
            <a:avLst/>
          </a:prstGeom>
          <a:solidFill>
            <a:srgbClr val="A6F4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992">
              <a:solidFill>
                <a:schemeClr val="tx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Client-Side RMI programming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Dynamic Loading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392402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Simple Math Server in RMI</a:t>
            </a:r>
            <a:endParaRPr lang="en-AU" altLang="en-US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923000"/>
            <a:ext cx="6867666" cy="3684544"/>
          </a:xfrm>
          <a:prstGeom prst="rect">
            <a:avLst/>
          </a:prstGeom>
        </p:spPr>
        <p:txBody>
          <a:bodyPr/>
          <a:lstStyle/>
          <a:p>
            <a:endParaRPr lang="en-AU" altLang="en-US" smtClean="0"/>
          </a:p>
        </p:txBody>
      </p:sp>
      <p:graphicFrame>
        <p:nvGraphicFramePr>
          <p:cNvPr id="64516" name="Object 72"/>
          <p:cNvGraphicFramePr>
            <a:graphicFrameLocks noChangeAspect="1"/>
          </p:cNvGraphicFramePr>
          <p:nvPr/>
        </p:nvGraphicFramePr>
        <p:xfrm>
          <a:off x="1827001" y="1684102"/>
          <a:ext cx="6598578" cy="175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Visio" r:id="rId3" imgW="8001053" imgH="2125980" progId="Visio.Drawing.11">
                  <p:embed/>
                </p:oleObj>
              </mc:Choice>
              <mc:Fallback>
                <p:oleObj name="Visio" r:id="rId3" imgW="8001053" imgH="21259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001" y="1684102"/>
                        <a:ext cx="6598578" cy="175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74"/>
          <p:cNvSpPr txBox="1">
            <a:spLocks noChangeArrowheads="1"/>
          </p:cNvSpPr>
          <p:nvPr/>
        </p:nvSpPr>
        <p:spPr bwMode="auto">
          <a:xfrm>
            <a:off x="3276141" y="3282882"/>
            <a:ext cx="3276318" cy="29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323" b="1" i="1">
                <a:solidFill>
                  <a:schemeClr val="tx1"/>
                </a:solidFill>
                <a:latin typeface="Tahoma" panose="020B0604030504040204" pitchFamily="34" charset="0"/>
              </a:rPr>
              <a:t>Math Service</a:t>
            </a:r>
          </a:p>
        </p:txBody>
      </p:sp>
    </p:spTree>
    <p:extLst>
      <p:ext uri="{BB962C8B-B14F-4D97-AF65-F5344CB8AC3E}">
        <p14:creationId xmlns:p14="http://schemas.microsoft.com/office/powerpoint/2010/main" val="66413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 smtClean="0">
                <a:ea typeface="+mn-ea"/>
              </a:rPr>
              <a:t>Specify the Remote Interface</a:t>
            </a:r>
          </a:p>
          <a:p>
            <a:pPr marL="0" indent="0">
              <a:buNone/>
              <a:defRPr/>
            </a:pPr>
            <a:endParaRPr lang="en-US" sz="1488" dirty="0">
              <a:latin typeface="Andale Mono"/>
              <a:cs typeface="Andale Mono"/>
            </a:endParaRPr>
          </a:p>
          <a:p>
            <a:pPr marL="0" indent="0">
              <a:buNone/>
              <a:defRPr/>
            </a:pPr>
            <a:r>
              <a:rPr lang="en-US" sz="1323" dirty="0">
                <a:latin typeface="Courier New"/>
                <a:cs typeface="Courier New"/>
              </a:rPr>
              <a:t>public interface </a:t>
            </a:r>
            <a:r>
              <a:rPr lang="en-US" sz="1323" dirty="0" err="1">
                <a:latin typeface="Courier New"/>
                <a:cs typeface="Courier New"/>
              </a:rPr>
              <a:t>IRemoteMath</a:t>
            </a:r>
            <a:r>
              <a:rPr lang="en-US" sz="1323" dirty="0">
                <a:latin typeface="Courier New"/>
                <a:cs typeface="Courier New"/>
              </a:rPr>
              <a:t> </a:t>
            </a:r>
            <a:r>
              <a:rPr lang="en-US" sz="1323" b="1" dirty="0">
                <a:latin typeface="Courier New"/>
                <a:cs typeface="Courier New"/>
              </a:rPr>
              <a:t>extends Remote</a:t>
            </a:r>
            <a:r>
              <a:rPr lang="en-US" sz="1323" dirty="0"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defRPr/>
            </a:pPr>
            <a:r>
              <a:rPr lang="en-US" sz="1323" dirty="0">
                <a:latin typeface="Courier New"/>
                <a:cs typeface="Courier New"/>
              </a:rPr>
              <a:t>	double add(double </a:t>
            </a:r>
            <a:r>
              <a:rPr lang="en-US" sz="1323" dirty="0" err="1">
                <a:latin typeface="Courier New"/>
                <a:cs typeface="Courier New"/>
              </a:rPr>
              <a:t>i</a:t>
            </a:r>
            <a:r>
              <a:rPr lang="en-US" sz="1323" dirty="0">
                <a:latin typeface="Courier New"/>
                <a:cs typeface="Courier New"/>
              </a:rPr>
              <a:t>, double j) throws </a:t>
            </a:r>
            <a:r>
              <a:rPr lang="en-US" sz="1323" b="1" dirty="0" err="1">
                <a:latin typeface="Courier New"/>
                <a:cs typeface="Courier New"/>
              </a:rPr>
              <a:t>RemoteException</a:t>
            </a:r>
            <a:r>
              <a:rPr lang="en-US" sz="1323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defRPr/>
            </a:pPr>
            <a:r>
              <a:rPr lang="en-US" sz="1323" dirty="0">
                <a:latin typeface="Courier New"/>
                <a:cs typeface="Courier New"/>
              </a:rPr>
              <a:t>	double subtract(double </a:t>
            </a:r>
            <a:r>
              <a:rPr lang="en-US" sz="1323" dirty="0" err="1">
                <a:latin typeface="Courier New"/>
                <a:cs typeface="Courier New"/>
              </a:rPr>
              <a:t>i</a:t>
            </a:r>
            <a:r>
              <a:rPr lang="en-US" sz="1323" dirty="0">
                <a:latin typeface="Courier New"/>
                <a:cs typeface="Courier New"/>
              </a:rPr>
              <a:t>, double j) throws </a:t>
            </a:r>
            <a:r>
              <a:rPr lang="en-US" sz="1323" b="1" dirty="0" err="1">
                <a:latin typeface="Courier New"/>
                <a:cs typeface="Courier New"/>
              </a:rPr>
              <a:t>RemoteException</a:t>
            </a:r>
            <a:r>
              <a:rPr lang="en-US" sz="1323" dirty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  <a:defRPr/>
            </a:pPr>
            <a:r>
              <a:rPr lang="en-US" sz="1323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68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dirty="0" smtClean="0">
                <a:ea typeface="+mn-ea"/>
              </a:rPr>
              <a:t>Implement the Servant Class</a:t>
            </a:r>
          </a:p>
          <a:p>
            <a:pPr marL="0" indent="0">
              <a:buNone/>
              <a:defRPr/>
            </a:pPr>
            <a:endParaRPr lang="en-US" sz="868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endParaRPr lang="en-US" sz="992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endParaRPr lang="en-US" sz="992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RemoteMathServant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992" b="1" dirty="0">
                <a:solidFill>
                  <a:srgbClr val="000000"/>
                </a:solidFill>
                <a:latin typeface="Courier New"/>
                <a:cs typeface="Courier New"/>
              </a:rPr>
              <a:t>extends </a:t>
            </a:r>
            <a:r>
              <a:rPr lang="en-US" sz="992" b="1" dirty="0" err="1">
                <a:solidFill>
                  <a:srgbClr val="000000"/>
                </a:solidFill>
                <a:latin typeface="Courier New"/>
                <a:cs typeface="Courier New"/>
              </a:rPr>
              <a:t>UnicastRemoteObject</a:t>
            </a:r>
            <a:r>
              <a:rPr lang="en-US" sz="992" b="1" dirty="0">
                <a:solidFill>
                  <a:srgbClr val="000000"/>
                </a:solidFill>
                <a:latin typeface="Courier New"/>
                <a:cs typeface="Courier New"/>
              </a:rPr>
              <a:t> implements </a:t>
            </a:r>
            <a:r>
              <a:rPr lang="en-US" sz="992" b="1" dirty="0" err="1">
                <a:solidFill>
                  <a:srgbClr val="000000"/>
                </a:solidFill>
                <a:latin typeface="Courier New"/>
                <a:cs typeface="Courier New"/>
              </a:rPr>
              <a:t>IRemoteMath</a:t>
            </a:r>
            <a:r>
              <a:rPr lang="en-US" sz="992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public double add ( double 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, double j ) throws 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RemoteException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    return (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i+j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  <a:defRPr/>
            </a:pPr>
            <a:endParaRPr lang="en-US" sz="992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public double subtract ( double 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, double j ) throws 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RemoteException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    return (</a:t>
            </a:r>
            <a:r>
              <a:rPr lang="en-US" sz="992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-j);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  <a:defRPr/>
            </a:pPr>
            <a:r>
              <a:rPr lang="en-US" sz="992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6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Char char="n"/>
              <a:defRPr/>
            </a:pPr>
            <a:r>
              <a:rPr lang="en-US" dirty="0" smtClean="0">
                <a:ea typeface="+mn-ea"/>
              </a:rPr>
              <a:t>Implement the server</a:t>
            </a:r>
          </a:p>
          <a:p>
            <a:pPr marL="0" indent="0">
              <a:buNone/>
              <a:defRPr/>
            </a:pPr>
            <a:endParaRPr lang="en-US" sz="1158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public class </a:t>
            </a:r>
            <a:r>
              <a:rPr lang="en-US" sz="1158" dirty="0" err="1">
                <a:solidFill>
                  <a:srgbClr val="000000"/>
                </a:solidFill>
                <a:latin typeface="Courier New"/>
                <a:cs typeface="Courier New"/>
              </a:rPr>
              <a:t>MathServer</a:t>
            </a: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public static void main(String </a:t>
            </a:r>
            <a:r>
              <a:rPr lang="en-US" sz="1158" dirty="0" err="1">
                <a:solidFill>
                  <a:srgbClr val="000000"/>
                </a:solidFill>
                <a:latin typeface="Courier New"/>
                <a:cs typeface="Courier New"/>
              </a:rPr>
              <a:t>args</a:t>
            </a: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[]){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158" dirty="0" err="1">
                <a:solidFill>
                  <a:srgbClr val="000000"/>
                </a:solidFill>
                <a:latin typeface="Courier New"/>
                <a:cs typeface="Courier New"/>
              </a:rPr>
              <a:t>System.setSecurityManager</a:t>
            </a: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(new </a:t>
            </a:r>
            <a:r>
              <a:rPr lang="en-US" sz="1158" dirty="0" err="1">
                <a:solidFill>
                  <a:srgbClr val="000000"/>
                </a:solidFill>
                <a:latin typeface="Courier New"/>
                <a:cs typeface="Courier New"/>
              </a:rPr>
              <a:t>RMISecurityManager</a:t>
            </a: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try{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IRemoteMath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remoteMath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 = new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RemoteMathServant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Registry registry =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LocateRegistry.getRegistry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  <a:defRPr/>
            </a:pP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registry.bind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("Compute", </a:t>
            </a:r>
            <a:r>
              <a:rPr lang="en-US" sz="1158" b="1" dirty="0" err="1">
                <a:solidFill>
                  <a:srgbClr val="000000"/>
                </a:solidFill>
                <a:latin typeface="Courier New"/>
                <a:cs typeface="Courier New"/>
              </a:rPr>
              <a:t>remoteMath</a:t>
            </a:r>
            <a:r>
              <a:rPr lang="en-US" sz="1158" b="1" dirty="0">
                <a:solidFill>
                  <a:srgbClr val="000000"/>
                </a:solidFill>
                <a:latin typeface="Courier New"/>
                <a:cs typeface="Courier New"/>
              </a:rPr>
              <a:t> );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	   </a:t>
            </a:r>
            <a:r>
              <a:rPr lang="en-US" sz="1158" dirty="0" err="1">
                <a:solidFill>
                  <a:srgbClr val="000000"/>
                </a:solidFill>
                <a:latin typeface="Courier New"/>
                <a:cs typeface="Courier New"/>
              </a:rPr>
              <a:t>System.out.println</a:t>
            </a: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("Math server ready");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}catch(Exception e) {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is-IS" sz="1158" dirty="0">
                <a:solidFill>
                  <a:srgbClr val="000000"/>
                </a:solidFill>
                <a:latin typeface="Courier New"/>
                <a:cs typeface="Courier New"/>
              </a:rPr>
              <a:t>e.printStackTrace();</a:t>
            </a:r>
            <a:endParaRPr lang="en-US" sz="1158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    }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pPr marL="0" indent="0">
              <a:buNone/>
              <a:defRPr/>
            </a:pPr>
            <a:r>
              <a:rPr lang="en-US" sz="1158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7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 altLang="en-US" smtClean="0"/>
              <a:t>Implement the client program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92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MathClient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try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if(System.getSecurityManager() == null)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System.setSecurityManager( new RMISecurityManager() 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92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992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LocateRegistry.getRegistry("localhost");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IRemoteMath remoteMath = (IRemoteMath) registry.lookup("Compute");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992" b="1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 "1.7 + 2.8 = ” + math.add(1.7, 2.8)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 "6.7 - 2.3 = ” + math.subtract(6.7, 2.3) 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catch( Exception e 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 e );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992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4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Java RMI Example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Running the Server and Client</a:t>
            </a:r>
          </a:p>
          <a:p>
            <a:pPr lvl="1"/>
            <a:r>
              <a:rPr lang="en-US" altLang="en-US" sz="1985"/>
              <a:t>Compile Client and Server classes</a:t>
            </a:r>
          </a:p>
          <a:p>
            <a:pPr lvl="1"/>
            <a:r>
              <a:rPr lang="en-US" altLang="en-US" sz="1985"/>
              <a:t>Develop a security policy file</a:t>
            </a:r>
          </a:p>
          <a:p>
            <a:pPr lvl="2"/>
            <a:r>
              <a:rPr lang="en-US" altLang="en-US" sz="1654"/>
              <a:t>grant { permission java.security.AllPermission "", ""; };</a:t>
            </a:r>
          </a:p>
          <a:p>
            <a:pPr lvl="1"/>
            <a:r>
              <a:rPr lang="en-US" altLang="en-US" sz="1985"/>
              <a:t>Start RMI registry</a:t>
            </a:r>
          </a:p>
          <a:p>
            <a:pPr lvl="2"/>
            <a:r>
              <a:rPr lang="en-US" altLang="en-US" sz="1654"/>
              <a:t>rmiregistry &amp;</a:t>
            </a:r>
          </a:p>
          <a:p>
            <a:pPr lvl="1"/>
            <a:r>
              <a:rPr lang="en-US" altLang="en-US" sz="1985"/>
              <a:t>Start server</a:t>
            </a:r>
          </a:p>
          <a:p>
            <a:pPr lvl="2"/>
            <a:r>
              <a:rPr lang="en-US" altLang="en-US" sz="1654"/>
              <a:t>java -Djava.security.policy=policyfile MathServer</a:t>
            </a:r>
          </a:p>
          <a:p>
            <a:pPr lvl="1"/>
            <a:r>
              <a:rPr lang="en-US" altLang="en-US" sz="1985"/>
              <a:t>Start client</a:t>
            </a:r>
          </a:p>
          <a:p>
            <a:pPr lvl="2"/>
            <a:r>
              <a:rPr lang="en-US" altLang="en-US" sz="1654"/>
              <a:t>java -Djava.security.policy=policyfile MathClient</a:t>
            </a:r>
          </a:p>
        </p:txBody>
      </p:sp>
    </p:spTree>
    <p:extLst>
      <p:ext uri="{BB962C8B-B14F-4D97-AF65-F5344CB8AC3E}">
        <p14:creationId xmlns:p14="http://schemas.microsoft.com/office/powerpoint/2010/main" val="38364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ChangeArrowheads="1"/>
          </p:cNvSpPr>
          <p:nvPr/>
        </p:nvSpPr>
        <p:spPr bwMode="auto">
          <a:xfrm>
            <a:off x="1763994" y="5010299"/>
            <a:ext cx="6111593" cy="408227"/>
          </a:xfrm>
          <a:prstGeom prst="rect">
            <a:avLst/>
          </a:prstGeom>
          <a:solidFill>
            <a:srgbClr val="A6F4F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3000">
                <a:solidFill>
                  <a:srgbClr val="0000FF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992">
              <a:solidFill>
                <a:schemeClr val="tx1"/>
              </a:solidFill>
              <a:latin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150"/>
              <a:t>Introduction to Distributed Objects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Remote Method Invocation (RMI) Architecture</a:t>
            </a:r>
          </a:p>
          <a:p>
            <a:pPr eaLnBrk="1" hangingPunct="1">
              <a:lnSpc>
                <a:spcPct val="90000"/>
              </a:lnSpc>
            </a:pPr>
            <a:r>
              <a:rPr lang="en-AU" altLang="zh-CN" sz="2150"/>
              <a:t>RMI Programming and a Sample 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Server-Side RMI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Client-Side RMI programming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Advanced RMI Concepts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Security Policies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Exceptions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zh-CN" sz="1819"/>
              <a:t>Dynamic Loading</a:t>
            </a:r>
            <a:endParaRPr lang="en-US" altLang="zh-CN" sz="1819"/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A more advanced RMI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19"/>
              <a:t>Math Server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150"/>
              <a:t>RPC and Summary</a:t>
            </a:r>
          </a:p>
        </p:txBody>
      </p:sp>
    </p:spTree>
    <p:extLst>
      <p:ext uri="{BB962C8B-B14F-4D97-AF65-F5344CB8AC3E}">
        <p14:creationId xmlns:p14="http://schemas.microsoft.com/office/powerpoint/2010/main" val="94384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Remote Procedure Call (RPC) – used in C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RPCs enable clients to execute procedures in server processes based on a defined service interface.</a:t>
            </a:r>
          </a:p>
        </p:txBody>
      </p:sp>
      <p:grpSp>
        <p:nvGrpSpPr>
          <p:cNvPr id="72708" name="Group 4"/>
          <p:cNvGrpSpPr>
            <a:grpSpLocks/>
          </p:cNvGrpSpPr>
          <p:nvPr/>
        </p:nvGrpSpPr>
        <p:grpSpPr bwMode="auto">
          <a:xfrm>
            <a:off x="1827001" y="2709263"/>
            <a:ext cx="6746904" cy="2517619"/>
            <a:chOff x="0" y="0"/>
            <a:chExt cx="5140" cy="1918"/>
          </a:xfrm>
        </p:grpSpPr>
        <p:sp>
          <p:nvSpPr>
            <p:cNvPr id="72709" name="Rectangle 5"/>
            <p:cNvSpPr>
              <a:spLocks/>
            </p:cNvSpPr>
            <p:nvPr/>
          </p:nvSpPr>
          <p:spPr bwMode="auto">
            <a:xfrm>
              <a:off x="0" y="0"/>
              <a:ext cx="1811" cy="190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0" name="Rectangle 6"/>
            <p:cNvSpPr>
              <a:spLocks/>
            </p:cNvSpPr>
            <p:nvPr/>
          </p:nvSpPr>
          <p:spPr bwMode="auto">
            <a:xfrm>
              <a:off x="0" y="0"/>
              <a:ext cx="1826" cy="1918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1" name="Rectangle 7"/>
            <p:cNvSpPr>
              <a:spLocks/>
            </p:cNvSpPr>
            <p:nvPr/>
          </p:nvSpPr>
          <p:spPr bwMode="auto">
            <a:xfrm>
              <a:off x="2317" y="0"/>
              <a:ext cx="2807" cy="190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2" name="Rectangle 8"/>
            <p:cNvSpPr>
              <a:spLocks/>
            </p:cNvSpPr>
            <p:nvPr/>
          </p:nvSpPr>
          <p:spPr bwMode="auto">
            <a:xfrm>
              <a:off x="2317" y="0"/>
              <a:ext cx="2823" cy="1918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3" name="Oval 9"/>
            <p:cNvSpPr>
              <a:spLocks/>
            </p:cNvSpPr>
            <p:nvPr/>
          </p:nvSpPr>
          <p:spPr bwMode="auto">
            <a:xfrm>
              <a:off x="2486" y="107"/>
              <a:ext cx="2470" cy="1366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4" name="Oval 10"/>
            <p:cNvSpPr>
              <a:spLocks/>
            </p:cNvSpPr>
            <p:nvPr/>
          </p:nvSpPr>
          <p:spPr bwMode="auto">
            <a:xfrm>
              <a:off x="31" y="123"/>
              <a:ext cx="1734" cy="135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5" name="Rectangle 11"/>
            <p:cNvSpPr>
              <a:spLocks/>
            </p:cNvSpPr>
            <p:nvPr/>
          </p:nvSpPr>
          <p:spPr bwMode="auto">
            <a:xfrm>
              <a:off x="40" y="1419"/>
              <a:ext cx="3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client </a:t>
              </a:r>
            </a:p>
          </p:txBody>
        </p:sp>
        <p:sp>
          <p:nvSpPr>
            <p:cNvPr id="72716" name="Rectangle 12"/>
            <p:cNvSpPr>
              <a:spLocks/>
            </p:cNvSpPr>
            <p:nvPr/>
          </p:nvSpPr>
          <p:spPr bwMode="auto">
            <a:xfrm>
              <a:off x="1835" y="529"/>
              <a:ext cx="48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Request</a:t>
              </a:r>
            </a:p>
          </p:txBody>
        </p:sp>
        <p:sp>
          <p:nvSpPr>
            <p:cNvPr id="72717" name="AutoShape 13"/>
            <p:cNvSpPr>
              <a:spLocks/>
            </p:cNvSpPr>
            <p:nvPr/>
          </p:nvSpPr>
          <p:spPr bwMode="auto">
            <a:xfrm>
              <a:off x="1320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8" name="AutoShape 14"/>
            <p:cNvSpPr>
              <a:spLocks/>
            </p:cNvSpPr>
            <p:nvPr/>
          </p:nvSpPr>
          <p:spPr bwMode="auto">
            <a:xfrm>
              <a:off x="2731" y="522"/>
              <a:ext cx="261" cy="583"/>
            </a:xfrm>
            <a:prstGeom prst="roundRect">
              <a:avLst>
                <a:gd name="adj" fmla="val 48468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19" name="Rectangle 15"/>
            <p:cNvSpPr>
              <a:spLocks/>
            </p:cNvSpPr>
            <p:nvPr/>
          </p:nvSpPr>
          <p:spPr bwMode="auto">
            <a:xfrm>
              <a:off x="1883" y="1035"/>
              <a:ext cx="3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Reply</a:t>
              </a:r>
            </a:p>
          </p:txBody>
        </p:sp>
        <p:sp>
          <p:nvSpPr>
            <p:cNvPr id="72720" name="Rectangle 16"/>
            <p:cNvSpPr>
              <a:spLocks/>
            </p:cNvSpPr>
            <p:nvPr/>
          </p:nvSpPr>
          <p:spPr bwMode="auto">
            <a:xfrm>
              <a:off x="2319" y="1542"/>
              <a:ext cx="8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Communication</a:t>
              </a:r>
            </a:p>
          </p:txBody>
        </p:sp>
        <p:sp>
          <p:nvSpPr>
            <p:cNvPr id="72721" name="Freeform 17"/>
            <p:cNvSpPr>
              <a:spLocks/>
            </p:cNvSpPr>
            <p:nvPr/>
          </p:nvSpPr>
          <p:spPr bwMode="auto">
            <a:xfrm>
              <a:off x="2593" y="660"/>
              <a:ext cx="123" cy="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10623"/>
                  </a:moveTo>
                  <a:lnTo>
                    <a:pt x="0" y="0"/>
                  </a:lnTo>
                  <a:lnTo>
                    <a:pt x="21600" y="10623"/>
                  </a:lnTo>
                  <a:lnTo>
                    <a:pt x="0" y="21600"/>
                  </a:lnTo>
                  <a:lnTo>
                    <a:pt x="0" y="10623"/>
                  </a:lnTo>
                  <a:close/>
                  <a:moveTo>
                    <a:pt x="0" y="10623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 flipH="1">
              <a:off x="1473" y="690"/>
              <a:ext cx="1120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23" name="Freeform 19"/>
            <p:cNvSpPr>
              <a:spLocks/>
            </p:cNvSpPr>
            <p:nvPr/>
          </p:nvSpPr>
          <p:spPr bwMode="auto">
            <a:xfrm>
              <a:off x="1565" y="920"/>
              <a:ext cx="108" cy="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1688" y="951"/>
              <a:ext cx="1089" cy="1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25" name="Rectangle 21"/>
            <p:cNvSpPr>
              <a:spLocks/>
            </p:cNvSpPr>
            <p:nvPr/>
          </p:nvSpPr>
          <p:spPr bwMode="auto">
            <a:xfrm>
              <a:off x="906" y="1542"/>
              <a:ext cx="8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Communication</a:t>
              </a:r>
            </a:p>
          </p:txBody>
        </p:sp>
        <p:sp>
          <p:nvSpPr>
            <p:cNvPr id="72726" name="Rectangle 22"/>
            <p:cNvSpPr>
              <a:spLocks/>
            </p:cNvSpPr>
            <p:nvPr/>
          </p:nvSpPr>
          <p:spPr bwMode="auto">
            <a:xfrm>
              <a:off x="2336" y="1726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 module</a:t>
              </a:r>
            </a:p>
          </p:txBody>
        </p:sp>
        <p:sp>
          <p:nvSpPr>
            <p:cNvPr id="72727" name="Rectangle 23"/>
            <p:cNvSpPr>
              <a:spLocks/>
            </p:cNvSpPr>
            <p:nvPr/>
          </p:nvSpPr>
          <p:spPr bwMode="auto">
            <a:xfrm>
              <a:off x="1303" y="1726"/>
              <a:ext cx="46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 module</a:t>
              </a:r>
            </a:p>
          </p:txBody>
        </p:sp>
        <p:sp>
          <p:nvSpPr>
            <p:cNvPr id="72728" name="Line 24"/>
            <p:cNvSpPr>
              <a:spLocks noChangeShapeType="1"/>
            </p:cNvSpPr>
            <p:nvPr/>
          </p:nvSpPr>
          <p:spPr bwMode="auto">
            <a:xfrm rot="10800000" flipH="1">
              <a:off x="2777" y="1120"/>
              <a:ext cx="92" cy="353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 rot="10800000" flipH="1">
              <a:off x="1473" y="1120"/>
              <a:ext cx="1" cy="353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30" name="Rectangle 26"/>
            <p:cNvSpPr>
              <a:spLocks/>
            </p:cNvSpPr>
            <p:nvPr/>
          </p:nvSpPr>
          <p:spPr bwMode="auto">
            <a:xfrm>
              <a:off x="3190" y="1710"/>
              <a:ext cx="59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dispatcher</a:t>
              </a:r>
            </a:p>
          </p:txBody>
        </p:sp>
        <p:sp>
          <p:nvSpPr>
            <p:cNvPr id="72731" name="Rectangle 27"/>
            <p:cNvSpPr>
              <a:spLocks/>
            </p:cNvSpPr>
            <p:nvPr/>
          </p:nvSpPr>
          <p:spPr bwMode="auto">
            <a:xfrm>
              <a:off x="4547" y="1404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service </a:t>
              </a:r>
            </a:p>
          </p:txBody>
        </p:sp>
        <p:sp>
          <p:nvSpPr>
            <p:cNvPr id="72732" name="Rectangle 28"/>
            <p:cNvSpPr>
              <a:spLocks/>
            </p:cNvSpPr>
            <p:nvPr/>
          </p:nvSpPr>
          <p:spPr bwMode="auto">
            <a:xfrm>
              <a:off x="616" y="1143"/>
              <a:ext cx="5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client stub</a:t>
              </a:r>
            </a:p>
          </p:txBody>
        </p:sp>
        <p:sp>
          <p:nvSpPr>
            <p:cNvPr id="72733" name="Rectangle 29"/>
            <p:cNvSpPr>
              <a:spLocks/>
            </p:cNvSpPr>
            <p:nvPr/>
          </p:nvSpPr>
          <p:spPr bwMode="auto">
            <a:xfrm>
              <a:off x="4051" y="192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 </a:t>
              </a:r>
            </a:p>
          </p:txBody>
        </p:sp>
        <p:sp>
          <p:nvSpPr>
            <p:cNvPr id="72734" name="Rectangle 30"/>
            <p:cNvSpPr>
              <a:spLocks/>
            </p:cNvSpPr>
            <p:nvPr/>
          </p:nvSpPr>
          <p:spPr bwMode="auto">
            <a:xfrm>
              <a:off x="3638" y="1143"/>
              <a:ext cx="6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server stub</a:t>
              </a:r>
            </a:p>
          </p:txBody>
        </p:sp>
        <p:sp>
          <p:nvSpPr>
            <p:cNvPr id="72735" name="AutoShape 31"/>
            <p:cNvSpPr>
              <a:spLocks/>
            </p:cNvSpPr>
            <p:nvPr/>
          </p:nvSpPr>
          <p:spPr bwMode="auto">
            <a:xfrm>
              <a:off x="783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36" name="Rectangle 32"/>
            <p:cNvSpPr>
              <a:spLocks/>
            </p:cNvSpPr>
            <p:nvPr/>
          </p:nvSpPr>
          <p:spPr bwMode="auto">
            <a:xfrm>
              <a:off x="616" y="1281"/>
              <a:ext cx="5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procedure</a:t>
              </a:r>
            </a:p>
          </p:txBody>
        </p:sp>
        <p:sp>
          <p:nvSpPr>
            <p:cNvPr id="72737" name="Rectangle 33"/>
            <p:cNvSpPr>
              <a:spLocks/>
            </p:cNvSpPr>
            <p:nvPr/>
          </p:nvSpPr>
          <p:spPr bwMode="auto">
            <a:xfrm>
              <a:off x="3630" y="1250"/>
              <a:ext cx="5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procedure</a:t>
              </a:r>
            </a:p>
          </p:txBody>
        </p:sp>
        <p:sp>
          <p:nvSpPr>
            <p:cNvPr id="72738" name="AutoShape 34"/>
            <p:cNvSpPr>
              <a:spLocks/>
            </p:cNvSpPr>
            <p:nvPr/>
          </p:nvSpPr>
          <p:spPr bwMode="auto">
            <a:xfrm>
              <a:off x="4265" y="522"/>
              <a:ext cx="246" cy="583"/>
            </a:xfrm>
            <a:prstGeom prst="roundRect">
              <a:avLst>
                <a:gd name="adj" fmla="val 48167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39" name="Rectangle 35"/>
            <p:cNvSpPr>
              <a:spLocks/>
            </p:cNvSpPr>
            <p:nvPr/>
          </p:nvSpPr>
          <p:spPr bwMode="auto">
            <a:xfrm>
              <a:off x="529" y="268"/>
              <a:ext cx="8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client process </a:t>
              </a:r>
            </a:p>
          </p:txBody>
        </p:sp>
        <p:sp>
          <p:nvSpPr>
            <p:cNvPr id="72740" name="Rectangle 36"/>
            <p:cNvSpPr>
              <a:spLocks/>
            </p:cNvSpPr>
            <p:nvPr/>
          </p:nvSpPr>
          <p:spPr bwMode="auto">
            <a:xfrm>
              <a:off x="3392" y="268"/>
              <a:ext cx="8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server process </a:t>
              </a:r>
            </a:p>
          </p:txBody>
        </p:sp>
        <p:sp>
          <p:nvSpPr>
            <p:cNvPr id="72741" name="Rectangle 37"/>
            <p:cNvSpPr>
              <a:spLocks/>
            </p:cNvSpPr>
            <p:nvPr/>
          </p:nvSpPr>
          <p:spPr bwMode="auto">
            <a:xfrm>
              <a:off x="4500" y="1572"/>
              <a:ext cx="58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procedure</a:t>
              </a:r>
            </a:p>
          </p:txBody>
        </p:sp>
        <p:sp>
          <p:nvSpPr>
            <p:cNvPr id="72742" name="AutoShape 38"/>
            <p:cNvSpPr>
              <a:spLocks/>
            </p:cNvSpPr>
            <p:nvPr/>
          </p:nvSpPr>
          <p:spPr bwMode="auto">
            <a:xfrm>
              <a:off x="3790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43" name="AutoShape 39"/>
            <p:cNvSpPr>
              <a:spLocks/>
            </p:cNvSpPr>
            <p:nvPr/>
          </p:nvSpPr>
          <p:spPr bwMode="auto">
            <a:xfrm>
              <a:off x="3268" y="522"/>
              <a:ext cx="245" cy="583"/>
            </a:xfrm>
            <a:prstGeom prst="roundRect">
              <a:avLst>
                <a:gd name="adj" fmla="val 48361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44" name="AutoShape 40"/>
            <p:cNvSpPr>
              <a:spLocks/>
            </p:cNvSpPr>
            <p:nvPr/>
          </p:nvSpPr>
          <p:spPr bwMode="auto">
            <a:xfrm>
              <a:off x="261" y="522"/>
              <a:ext cx="246" cy="583"/>
            </a:xfrm>
            <a:prstGeom prst="roundRect">
              <a:avLst>
                <a:gd name="adj" fmla="val 48167"/>
              </a:avLst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72745" name="Line 41"/>
            <p:cNvSpPr>
              <a:spLocks noChangeShapeType="1"/>
            </p:cNvSpPr>
            <p:nvPr/>
          </p:nvSpPr>
          <p:spPr bwMode="auto">
            <a:xfrm rot="10800000" flipH="1">
              <a:off x="169" y="1043"/>
              <a:ext cx="92" cy="33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46" name="Line 42"/>
            <p:cNvSpPr>
              <a:spLocks noChangeShapeType="1"/>
            </p:cNvSpPr>
            <p:nvPr/>
          </p:nvSpPr>
          <p:spPr bwMode="auto">
            <a:xfrm rot="10800000">
              <a:off x="4434" y="1043"/>
              <a:ext cx="261" cy="338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47" name="Line 43"/>
            <p:cNvSpPr>
              <a:spLocks noChangeShapeType="1"/>
            </p:cNvSpPr>
            <p:nvPr/>
          </p:nvSpPr>
          <p:spPr bwMode="auto">
            <a:xfrm rot="10800000" flipH="1">
              <a:off x="3391" y="1105"/>
              <a:ext cx="1" cy="536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72748" name="Rectangle 44"/>
            <p:cNvSpPr>
              <a:spLocks/>
            </p:cNvSpPr>
            <p:nvPr/>
          </p:nvSpPr>
          <p:spPr bwMode="auto">
            <a:xfrm>
              <a:off x="40" y="1557"/>
              <a:ext cx="5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program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60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JAVA RMI Tutorials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" y="1386135"/>
            <a:ext cx="9873343" cy="368454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dirty="0"/>
              <a:t>Socket and RMI are two techniques in Java which could be used to establish two-way communication between  two running programs (typically a client and a server) running on the network. But in principal, they work in quite different ways. A socket is just a way to send data (only data, not methods) on a port to a different host, it's up to you to define your own protocol. RMI is a technology in which the methods of remote Java objects can be invoked from other Java virtual machines running on the different hosts. </a:t>
            </a:r>
            <a:endParaRPr lang="en-US" altLang="zh-CN" sz="2150" dirty="0"/>
          </a:p>
        </p:txBody>
      </p:sp>
    </p:spTree>
    <p:extLst>
      <p:ext uri="{BB962C8B-B14F-4D97-AF65-F5344CB8AC3E}">
        <p14:creationId xmlns:p14="http://schemas.microsoft.com/office/powerpoint/2010/main" val="42396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Remote Procedure Call (RPC)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z="1488"/>
              <a:t>Communication Module </a:t>
            </a:r>
          </a:p>
          <a:p>
            <a:pPr lvl="1"/>
            <a:r>
              <a:rPr lang="en-US" altLang="en-US" sz="1323"/>
              <a:t>Implements the desired design choices in terms of retransmission of requests, dealing with duplicates and retransmission of results</a:t>
            </a:r>
          </a:p>
          <a:p>
            <a:r>
              <a:rPr lang="en-US" altLang="en-US" sz="1488"/>
              <a:t>Client Stub Procedure </a:t>
            </a:r>
          </a:p>
          <a:p>
            <a:pPr lvl="1"/>
            <a:r>
              <a:rPr lang="en-US" altLang="en-US" sz="1323"/>
              <a:t>Behaves like a local procedure to the client. Marshals the procedure identifiers and arguments which is handed to the communication module</a:t>
            </a:r>
          </a:p>
          <a:p>
            <a:pPr lvl="1"/>
            <a:r>
              <a:rPr lang="en-US" altLang="en-US" sz="1323"/>
              <a:t>Unmarshalls the results in the reply</a:t>
            </a:r>
          </a:p>
          <a:p>
            <a:r>
              <a:rPr lang="en-US" altLang="en-US" sz="1488"/>
              <a:t>Dispatcher </a:t>
            </a:r>
          </a:p>
          <a:p>
            <a:pPr lvl="1"/>
            <a:r>
              <a:rPr lang="en-US" altLang="en-US" sz="1323"/>
              <a:t>Selects the server stub based on the procedure identifier and forwards the request to the server stub</a:t>
            </a:r>
          </a:p>
          <a:p>
            <a:r>
              <a:rPr lang="en-US" altLang="en-US" sz="1488"/>
              <a:t>Server stub procedure </a:t>
            </a:r>
          </a:p>
          <a:p>
            <a:pPr lvl="1"/>
            <a:r>
              <a:rPr lang="en-US" altLang="en-US" sz="1323"/>
              <a:t>Unmarshalls the arguments in the request message and forwards it to the service procedure</a:t>
            </a:r>
          </a:p>
          <a:p>
            <a:pPr lvl="1"/>
            <a:r>
              <a:rPr lang="en-US" altLang="en-US" sz="1323"/>
              <a:t>Marshalls the arguments in the result message and returns it to the client</a:t>
            </a:r>
          </a:p>
        </p:txBody>
      </p:sp>
    </p:spTree>
    <p:extLst>
      <p:ext uri="{BB962C8B-B14F-4D97-AF65-F5344CB8AC3E}">
        <p14:creationId xmlns:p14="http://schemas.microsoft.com/office/powerpoint/2010/main" val="4648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Summary: RMI Programming</a:t>
            </a:r>
          </a:p>
        </p:txBody>
      </p:sp>
      <p:sp>
        <p:nvSpPr>
          <p:cNvPr id="74755" name="Rectangle 36"/>
          <p:cNvSpPr>
            <a:spLocks noGrp="1" noChangeArrowheads="1"/>
          </p:cNvSpPr>
          <p:nvPr>
            <p:ph type="body"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150"/>
              <a:t>RMI greatly simplifies creation of distributed applications (e.g., compare RMI code with socket-based apps)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50"/>
              <a:t>Server Side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/>
              <a:t>Define interface that extend </a:t>
            </a:r>
            <a:r>
              <a:rPr lang="en-US" altLang="zh-CN" sz="1819">
                <a:solidFill>
                  <a:srgbClr val="FF0000"/>
                </a:solidFill>
              </a:rPr>
              <a:t>java.rmi.Remote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/>
              <a:t>Servant class both implements the interface and extends </a:t>
            </a:r>
            <a:r>
              <a:rPr lang="en-US" altLang="zh-CN" sz="1819">
                <a:solidFill>
                  <a:srgbClr val="FF0000"/>
                </a:solidFill>
              </a:rPr>
              <a:t>java.rmi.server.UnicastRemoteObject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>
                <a:solidFill>
                  <a:srgbClr val="FF0000"/>
                </a:solidFill>
              </a:rPr>
              <a:t>Register</a:t>
            </a:r>
            <a:r>
              <a:rPr lang="en-US" altLang="zh-CN" sz="1819"/>
              <a:t> the remote object into RMI registry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/>
              <a:t>Ensure both rmiregistry and the server is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150"/>
              <a:t>Client Side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19"/>
              <a:t>No restriction on client implementation, both thin and rich client can be used. (Console, Swing, or Web client such as servlet and JSP)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819"/>
          </a:p>
        </p:txBody>
      </p:sp>
    </p:spTree>
    <p:extLst>
      <p:ext uri="{BB962C8B-B14F-4D97-AF65-F5344CB8AC3E}">
        <p14:creationId xmlns:p14="http://schemas.microsoft.com/office/powerpoint/2010/main" val="29610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1296891" y="1433529"/>
            <a:ext cx="7467092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z="1819" dirty="0"/>
              <a:t>We cover high-level programming models for distributed systems. Two widely used models are: </a:t>
            </a:r>
          </a:p>
          <a:p>
            <a:pPr lvl="1"/>
            <a:r>
              <a:rPr lang="en-US" altLang="en-US" sz="1488" i="1" dirty="0"/>
              <a:t>Remote Procedure Call (RPC) </a:t>
            </a:r>
            <a:r>
              <a:rPr lang="en-US" altLang="en-US" sz="1488" dirty="0"/>
              <a:t>- an extension of the conventional procedure call model</a:t>
            </a:r>
          </a:p>
          <a:p>
            <a:pPr lvl="1"/>
            <a:r>
              <a:rPr lang="en-US" altLang="en-US" sz="1488" i="1" dirty="0"/>
              <a:t>Remote Method Invocation (RMI) </a:t>
            </a:r>
            <a:r>
              <a:rPr lang="en-US" altLang="en-US" sz="1488" dirty="0"/>
              <a:t>- an extension of the object-oriented programming model.</a:t>
            </a:r>
          </a:p>
          <a:p>
            <a:pPr lvl="1"/>
            <a:endParaRPr lang="en-US" altLang="en-US" dirty="0" smtClean="0"/>
          </a:p>
        </p:txBody>
      </p:sp>
      <p:grpSp>
        <p:nvGrpSpPr>
          <p:cNvPr id="19460" name="Group 37"/>
          <p:cNvGrpSpPr>
            <a:grpSpLocks/>
          </p:cNvGrpSpPr>
          <p:nvPr/>
        </p:nvGrpSpPr>
        <p:grpSpPr bwMode="auto">
          <a:xfrm>
            <a:off x="2142031" y="3024294"/>
            <a:ext cx="6621952" cy="2457238"/>
            <a:chOff x="1854200" y="1997075"/>
            <a:chExt cx="8005788" cy="3005138"/>
          </a:xfrm>
        </p:grpSpPr>
        <p:sp>
          <p:nvSpPr>
            <p:cNvPr id="19461" name="Rectangle 5"/>
            <p:cNvSpPr>
              <a:spLocks/>
            </p:cNvSpPr>
            <p:nvPr/>
          </p:nvSpPr>
          <p:spPr bwMode="auto">
            <a:xfrm>
              <a:off x="8178800" y="2655888"/>
              <a:ext cx="373063" cy="1773237"/>
            </a:xfrm>
            <a:prstGeom prst="rect">
              <a:avLst/>
            </a:prstGeom>
            <a:noFill/>
            <a:ln w="42863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62" name="Rectangle 6"/>
            <p:cNvSpPr>
              <a:spLocks/>
            </p:cNvSpPr>
            <p:nvPr/>
          </p:nvSpPr>
          <p:spPr bwMode="auto">
            <a:xfrm>
              <a:off x="1882775" y="2025650"/>
              <a:ext cx="6581775" cy="2947988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63" name="Rectangle 7"/>
            <p:cNvSpPr>
              <a:spLocks/>
            </p:cNvSpPr>
            <p:nvPr/>
          </p:nvSpPr>
          <p:spPr bwMode="auto">
            <a:xfrm>
              <a:off x="1854200" y="1997075"/>
              <a:ext cx="6638925" cy="3005138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64" name="Rectangle 8"/>
            <p:cNvSpPr>
              <a:spLocks/>
            </p:cNvSpPr>
            <p:nvPr/>
          </p:nvSpPr>
          <p:spPr bwMode="auto">
            <a:xfrm>
              <a:off x="1882775" y="3313113"/>
              <a:ext cx="6581775" cy="1058862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65" name="Rectangle 9"/>
            <p:cNvSpPr>
              <a:spLocks/>
            </p:cNvSpPr>
            <p:nvPr/>
          </p:nvSpPr>
          <p:spPr bwMode="auto">
            <a:xfrm>
              <a:off x="1854200" y="3284538"/>
              <a:ext cx="6638925" cy="1116012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66" name="Rectangle 10"/>
            <p:cNvSpPr>
              <a:spLocks/>
            </p:cNvSpPr>
            <p:nvPr/>
          </p:nvSpPr>
          <p:spPr bwMode="auto">
            <a:xfrm>
              <a:off x="4562475" y="2211388"/>
              <a:ext cx="1240316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Applications</a:t>
              </a:r>
            </a:p>
          </p:txBody>
        </p:sp>
        <p:sp>
          <p:nvSpPr>
            <p:cNvPr id="19467" name="Rectangle 11"/>
            <p:cNvSpPr>
              <a:spLocks/>
            </p:cNvSpPr>
            <p:nvPr/>
          </p:nvSpPr>
          <p:spPr bwMode="auto">
            <a:xfrm>
              <a:off x="8683626" y="3298826"/>
              <a:ext cx="1176362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Middleware</a:t>
              </a:r>
            </a:p>
          </p:txBody>
        </p:sp>
        <p:sp>
          <p:nvSpPr>
            <p:cNvPr id="19468" name="Rectangle 12"/>
            <p:cNvSpPr>
              <a:spLocks/>
            </p:cNvSpPr>
            <p:nvPr/>
          </p:nvSpPr>
          <p:spPr bwMode="auto">
            <a:xfrm>
              <a:off x="8766174" y="3556000"/>
              <a:ext cx="616282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layers</a:t>
              </a:r>
            </a:p>
          </p:txBody>
        </p:sp>
        <p:sp>
          <p:nvSpPr>
            <p:cNvPr id="19469" name="Rectangle 13"/>
            <p:cNvSpPr>
              <a:spLocks/>
            </p:cNvSpPr>
            <p:nvPr/>
          </p:nvSpPr>
          <p:spPr bwMode="auto">
            <a:xfrm>
              <a:off x="2859088" y="3527425"/>
              <a:ext cx="5135684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Underlying interprocess communication primitives:</a:t>
              </a:r>
            </a:p>
          </p:txBody>
        </p:sp>
        <p:sp>
          <p:nvSpPr>
            <p:cNvPr id="19470" name="Rectangle 14"/>
            <p:cNvSpPr>
              <a:spLocks/>
            </p:cNvSpPr>
            <p:nvPr/>
          </p:nvSpPr>
          <p:spPr bwMode="auto">
            <a:xfrm>
              <a:off x="1965326" y="4014788"/>
              <a:ext cx="6474837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Sockets, message passing, multicast support, overlay networks</a:t>
              </a:r>
            </a:p>
          </p:txBody>
        </p:sp>
        <p:sp>
          <p:nvSpPr>
            <p:cNvPr id="19471" name="Rectangle 15"/>
            <p:cNvSpPr>
              <a:spLocks/>
            </p:cNvSpPr>
            <p:nvPr/>
          </p:nvSpPr>
          <p:spPr bwMode="auto">
            <a:xfrm>
              <a:off x="4279900" y="4557713"/>
              <a:ext cx="1455124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TCP and UDP</a:t>
              </a:r>
            </a:p>
          </p:txBody>
        </p:sp>
        <p:sp>
          <p:nvSpPr>
            <p:cNvPr id="19472" name="Rectangle 16"/>
            <p:cNvSpPr>
              <a:spLocks/>
            </p:cNvSpPr>
            <p:nvPr/>
          </p:nvSpPr>
          <p:spPr bwMode="auto">
            <a:xfrm>
              <a:off x="1882775" y="2655888"/>
              <a:ext cx="6581775" cy="657225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73" name="Rectangle 17"/>
            <p:cNvSpPr>
              <a:spLocks/>
            </p:cNvSpPr>
            <p:nvPr/>
          </p:nvSpPr>
          <p:spPr bwMode="auto">
            <a:xfrm>
              <a:off x="1854200" y="2627313"/>
              <a:ext cx="6638925" cy="714375"/>
            </a:xfrm>
            <a:prstGeom prst="rect">
              <a:avLst/>
            </a:prstGeom>
            <a:noFill/>
            <a:ln w="714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19474" name="Rectangle 18"/>
            <p:cNvSpPr>
              <a:spLocks/>
            </p:cNvSpPr>
            <p:nvPr/>
          </p:nvSpPr>
          <p:spPr bwMode="auto">
            <a:xfrm>
              <a:off x="3190875" y="2870200"/>
              <a:ext cx="4389556" cy="280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88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Remote invocation, indirect communication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Request-Reply Protocol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>
          <a:xfrm>
            <a:off x="1763994" y="1386135"/>
            <a:ext cx="6867666" cy="3684545"/>
          </a:xfrm>
          <a:prstGeom prst="rect">
            <a:avLst/>
          </a:prstGeom>
        </p:spPr>
        <p:txBody>
          <a:bodyPr/>
          <a:lstStyle/>
          <a:p>
            <a:r>
              <a:rPr lang="en-US" altLang="en-US" sz="1819"/>
              <a:t>Exchange protocol for the implementation of remote invocation in a distributed system.</a:t>
            </a:r>
          </a:p>
          <a:p>
            <a:r>
              <a:rPr lang="en-US" altLang="en-US" sz="1819"/>
              <a:t>We discuss the protocol based on three abstract operations: </a:t>
            </a:r>
            <a:r>
              <a:rPr lang="en-US" altLang="en-US" sz="1819">
                <a:latin typeface="Andale Mono" pitchFamily="1" charset="0"/>
              </a:rPr>
              <a:t>doOperation</a:t>
            </a:r>
            <a:r>
              <a:rPr lang="en-US" altLang="en-US" sz="1819"/>
              <a:t>, </a:t>
            </a:r>
            <a:r>
              <a:rPr lang="en-US" altLang="en-US" sz="1819">
                <a:latin typeface="Andale Mono" pitchFamily="1" charset="0"/>
              </a:rPr>
              <a:t>getRequest</a:t>
            </a:r>
            <a:r>
              <a:rPr lang="en-US" altLang="en-US" sz="1819"/>
              <a:t> and </a:t>
            </a:r>
            <a:r>
              <a:rPr lang="en-US" altLang="en-US" sz="1819">
                <a:latin typeface="Andale Mono" pitchFamily="1" charset="0"/>
              </a:rPr>
              <a:t>sendReply</a:t>
            </a:r>
            <a:endParaRPr lang="en-US" altLang="en-US" sz="1819"/>
          </a:p>
          <a:p>
            <a:endParaRPr lang="en-US" altLang="en-US" smtClean="0"/>
          </a:p>
        </p:txBody>
      </p:sp>
      <p:grpSp>
        <p:nvGrpSpPr>
          <p:cNvPr id="20484" name="Group 3"/>
          <p:cNvGrpSpPr>
            <a:grpSpLocks/>
          </p:cNvGrpSpPr>
          <p:nvPr/>
        </p:nvGrpSpPr>
        <p:grpSpPr bwMode="auto">
          <a:xfrm>
            <a:off x="1827000" y="2709263"/>
            <a:ext cx="6511945" cy="2656758"/>
            <a:chOff x="536575" y="1731963"/>
            <a:chExt cx="8637588" cy="3441700"/>
          </a:xfrm>
        </p:grpSpPr>
        <p:sp>
          <p:nvSpPr>
            <p:cNvPr id="20485" name="Rectangle 4"/>
            <p:cNvSpPr>
              <a:spLocks/>
            </p:cNvSpPr>
            <p:nvPr/>
          </p:nvSpPr>
          <p:spPr bwMode="auto">
            <a:xfrm>
              <a:off x="6170613" y="1993900"/>
              <a:ext cx="2978150" cy="3154363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86" name="Rectangle 5"/>
            <p:cNvSpPr>
              <a:spLocks/>
            </p:cNvSpPr>
            <p:nvPr/>
          </p:nvSpPr>
          <p:spPr bwMode="auto">
            <a:xfrm>
              <a:off x="6170613" y="1993900"/>
              <a:ext cx="3003550" cy="317976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87" name="Rectangle 6"/>
            <p:cNvSpPr>
              <a:spLocks/>
            </p:cNvSpPr>
            <p:nvPr/>
          </p:nvSpPr>
          <p:spPr bwMode="auto">
            <a:xfrm>
              <a:off x="536575" y="1993900"/>
              <a:ext cx="2979738" cy="3154363"/>
            </a:xfrm>
            <a:prstGeom prst="rect">
              <a:avLst/>
            </a:prstGeom>
            <a:solidFill>
              <a:srgbClr val="FFD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88" name="Rectangle 7"/>
            <p:cNvSpPr>
              <a:spLocks/>
            </p:cNvSpPr>
            <p:nvPr/>
          </p:nvSpPr>
          <p:spPr bwMode="auto">
            <a:xfrm>
              <a:off x="536575" y="1993900"/>
              <a:ext cx="3005138" cy="3179763"/>
            </a:xfrm>
            <a:prstGeom prst="rect">
              <a:avLst/>
            </a:prstGeom>
            <a:noFill/>
            <a:ln w="36513">
              <a:solidFill>
                <a:srgbClr val="FFDC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89" name="Rectangle 8"/>
            <p:cNvSpPr>
              <a:spLocks/>
            </p:cNvSpPr>
            <p:nvPr/>
          </p:nvSpPr>
          <p:spPr bwMode="auto">
            <a:xfrm>
              <a:off x="4297362" y="2608263"/>
              <a:ext cx="837746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Request</a:t>
              </a:r>
            </a:p>
          </p:txBody>
        </p:sp>
        <p:sp>
          <p:nvSpPr>
            <p:cNvPr id="20490" name="Rectangle 9"/>
            <p:cNvSpPr>
              <a:spLocks/>
            </p:cNvSpPr>
            <p:nvPr/>
          </p:nvSpPr>
          <p:spPr bwMode="auto">
            <a:xfrm>
              <a:off x="7339013" y="1731963"/>
              <a:ext cx="663393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Server</a:t>
              </a:r>
            </a:p>
          </p:txBody>
        </p:sp>
        <p:sp>
          <p:nvSpPr>
            <p:cNvPr id="20491" name="Rectangle 10"/>
            <p:cNvSpPr>
              <a:spLocks/>
            </p:cNvSpPr>
            <p:nvPr/>
          </p:nvSpPr>
          <p:spPr bwMode="auto">
            <a:xfrm>
              <a:off x="1797050" y="1731963"/>
              <a:ext cx="576216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Client</a:t>
              </a:r>
            </a:p>
          </p:txBody>
        </p:sp>
        <p:sp>
          <p:nvSpPr>
            <p:cNvPr id="20492" name="Oval 11"/>
            <p:cNvSpPr>
              <a:spLocks/>
            </p:cNvSpPr>
            <p:nvPr/>
          </p:nvSpPr>
          <p:spPr bwMode="auto">
            <a:xfrm>
              <a:off x="687388" y="2244725"/>
              <a:ext cx="2652712" cy="262890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93" name="Rectangle 12"/>
            <p:cNvSpPr>
              <a:spLocks/>
            </p:cNvSpPr>
            <p:nvPr/>
          </p:nvSpPr>
          <p:spPr bwMode="auto">
            <a:xfrm>
              <a:off x="1503363" y="2732088"/>
              <a:ext cx="1239609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doOperation</a:t>
              </a:r>
            </a:p>
          </p:txBody>
        </p:sp>
        <p:sp>
          <p:nvSpPr>
            <p:cNvPr id="20494" name="Rectangle 13"/>
            <p:cNvSpPr>
              <a:spLocks/>
            </p:cNvSpPr>
            <p:nvPr/>
          </p:nvSpPr>
          <p:spPr bwMode="auto">
            <a:xfrm>
              <a:off x="1790699" y="3559175"/>
              <a:ext cx="548575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(wait)</a:t>
              </a:r>
            </a:p>
          </p:txBody>
        </p:sp>
        <p:sp>
          <p:nvSpPr>
            <p:cNvPr id="20495" name="Rectangle 14"/>
            <p:cNvSpPr>
              <a:spLocks/>
            </p:cNvSpPr>
            <p:nvPr/>
          </p:nvSpPr>
          <p:spPr bwMode="auto">
            <a:xfrm>
              <a:off x="1422399" y="4410075"/>
              <a:ext cx="1365058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(continuation)</a:t>
              </a:r>
            </a:p>
          </p:txBody>
        </p:sp>
        <p:sp>
          <p:nvSpPr>
            <p:cNvPr id="20496" name="Rectangle 15"/>
            <p:cNvSpPr>
              <a:spLocks/>
            </p:cNvSpPr>
            <p:nvPr/>
          </p:nvSpPr>
          <p:spPr bwMode="auto">
            <a:xfrm>
              <a:off x="4346575" y="3910011"/>
              <a:ext cx="576216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Reply</a:t>
              </a:r>
            </a:p>
          </p:txBody>
        </p:sp>
        <p:sp>
          <p:nvSpPr>
            <p:cNvPr id="20497" name="Rectangle 16"/>
            <p:cNvSpPr>
              <a:spLocks/>
            </p:cNvSpPr>
            <p:nvPr/>
          </p:nvSpPr>
          <p:spPr bwMode="auto">
            <a:xfrm>
              <a:off x="4321176" y="4184650"/>
              <a:ext cx="914291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message</a:t>
              </a:r>
            </a:p>
          </p:txBody>
        </p:sp>
        <p:sp>
          <p:nvSpPr>
            <p:cNvPr id="20498" name="Oval 17"/>
            <p:cNvSpPr>
              <a:spLocks/>
            </p:cNvSpPr>
            <p:nvPr/>
          </p:nvSpPr>
          <p:spPr bwMode="auto">
            <a:xfrm>
              <a:off x="6370638" y="2270125"/>
              <a:ext cx="2578100" cy="2552700"/>
            </a:xfrm>
            <a:prstGeom prst="ellipse">
              <a:avLst/>
            </a:prstGeom>
            <a:solidFill>
              <a:srgbClr val="FFFFFF"/>
            </a:solidFill>
            <a:ln w="36513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985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endParaRPr>
            </a:p>
          </p:txBody>
        </p:sp>
        <p:sp>
          <p:nvSpPr>
            <p:cNvPr id="20499" name="Rectangle 18"/>
            <p:cNvSpPr>
              <a:spLocks/>
            </p:cNvSpPr>
            <p:nvPr/>
          </p:nvSpPr>
          <p:spPr bwMode="auto">
            <a:xfrm>
              <a:off x="7126288" y="2908300"/>
              <a:ext cx="1150306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getRequest</a:t>
              </a:r>
            </a:p>
          </p:txBody>
        </p:sp>
        <p:sp>
          <p:nvSpPr>
            <p:cNvPr id="20500" name="Rectangle 19"/>
            <p:cNvSpPr>
              <a:spLocks/>
            </p:cNvSpPr>
            <p:nvPr/>
          </p:nvSpPr>
          <p:spPr bwMode="auto">
            <a:xfrm>
              <a:off x="7289800" y="3533775"/>
              <a:ext cx="788843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execute</a:t>
              </a:r>
            </a:p>
          </p:txBody>
        </p:sp>
        <p:sp>
          <p:nvSpPr>
            <p:cNvPr id="20501" name="Rectangle 20"/>
            <p:cNvSpPr>
              <a:spLocks/>
            </p:cNvSpPr>
            <p:nvPr/>
          </p:nvSpPr>
          <p:spPr bwMode="auto">
            <a:xfrm>
              <a:off x="7289800" y="3833813"/>
              <a:ext cx="750571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method</a:t>
              </a:r>
            </a:p>
          </p:txBody>
        </p:sp>
        <p:sp>
          <p:nvSpPr>
            <p:cNvPr id="20502" name="Freeform 21"/>
            <p:cNvSpPr>
              <a:spLocks/>
            </p:cNvSpPr>
            <p:nvPr/>
          </p:nvSpPr>
          <p:spPr bwMode="auto">
            <a:xfrm>
              <a:off x="6721475" y="2921000"/>
              <a:ext cx="174625" cy="125413"/>
            </a:xfrm>
            <a:custGeom>
              <a:avLst/>
              <a:gdLst>
                <a:gd name="T0" fmla="*/ 0 w 21600"/>
                <a:gd name="T1" fmla="*/ 1885437170 h 21600"/>
                <a:gd name="T2" fmla="*/ 0 w 21600"/>
                <a:gd name="T3" fmla="*/ 0 h 21600"/>
                <a:gd name="T4" fmla="*/ 2147483646 w 21600"/>
                <a:gd name="T5" fmla="*/ 2147483646 h 21600"/>
                <a:gd name="T6" fmla="*/ 0 w 21600"/>
                <a:gd name="T7" fmla="*/ 2147483646 h 21600"/>
                <a:gd name="T8" fmla="*/ 0 w 21600"/>
                <a:gd name="T9" fmla="*/ 1885437170 h 21600"/>
                <a:gd name="T10" fmla="*/ 0 w 21600"/>
                <a:gd name="T11" fmla="*/ 188543717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0" y="8476"/>
                  </a:moveTo>
                  <a:lnTo>
                    <a:pt x="0" y="0"/>
                  </a:lnTo>
                  <a:lnTo>
                    <a:pt x="21600" y="12851"/>
                  </a:lnTo>
                  <a:lnTo>
                    <a:pt x="0" y="21600"/>
                  </a:lnTo>
                  <a:lnTo>
                    <a:pt x="0" y="8476"/>
                  </a:lnTo>
                  <a:close/>
                  <a:moveTo>
                    <a:pt x="0" y="8476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2765425" y="2820988"/>
              <a:ext cx="3930650" cy="149225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20504" name="Freeform 23"/>
            <p:cNvSpPr>
              <a:spLocks/>
            </p:cNvSpPr>
            <p:nvPr/>
          </p:nvSpPr>
          <p:spPr bwMode="auto">
            <a:xfrm>
              <a:off x="2565400" y="4071938"/>
              <a:ext cx="200025" cy="100012"/>
            </a:xfrm>
            <a:custGeom>
              <a:avLst/>
              <a:gdLst>
                <a:gd name="T0" fmla="*/ 2147483646 w 21600"/>
                <a:gd name="T1" fmla="*/ 500537372 h 21600"/>
                <a:gd name="T2" fmla="*/ 2147483646 w 21600"/>
                <a:gd name="T3" fmla="*/ 985467052 h 21600"/>
                <a:gd name="T4" fmla="*/ 0 w 21600"/>
                <a:gd name="T5" fmla="*/ 500537372 h 21600"/>
                <a:gd name="T6" fmla="*/ 2147483646 w 21600"/>
                <a:gd name="T7" fmla="*/ 0 h 21600"/>
                <a:gd name="T8" fmla="*/ 2147483646 w 21600"/>
                <a:gd name="T9" fmla="*/ 500537372 h 21600"/>
                <a:gd name="T10" fmla="*/ 2147483646 w 21600"/>
                <a:gd name="T11" fmla="*/ 50053737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971"/>
                  </a:moveTo>
                  <a:lnTo>
                    <a:pt x="21600" y="21600"/>
                  </a:lnTo>
                  <a:lnTo>
                    <a:pt x="0" y="10971"/>
                  </a:lnTo>
                  <a:lnTo>
                    <a:pt x="21600" y="0"/>
                  </a:lnTo>
                  <a:lnTo>
                    <a:pt x="21600" y="10971"/>
                  </a:lnTo>
                  <a:close/>
                  <a:moveTo>
                    <a:pt x="21600" y="10971"/>
                  </a:moveTo>
                </a:path>
              </a:pathLst>
            </a:custGeom>
            <a:solidFill>
              <a:srgbClr val="000000"/>
            </a:solidFill>
            <a:ln w="36513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2765425" y="4122738"/>
              <a:ext cx="4181475" cy="74612"/>
            </a:xfrm>
            <a:prstGeom prst="line">
              <a:avLst/>
            </a:prstGeom>
            <a:noFill/>
            <a:ln w="365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en-US" sz="1488"/>
            </a:p>
          </p:txBody>
        </p:sp>
        <p:sp>
          <p:nvSpPr>
            <p:cNvPr id="20506" name="Rectangle 25"/>
            <p:cNvSpPr>
              <a:spLocks/>
            </p:cNvSpPr>
            <p:nvPr/>
          </p:nvSpPr>
          <p:spPr bwMode="auto">
            <a:xfrm>
              <a:off x="4246563" y="2957513"/>
              <a:ext cx="914291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message</a:t>
              </a:r>
            </a:p>
          </p:txBody>
        </p:sp>
        <p:sp>
          <p:nvSpPr>
            <p:cNvPr id="20507" name="Rectangle 26"/>
            <p:cNvSpPr>
              <a:spLocks/>
            </p:cNvSpPr>
            <p:nvPr/>
          </p:nvSpPr>
          <p:spPr bwMode="auto">
            <a:xfrm>
              <a:off x="7073900" y="3233738"/>
              <a:ext cx="1252367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select object</a:t>
              </a:r>
            </a:p>
          </p:txBody>
        </p:sp>
        <p:sp>
          <p:nvSpPr>
            <p:cNvPr id="20508" name="Rectangle 27"/>
            <p:cNvSpPr>
              <a:spLocks/>
            </p:cNvSpPr>
            <p:nvPr/>
          </p:nvSpPr>
          <p:spPr bwMode="auto">
            <a:xfrm>
              <a:off x="7164387" y="4135438"/>
              <a:ext cx="1065256" cy="263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3000">
                  <a:solidFill>
                    <a:srgbClr val="0000FF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323" i="1">
                  <a:solidFill>
                    <a:schemeClr val="tx1"/>
                  </a:solidFill>
                  <a:ea typeface="MS PGothic" panose="020B0600070205080204" pitchFamily="34" charset="-128"/>
                  <a:sym typeface="Arial" panose="020B0604020202020204" pitchFamily="34" charset="0"/>
                </a:rPr>
                <a:t>sendReply</a:t>
              </a:r>
            </a:p>
          </p:txBody>
        </p:sp>
        <p:grpSp>
          <p:nvGrpSpPr>
            <p:cNvPr id="20509" name="Group 28"/>
            <p:cNvGrpSpPr>
              <a:grpSpLocks/>
            </p:cNvGrpSpPr>
            <p:nvPr/>
          </p:nvGrpSpPr>
          <p:grpSpPr bwMode="auto">
            <a:xfrm>
              <a:off x="1976438" y="3143250"/>
              <a:ext cx="74612" cy="239713"/>
              <a:chOff x="0" y="0"/>
              <a:chExt cx="47" cy="151"/>
            </a:xfrm>
          </p:grpSpPr>
          <p:sp>
            <p:nvSpPr>
              <p:cNvPr id="20513" name="Oval 29"/>
              <p:cNvSpPr>
                <a:spLocks/>
              </p:cNvSpPr>
              <p:nvPr/>
            </p:nvSpPr>
            <p:spPr bwMode="auto">
              <a:xfrm>
                <a:off x="0" y="0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000">
                    <a:solidFill>
                      <a:srgbClr val="0000FF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0514" name="Oval 30"/>
              <p:cNvSpPr>
                <a:spLocks/>
              </p:cNvSpPr>
              <p:nvPr/>
            </p:nvSpPr>
            <p:spPr bwMode="auto">
              <a:xfrm>
                <a:off x="0" y="104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000">
                    <a:solidFill>
                      <a:srgbClr val="0000FF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0510" name="Group 31"/>
            <p:cNvGrpSpPr>
              <a:grpSpLocks/>
            </p:cNvGrpSpPr>
            <p:nvPr/>
          </p:nvGrpSpPr>
          <p:grpSpPr bwMode="auto">
            <a:xfrm>
              <a:off x="1976438" y="3981450"/>
              <a:ext cx="74612" cy="239713"/>
              <a:chOff x="0" y="0"/>
              <a:chExt cx="47" cy="151"/>
            </a:xfrm>
          </p:grpSpPr>
          <p:sp>
            <p:nvSpPr>
              <p:cNvPr id="20511" name="Oval 32"/>
              <p:cNvSpPr>
                <a:spLocks/>
              </p:cNvSpPr>
              <p:nvPr/>
            </p:nvSpPr>
            <p:spPr bwMode="auto">
              <a:xfrm>
                <a:off x="0" y="0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000">
                    <a:solidFill>
                      <a:srgbClr val="0000FF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  <p:sp>
            <p:nvSpPr>
              <p:cNvPr id="20512" name="Oval 33"/>
              <p:cNvSpPr>
                <a:spLocks/>
              </p:cNvSpPr>
              <p:nvPr/>
            </p:nvSpPr>
            <p:spPr bwMode="auto">
              <a:xfrm>
                <a:off x="0" y="104"/>
                <a:ext cx="47" cy="47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3000">
                    <a:solidFill>
                      <a:srgbClr val="0000FF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985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Request-Reply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7571" y="1386135"/>
            <a:ext cx="8316686" cy="3684545"/>
          </a:xfrm>
          <a:prstGeom prst="rect">
            <a:avLst/>
          </a:prstGeom>
        </p:spPr>
        <p:txBody>
          <a:bodyPr/>
          <a:lstStyle/>
          <a:p>
            <a:pPr>
              <a:buFont typeface="Wingdings" charset="0"/>
              <a:buChar char="n"/>
              <a:defRPr/>
            </a:pP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public byte[]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doOperation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(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RemoteRef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s,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operationId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, byte[] arguments)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1488" dirty="0">
                <a:ea typeface="ＭＳ Ｐゴシック" charset="0"/>
                <a:cs typeface="Times" charset="0"/>
              </a:rPr>
              <a:t>Sends a request message to the remote server and returns the reply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1488" dirty="0">
                <a:ea typeface="ＭＳ Ｐゴシック" charset="0"/>
                <a:cs typeface="Times" charset="0"/>
              </a:rPr>
              <a:t>The arguments specify the remote server, the operation to be invoked and the arguments of that operation</a:t>
            </a:r>
          </a:p>
          <a:p>
            <a:pPr>
              <a:spcBef>
                <a:spcPts val="496"/>
              </a:spcBef>
              <a:buFont typeface="Wingdings" charset="0"/>
              <a:buChar char="n"/>
              <a:defRPr/>
            </a:pPr>
            <a:endParaRPr lang="en-US" sz="1488" b="1" dirty="0">
              <a:latin typeface="Andale Mono"/>
              <a:ea typeface="ＭＳ Ｐゴシック" charset="0"/>
              <a:cs typeface="Andale Mono"/>
            </a:endParaRPr>
          </a:p>
          <a:p>
            <a:pPr>
              <a:spcBef>
                <a:spcPts val="496"/>
              </a:spcBef>
              <a:buFont typeface="Wingdings" charset="0"/>
              <a:buChar char="n"/>
              <a:defRPr/>
            </a:pP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public byte[]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getRequest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()</a:t>
            </a:r>
          </a:p>
          <a:p>
            <a:pPr lvl="1">
              <a:spcBef>
                <a:spcPts val="496"/>
              </a:spcBef>
              <a:buFont typeface="Wingdings" charset="0"/>
              <a:buChar char="n"/>
              <a:defRPr/>
            </a:pPr>
            <a:r>
              <a:rPr lang="en-US" sz="1488" dirty="0">
                <a:ea typeface="ＭＳ Ｐゴシック" charset="0"/>
                <a:cs typeface="Times" charset="0"/>
              </a:rPr>
              <a:t>Acquires a client request via the server port</a:t>
            </a:r>
          </a:p>
          <a:p>
            <a:pPr marL="0" indent="0">
              <a:spcBef>
                <a:spcPts val="496"/>
              </a:spcBef>
              <a:buNone/>
              <a:defRPr/>
            </a:pPr>
            <a:endParaRPr lang="en-US" sz="1488" i="1" dirty="0">
              <a:ea typeface="ＭＳ Ｐゴシック" charset="0"/>
              <a:cs typeface="Times" charset="0"/>
            </a:endParaRPr>
          </a:p>
          <a:p>
            <a:pPr>
              <a:spcBef>
                <a:spcPts val="496"/>
              </a:spcBef>
              <a:buFont typeface="Wingdings" charset="0"/>
              <a:buChar char="n"/>
              <a:defRPr/>
            </a:pP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public void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sendReply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(byte[] reply,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InetAddress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clientHost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,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int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 </a:t>
            </a:r>
            <a:r>
              <a:rPr lang="en-US" sz="1488" b="1" dirty="0" err="1">
                <a:latin typeface="Andale Mono"/>
                <a:ea typeface="ＭＳ Ｐゴシック" charset="0"/>
                <a:cs typeface="Andale Mono"/>
              </a:rPr>
              <a:t>clientPort</a:t>
            </a:r>
            <a:r>
              <a:rPr lang="en-US" sz="1488" b="1" dirty="0">
                <a:latin typeface="Andale Mono"/>
                <a:ea typeface="ＭＳ Ｐゴシック" charset="0"/>
                <a:cs typeface="Andale Mono"/>
              </a:rPr>
              <a:t>) </a:t>
            </a:r>
          </a:p>
          <a:p>
            <a:pPr lvl="1">
              <a:spcBef>
                <a:spcPts val="496"/>
              </a:spcBef>
              <a:buFont typeface="Wingdings" charset="0"/>
              <a:buChar char="n"/>
              <a:defRPr/>
            </a:pPr>
            <a:r>
              <a:rPr lang="en-US" sz="1488" dirty="0">
                <a:ea typeface="ＭＳ Ｐゴシック" charset="0"/>
                <a:cs typeface="Times" charset="0"/>
              </a:rPr>
              <a:t>Sends the reply message reply to the client at its Internet address and port</a:t>
            </a:r>
          </a:p>
          <a:p>
            <a:pPr>
              <a:buFont typeface="Wingdings" charset="0"/>
              <a:buChar char="n"/>
              <a:defRPr/>
            </a:pPr>
            <a:endParaRPr lang="en-US" sz="1488" dirty="0"/>
          </a:p>
        </p:txBody>
      </p:sp>
    </p:spTree>
    <p:extLst>
      <p:ext uri="{BB962C8B-B14F-4D97-AF65-F5344CB8AC3E}">
        <p14:creationId xmlns:p14="http://schemas.microsoft.com/office/powerpoint/2010/main" val="43764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Invocation Semantics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4294967295"/>
          </p:nvPr>
        </p:nvSpPr>
        <p:spPr>
          <a:xfrm>
            <a:off x="1079640" y="1386135"/>
            <a:ext cx="8151446" cy="4089379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en-US" sz="1600" dirty="0"/>
              <a:t>Middleware that implements remote invocation generally provides a certain level of semantics:</a:t>
            </a:r>
          </a:p>
          <a:p>
            <a:pPr lvl="1"/>
            <a:r>
              <a:rPr lang="en-US" altLang="en-US" sz="1600" b="1" dirty="0"/>
              <a:t>Maybe</a:t>
            </a:r>
            <a:r>
              <a:rPr lang="en-US" altLang="en-US" sz="1600" dirty="0"/>
              <a:t>: The remote procedure call may be executed once or not at all. Unless the caller receives a result, it is unknown as to whether the remote procedure was called.</a:t>
            </a:r>
          </a:p>
          <a:p>
            <a:pPr lvl="1"/>
            <a:r>
              <a:rPr lang="en-US" altLang="en-US" sz="1600" b="1" dirty="0"/>
              <a:t>At-least-once</a:t>
            </a:r>
            <a:r>
              <a:rPr lang="en-US" altLang="en-US" sz="1600" dirty="0"/>
              <a:t>: Either the remote procedure was executed at least once, and the caller received a response, or the caller received an exception to indicate the remote procedure was not executed at all.</a:t>
            </a:r>
          </a:p>
          <a:p>
            <a:pPr lvl="1"/>
            <a:r>
              <a:rPr lang="en-US" altLang="en-US" sz="1600" b="1" dirty="0"/>
              <a:t>At-most-once</a:t>
            </a:r>
            <a:r>
              <a:rPr lang="en-US" altLang="en-US" sz="1600" dirty="0"/>
              <a:t>: The remote procedure call was either executed exactly once, in which case the caller received a response, or it was not executed at all and the caller receives an exception.</a:t>
            </a:r>
          </a:p>
          <a:p>
            <a:r>
              <a:rPr lang="en-US" altLang="en-US" sz="1600" dirty="0"/>
              <a:t>Java RMI (Remote Method Invocation) supports </a:t>
            </a:r>
            <a:r>
              <a:rPr lang="en-US" altLang="en-US" sz="1600" dirty="0">
                <a:solidFill>
                  <a:srgbClr val="FF0000"/>
                </a:solidFill>
              </a:rPr>
              <a:t>at-most-once</a:t>
            </a:r>
            <a:r>
              <a:rPr lang="en-US" altLang="en-US" sz="1600" dirty="0"/>
              <a:t> invocation. </a:t>
            </a:r>
          </a:p>
          <a:p>
            <a:pPr lvl="1"/>
            <a:r>
              <a:rPr lang="en-US" altLang="en-US" sz="1600" dirty="0"/>
              <a:t>It is supported in various editions including J2EE.</a:t>
            </a:r>
          </a:p>
          <a:p>
            <a:r>
              <a:rPr lang="en-US" altLang="en-US" sz="1600" dirty="0"/>
              <a:t>Sun RPC (Remote Procedure Call) supports</a:t>
            </a:r>
            <a:r>
              <a:rPr lang="en-US" altLang="en-US" sz="1600" dirty="0">
                <a:solidFill>
                  <a:srgbClr val="FF0000"/>
                </a:solidFill>
              </a:rPr>
              <a:t> at-least-once </a:t>
            </a:r>
            <a:r>
              <a:rPr lang="en-US" altLang="en-US" sz="1600" dirty="0"/>
              <a:t>semantics.</a:t>
            </a:r>
          </a:p>
          <a:p>
            <a:pPr lvl="1"/>
            <a:r>
              <a:rPr lang="en-US" altLang="en-US" sz="1600" dirty="0"/>
              <a:t>Popularly used in  Unix/C programming environments</a:t>
            </a:r>
          </a:p>
        </p:txBody>
      </p:sp>
    </p:spTree>
    <p:extLst>
      <p:ext uri="{BB962C8B-B14F-4D97-AF65-F5344CB8AC3E}">
        <p14:creationId xmlns:p14="http://schemas.microsoft.com/office/powerpoint/2010/main" val="12559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Distributed Objects</a:t>
            </a:r>
            <a:endParaRPr lang="en-US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2514" y="1386135"/>
            <a:ext cx="9051686" cy="3828122"/>
          </a:xfrm>
          <a:prstGeom prst="rect">
            <a:avLst/>
          </a:prstGeo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A programming model based on Object-Oriented principles for distributed programming.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Enables reuse of well-known programming abstractions (Objects, Interfaces, methods…), familiar languages (Java, C++, C#...), and design principles and tools (design patterns, UML…)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Each process contains a collection of objects, some of which can receive both remote and local invocations: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Method invocations between objects in </a:t>
            </a:r>
            <a:r>
              <a:rPr lang="en-US" altLang="en-US" sz="2000" i="1" dirty="0"/>
              <a:t>different processes </a:t>
            </a:r>
            <a:r>
              <a:rPr lang="en-US" altLang="en-US" sz="2000" dirty="0"/>
              <a:t>are known as </a:t>
            </a:r>
            <a:r>
              <a:rPr lang="en-US" altLang="en-US" sz="2000" b="1" dirty="0"/>
              <a:t>remote method invocation,</a:t>
            </a:r>
            <a:r>
              <a:rPr lang="en-US" altLang="en-US" sz="2000" dirty="0"/>
              <a:t> </a:t>
            </a:r>
            <a:r>
              <a:rPr lang="en-US" altLang="en-US" sz="2000" i="1" dirty="0"/>
              <a:t>regardless the processes run in the same or different machines</a:t>
            </a:r>
            <a:r>
              <a:rPr lang="en-US" alt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Distributed objects may adopt a client-server architecture, but other architectural models can be applied as well.</a:t>
            </a:r>
          </a:p>
        </p:txBody>
      </p:sp>
    </p:spTree>
    <p:extLst>
      <p:ext uri="{BB962C8B-B14F-4D97-AF65-F5344CB8AC3E}">
        <p14:creationId xmlns:p14="http://schemas.microsoft.com/office/powerpoint/2010/main" val="38093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3537</Words>
  <Application>Microsoft Office PowerPoint</Application>
  <PresentationFormat>Custom</PresentationFormat>
  <Paragraphs>606</Paragraphs>
  <Slides>41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61" baseType="lpstr">
      <vt:lpstr>MS PGothic</vt:lpstr>
      <vt:lpstr>MS PGothic</vt:lpstr>
      <vt:lpstr>宋体</vt:lpstr>
      <vt:lpstr>宋体</vt:lpstr>
      <vt:lpstr>Andale Mono</vt:lpstr>
      <vt:lpstr>Arial</vt:lpstr>
      <vt:lpstr>C Helvetica Condensed</vt:lpstr>
      <vt:lpstr>Calibri</vt:lpstr>
      <vt:lpstr>Courier New</vt:lpstr>
      <vt:lpstr>DejaVu Sans</vt:lpstr>
      <vt:lpstr>Symbol</vt:lpstr>
      <vt:lpstr>Tahoma</vt:lpstr>
      <vt:lpstr>Times</vt:lpstr>
      <vt:lpstr>Times</vt:lpstr>
      <vt:lpstr>Times New Roman</vt:lpstr>
      <vt:lpstr>Verdana</vt:lpstr>
      <vt:lpstr>Wingdings</vt:lpstr>
      <vt:lpstr>ヒラギノ角ゴ Pro W3</vt:lpstr>
      <vt:lpstr>Office Theme</vt:lpstr>
      <vt:lpstr>Visio</vt:lpstr>
      <vt:lpstr>PowerPoint Presentation</vt:lpstr>
      <vt:lpstr>Outline</vt:lpstr>
      <vt:lpstr>JAVA RMI Tutorials</vt:lpstr>
      <vt:lpstr>JAVA RMI Tutorials</vt:lpstr>
      <vt:lpstr>Introduction</vt:lpstr>
      <vt:lpstr>Request-Reply Protocol</vt:lpstr>
      <vt:lpstr>Request-Reply Operations</vt:lpstr>
      <vt:lpstr>Invocation Semantics</vt:lpstr>
      <vt:lpstr>Distributed Objects</vt:lpstr>
      <vt:lpstr>Outline</vt:lpstr>
      <vt:lpstr>Java RMI</vt:lpstr>
      <vt:lpstr>RMI Architecture and Components</vt:lpstr>
      <vt:lpstr>Invocation Lifecycle</vt:lpstr>
      <vt:lpstr>Outline</vt:lpstr>
      <vt:lpstr>Steps for implementing an RMI application</vt:lpstr>
      <vt:lpstr>RMI Programming and Examples</vt:lpstr>
      <vt:lpstr>Java RMI</vt:lpstr>
      <vt:lpstr>Example application – Hello World</vt:lpstr>
      <vt:lpstr>1. Define Interface of remote method</vt:lpstr>
      <vt:lpstr>2. Define RMI Server Program</vt:lpstr>
      <vt:lpstr>3. Define Client Program</vt:lpstr>
      <vt:lpstr>Define Access Policy</vt:lpstr>
      <vt:lpstr>Java RMI Example</vt:lpstr>
      <vt:lpstr>Outline</vt:lpstr>
      <vt:lpstr>Security Manager</vt:lpstr>
      <vt:lpstr>Security Manager (cont.)</vt:lpstr>
      <vt:lpstr>File: “local.policy” contents</vt:lpstr>
      <vt:lpstr>Exceptions</vt:lpstr>
      <vt:lpstr>Passing objects</vt:lpstr>
      <vt:lpstr>RMI Dynamic Class Loading</vt:lpstr>
      <vt:lpstr>Outline</vt:lpstr>
      <vt:lpstr>A Simple Math Server in RMI</vt:lpstr>
      <vt:lpstr>Java RMI Example</vt:lpstr>
      <vt:lpstr>Java RMI Example</vt:lpstr>
      <vt:lpstr>Java RMI Example</vt:lpstr>
      <vt:lpstr>Java RMI Example</vt:lpstr>
      <vt:lpstr>Java RMI Example</vt:lpstr>
      <vt:lpstr>Outline</vt:lpstr>
      <vt:lpstr>Remote Procedure Call (RPC) – used in C</vt:lpstr>
      <vt:lpstr>Remote Procedure Call (RPC)</vt:lpstr>
      <vt:lpstr>Summary: RMI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KARUME</dc:creator>
  <cp:lastModifiedBy>user</cp:lastModifiedBy>
  <cp:revision>108</cp:revision>
  <cp:lastPrinted>2020-07-09T20:30:06Z</cp:lastPrinted>
  <dcterms:modified xsi:type="dcterms:W3CDTF">2023-03-16T05:37:54Z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2020-05-29T08:41:07Z</dcterms:created>
  <dc:creator>MOSES THIGA</dc:creator>
  <dc:description/>
  <dc:language>en-GB</dc:language>
  <cp:lastModifiedBy>MOSES THIGA</cp:lastModifiedBy>
  <dcterms:modified xsi:type="dcterms:W3CDTF">2020-05-30T22:09:57Z</dcterms:modified>
  <cp:revision>12</cp:revision>
  <dc:subject/>
  <dc:title/>
</cp:coreProperties>
</file>