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8" r:id="rId8"/>
    <p:sldId id="270" r:id="rId9"/>
    <p:sldId id="262" r:id="rId10"/>
    <p:sldId id="267" r:id="rId11"/>
    <p:sldId id="269" r:id="rId12"/>
    <p:sldId id="263" r:id="rId13"/>
    <p:sldId id="264" r:id="rId14"/>
    <p:sldId id="266" r:id="rId15"/>
  </p:sldIdLst>
  <p:sldSz cx="12192000" cy="6858000"/>
  <p:notesSz cx="12192000" cy="6858000"/>
  <p:defaultTextStyle>
    <a:defPPr lvl="0">
      <a:defRPr kern="0"/>
    </a:defPPr>
    <a:lvl1pPr lvl="0"/>
    <a:lvl2pPr lvl="1"/>
    <a:lvl3pPr lvl="2"/>
    <a:lvl4pPr lvl="3"/>
    <a:lvl5pPr lvl="4"/>
    <a:lvl6pPr lvl="5"/>
    <a:lvl7pPr lvl="6"/>
    <a:lvl8pPr lvl="7"/>
    <a:lvl9pPr lvl="8"/>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293668C-EF86-4506-A4B4-B7D54CEB19AB}"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283AAA0-EEBB-45B1-9F4D-ACC3E32CB91C}" type="slidenum">
              <a:rPr lang="en-IN" smtClean="0"/>
              <a:t>‹#›</a:t>
            </a:fld>
            <a:endParaRPr lang="en-IN"/>
          </a:p>
        </p:txBody>
      </p:sp>
    </p:spTree>
    <p:extLst>
      <p:ext uri="{BB962C8B-B14F-4D97-AF65-F5344CB8AC3E}">
        <p14:creationId xmlns:p14="http://schemas.microsoft.com/office/powerpoint/2010/main" val="281755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83AAA0-EEBB-45B1-9F4D-ACC3E32CB91C}" type="slidenum">
              <a:rPr lang="en-IN" smtClean="0"/>
              <a:t>1</a:t>
            </a:fld>
            <a:endParaRPr lang="en-IN"/>
          </a:p>
        </p:txBody>
      </p:sp>
    </p:spTree>
    <p:extLst>
      <p:ext uri="{BB962C8B-B14F-4D97-AF65-F5344CB8AC3E}">
        <p14:creationId xmlns:p14="http://schemas.microsoft.com/office/powerpoint/2010/main" val="221426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tfhub.dev/google/progan-128/1" TargetMode="External"/><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hyperlink" Target="https://www.tensorflow.org/hub" TargetMode="External"/><Relationship Id="rId4" Type="http://schemas.openxmlformats.org/officeDocument/2006/relationships/hyperlink" Target="https://imageio.readthedoc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4881" y="359460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064869" y="327461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64881" y="22629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762538" y="2687981"/>
            <a:ext cx="6126485" cy="2024913"/>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SHAFEEQ AHMED Z</a:t>
            </a:r>
          </a:p>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513121104039</a:t>
            </a:r>
          </a:p>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Shafeeqahmed.zcse2021@gmail.com</a:t>
            </a:r>
          </a:p>
          <a:p>
            <a:pPr marL="12700">
              <a:lnSpc>
                <a:spcPct val="100000"/>
              </a:lnSpc>
              <a:spcBef>
                <a:spcPts val="130"/>
              </a:spcBef>
            </a:pP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4744817" y="4166918"/>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3E52CE72-D2DD-6E66-F2A2-A41E6DC337F4}"/>
              </a:ext>
            </a:extLst>
          </p:cNvPr>
          <p:cNvSpPr txBox="1"/>
          <p:nvPr/>
        </p:nvSpPr>
        <p:spPr>
          <a:xfrm>
            <a:off x="739775" y="360232"/>
            <a:ext cx="9869365"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THANTHAI PERIYAR </a:t>
            </a:r>
          </a:p>
          <a:p>
            <a:pPr algn="ctr"/>
            <a:r>
              <a:rPr lang="en-US" sz="2400" b="1" dirty="0">
                <a:latin typeface="Times New Roman" panose="02020603050405020304" pitchFamily="18" charset="0"/>
                <a:cs typeface="Times New Roman" panose="02020603050405020304" pitchFamily="18" charset="0"/>
              </a:rPr>
              <a:t>GOVERNMENT INSTITUTE OF TECHNOLOGY,VELLORE-632002</a:t>
            </a:r>
          </a:p>
          <a:p>
            <a:pPr algn="ctr"/>
            <a:r>
              <a:rPr lang="en-US" sz="2400" b="1" dirty="0">
                <a:latin typeface="Times New Roman" panose="02020603050405020304" pitchFamily="18" charset="0"/>
                <a:cs typeface="Times New Roman" panose="02020603050405020304" pitchFamily="18" charset="0"/>
              </a:rPr>
              <a:t>DEPARTMENT OF COMPUTER SCIENCE AND ENGINEERING</a:t>
            </a:r>
          </a:p>
          <a:p>
            <a:pPr algn="ctr"/>
            <a:r>
              <a:rPr lang="en-US" sz="2400" b="1" dirty="0">
                <a:latin typeface="Times New Roman" panose="02020603050405020304" pitchFamily="18" charset="0"/>
                <a:cs typeface="Times New Roman" panose="02020603050405020304" pitchFamily="18" charset="0"/>
              </a:rPr>
              <a:t>YEAR/SEM:III/VI</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F9AD0C-B27F-752B-5394-1A972477C83B}"/>
              </a:ext>
            </a:extLst>
          </p:cNvPr>
          <p:cNvSpPr txBox="1"/>
          <p:nvPr/>
        </p:nvSpPr>
        <p:spPr>
          <a:xfrm>
            <a:off x="581891" y="5394036"/>
            <a:ext cx="11425382" cy="369332"/>
          </a:xfrm>
          <a:prstGeom prst="rect">
            <a:avLst/>
          </a:prstGeom>
          <a:noFill/>
        </p:spPr>
        <p:txBody>
          <a:bodyPr wrap="square" rtlCol="0">
            <a:spAutoFit/>
          </a:bodyPr>
          <a:lstStyle/>
          <a:p>
            <a:r>
              <a:rPr lang="en-US" dirty="0"/>
              <a:t>DEMO </a:t>
            </a:r>
            <a:r>
              <a:rPr lang="en-US" dirty="0" err="1"/>
              <a:t>LINK:</a:t>
            </a:r>
            <a:r>
              <a:rPr lang="en-US" dirty="0" err="1">
                <a:solidFill>
                  <a:srgbClr val="FF0000"/>
                </a:solidFill>
              </a:rPr>
              <a:t>https</a:t>
            </a:r>
            <a:r>
              <a:rPr lang="en-US" dirty="0">
                <a:solidFill>
                  <a:srgbClr val="FF0000"/>
                </a:solidFill>
              </a:rPr>
              <a:t>://drive.google.com/drive/folders/1e-0ftE1c72eb0SR3FhxZgDQ8gJqo0Bnv?usp=sharing</a:t>
            </a:r>
            <a:endParaRPr lang="en-IN"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7046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400" y="96935"/>
            <a:ext cx="9288087" cy="1044517"/>
          </a:xfrm>
          <a:prstGeom prst="rect">
            <a:avLst/>
          </a:prstGeom>
        </p:spPr>
        <p:txBody>
          <a:bodyPr vert="horz" wrap="square" lIns="0" tIns="485775" rIns="0" bIns="0" rtlCol="0">
            <a:spAutoFit/>
          </a:bodyPr>
          <a:lstStyle/>
          <a:p>
            <a:pPr marL="12700">
              <a:lnSpc>
                <a:spcPct val="100000"/>
              </a:lnSpc>
              <a:spcBef>
                <a:spcPts val="105"/>
              </a:spcBef>
            </a:pPr>
            <a:r>
              <a:rPr lang="en-US" sz="3600" dirty="0">
                <a:latin typeface="Times New Roman" panose="02020603050405020304" pitchFamily="18" charset="0"/>
                <a:cs typeface="Times New Roman" panose="02020603050405020304" pitchFamily="18" charset="0"/>
              </a:rPr>
              <a:t>ALGORITHM AND DEVELOPMENT-CONT</a:t>
            </a:r>
            <a:endParaRPr sz="3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10</a:t>
            </a:fld>
            <a:endParaRPr spc="-50" dirty="0"/>
          </a:p>
        </p:txBody>
      </p:sp>
      <p:sp>
        <p:nvSpPr>
          <p:cNvPr id="10" name="TextBox 9">
            <a:extLst>
              <a:ext uri="{FF2B5EF4-FFF2-40B4-BE49-F238E27FC236}">
                <a16:creationId xmlns:a16="http://schemas.microsoft.com/office/drawing/2014/main" id="{75AEE1C0-1143-C624-BC2E-9E132C2C6922}"/>
              </a:ext>
            </a:extLst>
          </p:cNvPr>
          <p:cNvSpPr txBox="1"/>
          <p:nvPr/>
        </p:nvSpPr>
        <p:spPr>
          <a:xfrm>
            <a:off x="2956777" y="1371660"/>
            <a:ext cx="5835534" cy="5450851"/>
          </a:xfrm>
          <a:prstGeom prst="rect">
            <a:avLst/>
          </a:prstGeom>
          <a:noFill/>
        </p:spPr>
        <p:txBody>
          <a:bodyPr wrap="square" rtlCol="0">
            <a:spAutoFit/>
          </a:bodyPr>
          <a:lstStyle/>
          <a:p>
            <a:pPr algn="l">
              <a:lnSpc>
                <a:spcPct val="150000"/>
              </a:lnSpc>
            </a:pPr>
            <a:r>
              <a:rPr lang="en-US" b="1" i="0" dirty="0">
                <a:solidFill>
                  <a:srgbClr val="0D0D0D"/>
                </a:solidFill>
                <a:effectLst/>
                <a:latin typeface="Söhne"/>
              </a:rPr>
              <a:t>3.Image Reconstruction from Latent Space</a:t>
            </a:r>
            <a:r>
              <a:rPr lang="en-US" b="0" i="0" dirty="0">
                <a:solidFill>
                  <a:srgbClr val="0D0D0D"/>
                </a:solidFill>
                <a:effectLst/>
                <a:latin typeface="Söhne"/>
              </a:rPr>
              <a:t>:</a:t>
            </a:r>
          </a:p>
          <a:p>
            <a:pPr marL="742950" lvl="1" indent="-285750" algn="l">
              <a:lnSpc>
                <a:spcPct val="150000"/>
              </a:lnSpc>
              <a:buFont typeface="+mj-lt"/>
              <a:buAutoNum type="arabicPeriod"/>
            </a:pPr>
            <a:r>
              <a:rPr lang="en-US" b="0" i="0" dirty="0">
                <a:solidFill>
                  <a:srgbClr val="0D0D0D"/>
                </a:solidFill>
                <a:effectLst/>
                <a:latin typeface="Söhne"/>
              </a:rPr>
              <a:t>Generate a random vector in the latent space.</a:t>
            </a:r>
          </a:p>
          <a:p>
            <a:pPr marL="742950" lvl="1" indent="-285750" algn="l">
              <a:lnSpc>
                <a:spcPct val="150000"/>
              </a:lnSpc>
              <a:buFont typeface="+mj-lt"/>
              <a:buAutoNum type="arabicPeriod"/>
            </a:pPr>
            <a:r>
              <a:rPr lang="en-US" b="0" i="0" dirty="0">
                <a:solidFill>
                  <a:srgbClr val="0D0D0D"/>
                </a:solidFill>
                <a:effectLst/>
                <a:latin typeface="Söhne"/>
              </a:rPr>
              <a:t>Reconstruct the image corresponding to the vector using </a:t>
            </a:r>
            <a:r>
              <a:rPr lang="en-US" b="0" i="0" dirty="0" err="1">
                <a:solidFill>
                  <a:srgbClr val="0D0D0D"/>
                </a:solidFill>
                <a:effectLst/>
                <a:latin typeface="Söhne"/>
              </a:rPr>
              <a:t>ProGANs</a:t>
            </a:r>
            <a:r>
              <a:rPr lang="en-US" b="0" i="0" dirty="0">
                <a:solidFill>
                  <a:srgbClr val="0D0D0D"/>
                </a:solidFill>
                <a:effectLst/>
                <a:latin typeface="Söhne"/>
              </a:rPr>
              <a:t>.</a:t>
            </a:r>
          </a:p>
          <a:p>
            <a:pPr marL="742950" lvl="1" indent="-285750" algn="l">
              <a:lnSpc>
                <a:spcPct val="150000"/>
              </a:lnSpc>
              <a:buFont typeface="+mj-lt"/>
              <a:buAutoNum type="arabicPeriod"/>
            </a:pPr>
            <a:r>
              <a:rPr lang="en-US" b="0" i="0" dirty="0">
                <a:solidFill>
                  <a:srgbClr val="0D0D0D"/>
                </a:solidFill>
                <a:effectLst/>
                <a:latin typeface="Söhne"/>
              </a:rPr>
              <a:t>Display the reconstructed image.</a:t>
            </a:r>
          </a:p>
          <a:p>
            <a:pPr algn="l">
              <a:lnSpc>
                <a:spcPct val="150000"/>
              </a:lnSpc>
            </a:pPr>
            <a:r>
              <a:rPr lang="en-US" dirty="0">
                <a:solidFill>
                  <a:srgbClr val="0D0D0D"/>
                </a:solidFill>
                <a:latin typeface="Söhne"/>
              </a:rPr>
              <a:t>4.</a:t>
            </a:r>
            <a:r>
              <a:rPr lang="en-US" b="1" i="0" dirty="0">
                <a:solidFill>
                  <a:srgbClr val="0D0D0D"/>
                </a:solidFill>
                <a:effectLst/>
                <a:latin typeface="Söhne"/>
              </a:rPr>
              <a:t>Optimization-based Reconstruction</a:t>
            </a:r>
            <a:r>
              <a:rPr lang="en-US" b="0" i="0" dirty="0">
                <a:solidFill>
                  <a:srgbClr val="0D0D0D"/>
                </a:solidFill>
                <a:effectLst/>
                <a:latin typeface="Söhne"/>
              </a:rPr>
              <a:t>:</a:t>
            </a:r>
          </a:p>
          <a:p>
            <a:pPr marL="742950" lvl="1" indent="-285750" algn="l">
              <a:lnSpc>
                <a:spcPct val="150000"/>
              </a:lnSpc>
              <a:buFont typeface="+mj-lt"/>
              <a:buAutoNum type="arabicPeriod"/>
            </a:pPr>
            <a:r>
              <a:rPr lang="en-US" b="0" i="0" dirty="0">
                <a:solidFill>
                  <a:srgbClr val="0D0D0D"/>
                </a:solidFill>
                <a:effectLst/>
                <a:latin typeface="Söhne"/>
              </a:rPr>
              <a:t>Define an optimization process to find the closest latent vector to a target image.</a:t>
            </a:r>
          </a:p>
          <a:p>
            <a:pPr marL="742950" lvl="1" indent="-285750" algn="l">
              <a:lnSpc>
                <a:spcPct val="150000"/>
              </a:lnSpc>
              <a:buFont typeface="+mj-lt"/>
              <a:buAutoNum type="arabicPeriod"/>
            </a:pPr>
            <a:r>
              <a:rPr lang="en-US" b="0" i="0" dirty="0">
                <a:solidFill>
                  <a:srgbClr val="0D0D0D"/>
                </a:solidFill>
                <a:effectLst/>
                <a:latin typeface="Söhne"/>
              </a:rPr>
              <a:t>Optimize the latent vector to minimize the difference between the reconstructed image and the target image.</a:t>
            </a:r>
          </a:p>
          <a:p>
            <a:pPr marL="742950" lvl="1" indent="-285750" algn="l">
              <a:lnSpc>
                <a:spcPct val="150000"/>
              </a:lnSpc>
              <a:buFont typeface="+mj-lt"/>
              <a:buAutoNum type="arabicPeriod"/>
            </a:pPr>
            <a:r>
              <a:rPr lang="en-US" b="0" i="0" dirty="0">
                <a:solidFill>
                  <a:srgbClr val="0D0D0D"/>
                </a:solidFill>
                <a:effectLst/>
                <a:latin typeface="Söhne"/>
              </a:rPr>
              <a:t>Display the optimization process and the final reconstructed image.</a:t>
            </a:r>
          </a:p>
        </p:txBody>
      </p:sp>
    </p:spTree>
    <p:extLst>
      <p:ext uri="{BB962C8B-B14F-4D97-AF65-F5344CB8AC3E}">
        <p14:creationId xmlns:p14="http://schemas.microsoft.com/office/powerpoint/2010/main" val="68036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7046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400" y="96935"/>
            <a:ext cx="9288087" cy="1044517"/>
          </a:xfrm>
          <a:prstGeom prst="rect">
            <a:avLst/>
          </a:prstGeom>
        </p:spPr>
        <p:txBody>
          <a:bodyPr vert="horz" wrap="square" lIns="0" tIns="485775" rIns="0" bIns="0" rtlCol="0">
            <a:spAutoFit/>
          </a:bodyPr>
          <a:lstStyle/>
          <a:p>
            <a:pPr marL="12700">
              <a:lnSpc>
                <a:spcPct val="100000"/>
              </a:lnSpc>
              <a:spcBef>
                <a:spcPts val="105"/>
              </a:spcBef>
            </a:pPr>
            <a:r>
              <a:rPr lang="en-US" sz="3600" dirty="0">
                <a:latin typeface="Times New Roman" panose="02020603050405020304" pitchFamily="18" charset="0"/>
                <a:cs typeface="Times New Roman" panose="02020603050405020304" pitchFamily="18" charset="0"/>
              </a:rPr>
              <a:t>ALGORITHM AND DEVELOPMENT-CONT</a:t>
            </a:r>
            <a:endParaRPr sz="3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11</a:t>
            </a:fld>
            <a:endParaRPr spc="-50" dirty="0"/>
          </a:p>
        </p:txBody>
      </p:sp>
      <p:sp>
        <p:nvSpPr>
          <p:cNvPr id="10" name="TextBox 9">
            <a:extLst>
              <a:ext uri="{FF2B5EF4-FFF2-40B4-BE49-F238E27FC236}">
                <a16:creationId xmlns:a16="http://schemas.microsoft.com/office/drawing/2014/main" id="{75AEE1C0-1143-C624-BC2E-9E132C2C6922}"/>
              </a:ext>
            </a:extLst>
          </p:cNvPr>
          <p:cNvSpPr txBox="1"/>
          <p:nvPr/>
        </p:nvSpPr>
        <p:spPr>
          <a:xfrm>
            <a:off x="2956777" y="1371660"/>
            <a:ext cx="5835534" cy="1711366"/>
          </a:xfrm>
          <a:prstGeom prst="rect">
            <a:avLst/>
          </a:prstGeom>
          <a:noFill/>
        </p:spPr>
        <p:txBody>
          <a:bodyPr wrap="square" rtlCol="0">
            <a:spAutoFit/>
          </a:bodyPr>
          <a:lstStyle/>
          <a:p>
            <a:pPr algn="l">
              <a:lnSpc>
                <a:spcPct val="150000"/>
              </a:lnSpc>
            </a:pPr>
            <a:r>
              <a:rPr lang="en-US" b="1" i="0" dirty="0">
                <a:solidFill>
                  <a:srgbClr val="0D0D0D"/>
                </a:solidFill>
                <a:effectLst/>
                <a:latin typeface="Söhne"/>
              </a:rPr>
              <a:t>5.Deployment</a:t>
            </a:r>
            <a:r>
              <a:rPr lang="en-US" b="0" i="0" dirty="0">
                <a:solidFill>
                  <a:srgbClr val="0D0D0D"/>
                </a:solidFill>
                <a:effectLst/>
                <a:latin typeface="Söhne"/>
              </a:rPr>
              <a:t>:</a:t>
            </a:r>
          </a:p>
          <a:p>
            <a:pPr marL="742950" lvl="1" indent="-285750" algn="l">
              <a:lnSpc>
                <a:spcPct val="150000"/>
              </a:lnSpc>
              <a:buFont typeface="+mj-lt"/>
              <a:buAutoNum type="arabicPeriod"/>
            </a:pPr>
            <a:r>
              <a:rPr lang="en-US" b="0" i="0" dirty="0">
                <a:solidFill>
                  <a:srgbClr val="0D0D0D"/>
                </a:solidFill>
                <a:effectLst/>
                <a:latin typeface="Söhne"/>
              </a:rPr>
              <a:t>Deploy the code on suitable platforms like </a:t>
            </a:r>
            <a:r>
              <a:rPr lang="en-US" b="0" i="0" dirty="0" err="1">
                <a:solidFill>
                  <a:srgbClr val="0D0D0D"/>
                </a:solidFill>
                <a:effectLst/>
                <a:latin typeface="Söhne"/>
              </a:rPr>
              <a:t>Colab</a:t>
            </a:r>
            <a:r>
              <a:rPr lang="en-US" b="0" i="0" dirty="0">
                <a:solidFill>
                  <a:srgbClr val="0D0D0D"/>
                </a:solidFill>
                <a:effectLst/>
                <a:latin typeface="Söhne"/>
              </a:rPr>
              <a:t>, allowing users to interactively explore image interpolation and reconstruction.</a:t>
            </a:r>
          </a:p>
        </p:txBody>
      </p:sp>
    </p:spTree>
    <p:extLst>
      <p:ext uri="{BB962C8B-B14F-4D97-AF65-F5344CB8AC3E}">
        <p14:creationId xmlns:p14="http://schemas.microsoft.com/office/powerpoint/2010/main" val="53469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52873" y="6141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65905"/>
          </a:xfrm>
          <a:prstGeom prst="rect">
            <a:avLst/>
          </a:prstGeom>
        </p:spPr>
        <p:txBody>
          <a:bodyPr vert="horz" wrap="square" lIns="0" tIns="286004" rIns="0" bIns="0" rtlCol="0">
            <a:spAutoFit/>
          </a:bodyPr>
          <a:lstStyle/>
          <a:p>
            <a:pPr marL="193675">
              <a:lnSpc>
                <a:spcPct val="100000"/>
              </a:lnSpc>
              <a:spcBef>
                <a:spcPts val="130"/>
              </a:spcBef>
            </a:pPr>
            <a:r>
              <a:rPr lang="en-US" sz="4400" dirty="0">
                <a:latin typeface="Times New Roman" panose="02020603050405020304" pitchFamily="18" charset="0"/>
                <a:cs typeface="Times New Roman" panose="02020603050405020304" pitchFamily="18" charset="0"/>
              </a:rPr>
              <a:t>RESULT</a:t>
            </a:r>
            <a:endParaRPr sz="44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9" name="TextBox 8">
            <a:extLst>
              <a:ext uri="{FF2B5EF4-FFF2-40B4-BE49-F238E27FC236}">
                <a16:creationId xmlns:a16="http://schemas.microsoft.com/office/drawing/2014/main" id="{6F074954-C07D-B96B-5262-19968DF37A13}"/>
              </a:ext>
            </a:extLst>
          </p:cNvPr>
          <p:cNvSpPr txBox="1"/>
          <p:nvPr/>
        </p:nvSpPr>
        <p:spPr>
          <a:xfrm>
            <a:off x="697201" y="1308932"/>
            <a:ext cx="7431579" cy="21200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dirty="0">
                <a:solidFill>
                  <a:srgbClr val="1F1F1F"/>
                </a:solidFill>
                <a:effectLst/>
                <a:latin typeface="Times New Roman" panose="02020603050405020304" pitchFamily="18" charset="0"/>
                <a:cs typeface="Times New Roman" panose="02020603050405020304" pitchFamily="18" charset="0"/>
              </a:rPr>
              <a:t>Smooth interpolation between two random vectors, generating high-quality images with smooth transitions.</a:t>
            </a:r>
          </a:p>
          <a:p>
            <a:pPr marL="285750" indent="-285750">
              <a:lnSpc>
                <a:spcPct val="150000"/>
              </a:lnSpc>
              <a:buFont typeface="Wingdings" panose="05000000000000000000" pitchFamily="2" charset="2"/>
              <a:buChar char="Ø"/>
            </a:pPr>
            <a:r>
              <a:rPr lang="en-US" b="0" i="0" dirty="0">
                <a:solidFill>
                  <a:srgbClr val="1F1F1F"/>
                </a:solidFill>
                <a:effectLst/>
                <a:latin typeface="Times New Roman" panose="02020603050405020304" pitchFamily="18" charset="0"/>
                <a:cs typeface="Times New Roman" panose="02020603050405020304" pitchFamily="18" charset="0"/>
              </a:rPr>
              <a:t>Accurate reconstruction of images from latent space vectors.</a:t>
            </a:r>
          </a:p>
          <a:p>
            <a:pPr marL="285750" indent="-285750">
              <a:lnSpc>
                <a:spcPct val="150000"/>
              </a:lnSpc>
              <a:buFont typeface="Wingdings" panose="05000000000000000000" pitchFamily="2" charset="2"/>
              <a:buChar char="Ø"/>
            </a:pPr>
            <a:r>
              <a:rPr lang="en-US" b="0" i="0" dirty="0">
                <a:solidFill>
                  <a:srgbClr val="1F1F1F"/>
                </a:solidFill>
                <a:effectLst/>
                <a:latin typeface="Times New Roman" panose="02020603050405020304" pitchFamily="18" charset="0"/>
                <a:cs typeface="Times New Roman" panose="02020603050405020304" pitchFamily="18" charset="0"/>
              </a:rPr>
              <a:t>Successful optimization-based reconstruction, producing images close to the target image.</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4E4BC65-8022-86FA-4DB2-574E60306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236" y="3514215"/>
            <a:ext cx="4405746" cy="28866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74257" y="7194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6002770" cy="2456057"/>
          </a:xfrm>
          <a:prstGeom prst="rect">
            <a:avLst/>
          </a:prstGeom>
        </p:spPr>
        <p:txBody>
          <a:bodyPr vert="horz" wrap="square" lIns="0" tIns="12700" rIns="0" bIns="0" rtlCol="0">
            <a:spAutoFit/>
          </a:bodyPr>
          <a:lstStyle/>
          <a:p>
            <a:pPr marL="12700" algn="just">
              <a:lnSpc>
                <a:spcPct val="150000"/>
              </a:lnSpc>
              <a:spcBef>
                <a:spcPts val="100"/>
              </a:spcBef>
            </a:pPr>
            <a:r>
              <a:rPr lang="en-US"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	This project demonstrates the effectiveness of using </a:t>
            </a:r>
            <a:r>
              <a:rPr lang="en-US" b="0" i="0" dirty="0" err="1">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ProGANs</a:t>
            </a:r>
            <a:r>
              <a:rPr lang="en-US"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 for image interpolation and reconstruction tasks. It provides insights into generating smooth transitions in the latent space and accurately reconstructing images from latent vectors. The optimization-based approach further enhances the capability to reconstruct images close to given targets.</a:t>
            </a:r>
            <a:endParaRPr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txBox="1">
            <a:spLocks noGrp="1"/>
          </p:cNvSpPr>
          <p:nvPr>
            <p:ph type="ctrTitle"/>
          </p:nvPr>
        </p:nvSpPr>
        <p:spPr>
          <a:xfrm>
            <a:off x="739774" y="291147"/>
            <a:ext cx="4756152" cy="690574"/>
          </a:xfrm>
          <a:prstGeom prst="rect">
            <a:avLst/>
          </a:prstGeom>
        </p:spPr>
        <p:txBody>
          <a:bodyPr vert="horz" wrap="square" lIns="0" tIns="13335" rIns="0" bIns="0" rtlCol="0">
            <a:spAutoFit/>
          </a:bodyPr>
          <a:lstStyle/>
          <a:p>
            <a:pPr marL="12700">
              <a:lnSpc>
                <a:spcPct val="100000"/>
              </a:lnSpc>
              <a:spcBef>
                <a:spcPts val="105"/>
              </a:spcBef>
            </a:pPr>
            <a:r>
              <a:rPr lang="en-US" sz="4400" spc="-10" dirty="0"/>
              <a:t>CONCLUSION</a:t>
            </a:r>
            <a:endParaRPr sz="4400" spc="-1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8392" y="1496695"/>
            <a:ext cx="5356226" cy="2137765"/>
          </a:xfrm>
          <a:prstGeom prst="rect">
            <a:avLst/>
          </a:prstGeom>
        </p:spPr>
        <p:txBody>
          <a:bodyPr vert="horz" wrap="square" lIns="0" tIns="12700" rIns="0" bIns="0" rtlCol="0">
            <a:spAutoFit/>
          </a:bodyPr>
          <a:lstStyle/>
          <a:p>
            <a:pPr algn="l">
              <a:lnSpc>
                <a:spcPct val="200000"/>
              </a:lnSpc>
              <a:buFont typeface="Arial" panose="020B0604020202020204" pitchFamily="34" charset="0"/>
              <a:buChar char="•"/>
            </a:pPr>
            <a:r>
              <a:rPr lang="fr-FR" b="0" i="0" u="none" strike="noStrike" dirty="0">
                <a:solidFill>
                  <a:srgbClr val="0D0D0D"/>
                </a:solidFill>
                <a:effectLst/>
                <a:latin typeface="Tahoma" panose="020B0604030504040204" pitchFamily="34" charset="0"/>
                <a:ea typeface="Tahoma" panose="020B0604030504040204" pitchFamily="34" charset="0"/>
                <a:cs typeface="Tahoma" panose="020B0604030504040204" pitchFamily="34" charset="0"/>
                <a:hlinkClick r:id="rId3"/>
              </a:rPr>
              <a:t>Progressive </a:t>
            </a:r>
            <a:r>
              <a:rPr lang="fr-FR" b="0" i="0" u="none" strike="noStrike" dirty="0" err="1">
                <a:solidFill>
                  <a:srgbClr val="0D0D0D"/>
                </a:solidFill>
                <a:effectLst/>
                <a:latin typeface="Tahoma" panose="020B0604030504040204" pitchFamily="34" charset="0"/>
                <a:ea typeface="Tahoma" panose="020B0604030504040204" pitchFamily="34" charset="0"/>
                <a:cs typeface="Tahoma" panose="020B0604030504040204" pitchFamily="34" charset="0"/>
                <a:hlinkClick r:id="rId3"/>
              </a:rPr>
              <a:t>GANs</a:t>
            </a:r>
            <a:r>
              <a:rPr lang="fr-FR" b="0" i="0" u="none" strike="noStrike" dirty="0">
                <a:solidFill>
                  <a:srgbClr val="0D0D0D"/>
                </a:solidFill>
                <a:effectLst/>
                <a:latin typeface="Tahoma" panose="020B0604030504040204" pitchFamily="34" charset="0"/>
                <a:ea typeface="Tahoma" panose="020B0604030504040204" pitchFamily="34" charset="0"/>
                <a:cs typeface="Tahoma" panose="020B0604030504040204" pitchFamily="34" charset="0"/>
                <a:hlinkClick r:id="rId3"/>
              </a:rPr>
              <a:t> (</a:t>
            </a:r>
            <a:r>
              <a:rPr lang="fr-FR" b="0" i="0" u="none" strike="noStrike" dirty="0" err="1">
                <a:solidFill>
                  <a:srgbClr val="0D0D0D"/>
                </a:solidFill>
                <a:effectLst/>
                <a:latin typeface="Tahoma" panose="020B0604030504040204" pitchFamily="34" charset="0"/>
                <a:ea typeface="Tahoma" panose="020B0604030504040204" pitchFamily="34" charset="0"/>
                <a:cs typeface="Tahoma" panose="020B0604030504040204" pitchFamily="34" charset="0"/>
                <a:hlinkClick r:id="rId3"/>
              </a:rPr>
              <a:t>ProGANs</a:t>
            </a:r>
            <a:r>
              <a:rPr lang="fr-FR" b="0" i="0" u="none" strike="noStrike" dirty="0">
                <a:solidFill>
                  <a:srgbClr val="0D0D0D"/>
                </a:solidFill>
                <a:effectLst/>
                <a:latin typeface="Tahoma" panose="020B0604030504040204" pitchFamily="34" charset="0"/>
                <a:ea typeface="Tahoma" panose="020B0604030504040204" pitchFamily="34" charset="0"/>
                <a:cs typeface="Tahoma" panose="020B0604030504040204" pitchFamily="34" charset="0"/>
                <a:hlinkClick r:id="rId3"/>
              </a:rPr>
              <a:t>) - </a:t>
            </a:r>
            <a:r>
              <a:rPr lang="fr-FR" b="0" i="0" u="none" strike="noStrike" dirty="0" err="1">
                <a:solidFill>
                  <a:srgbClr val="0D0D0D"/>
                </a:solidFill>
                <a:effectLst/>
                <a:latin typeface="Tahoma" panose="020B0604030504040204" pitchFamily="34" charset="0"/>
                <a:ea typeface="Tahoma" panose="020B0604030504040204" pitchFamily="34" charset="0"/>
                <a:cs typeface="Tahoma" panose="020B0604030504040204" pitchFamily="34" charset="0"/>
                <a:hlinkClick r:id="rId3"/>
              </a:rPr>
              <a:t>TensorFlow</a:t>
            </a:r>
            <a:r>
              <a:rPr lang="fr-FR" b="0" i="0" u="none" strike="noStrike" dirty="0">
                <a:solidFill>
                  <a:srgbClr val="0D0D0D"/>
                </a:solidFill>
                <a:effectLst/>
                <a:latin typeface="Tahoma" panose="020B0604030504040204" pitchFamily="34" charset="0"/>
                <a:ea typeface="Tahoma" panose="020B0604030504040204" pitchFamily="34" charset="0"/>
                <a:cs typeface="Tahoma" panose="020B0604030504040204" pitchFamily="34" charset="0"/>
                <a:hlinkClick r:id="rId3"/>
              </a:rPr>
              <a:t> Hub</a:t>
            </a:r>
            <a:endParaRPr lang="fr-FR" b="0" i="0" u="none" strike="noStrike" dirty="0">
              <a:solidFill>
                <a:srgbClr val="0D0D0D"/>
              </a:solidFill>
              <a:effectLst/>
              <a:latin typeface="Tahoma" panose="020B0604030504040204" pitchFamily="34" charset="0"/>
              <a:ea typeface="Tahoma" panose="020B0604030504040204" pitchFamily="34" charset="0"/>
              <a:cs typeface="Tahoma" panose="020B0604030504040204" pitchFamily="34" charset="0"/>
            </a:endParaRPr>
          </a:p>
          <a:p>
            <a:pPr algn="l">
              <a:lnSpc>
                <a:spcPct val="200000"/>
              </a:lnSpc>
              <a:buFont typeface="Arial" panose="020B0604020202020204" pitchFamily="34" charset="0"/>
              <a:buChar char="•"/>
            </a:pPr>
            <a:r>
              <a:rPr lang="fr-FR" b="0" i="0" dirty="0">
                <a:solidFill>
                  <a:srgbClr val="0D0D0D"/>
                </a:solidFill>
                <a:effectLst/>
                <a:latin typeface="Tahoma" panose="020B0604030504040204" pitchFamily="34" charset="0"/>
                <a:ea typeface="Tahoma" panose="020B0604030504040204" pitchFamily="34" charset="0"/>
                <a:cs typeface="Tahoma" panose="020B0604030504040204" pitchFamily="34" charset="0"/>
                <a:hlinkClick r:id="rId4"/>
              </a:rPr>
              <a:t>https://imageio.readthedocs.io/</a:t>
            </a:r>
            <a:endParaRPr lang="fr-FR" dirty="0">
              <a:solidFill>
                <a:srgbClr val="0D0D0D"/>
              </a:solidFill>
              <a:latin typeface="Tahoma" panose="020B0604030504040204" pitchFamily="34" charset="0"/>
              <a:ea typeface="Tahoma" panose="020B0604030504040204" pitchFamily="34" charset="0"/>
              <a:cs typeface="Tahoma" panose="020B0604030504040204" pitchFamily="34" charset="0"/>
            </a:endParaRPr>
          </a:p>
          <a:p>
            <a:pPr algn="l">
              <a:lnSpc>
                <a:spcPct val="200000"/>
              </a:lnSpc>
              <a:buFont typeface="Arial" panose="020B0604020202020204" pitchFamily="34" charset="0"/>
              <a:buChar char="•"/>
            </a:pPr>
            <a:r>
              <a:rPr lang="fr-FR" b="0" i="0" dirty="0">
                <a:solidFill>
                  <a:srgbClr val="0D0D0D"/>
                </a:solidFill>
                <a:effectLst/>
                <a:latin typeface="Tahoma" panose="020B0604030504040204" pitchFamily="34" charset="0"/>
                <a:ea typeface="Tahoma" panose="020B0604030504040204" pitchFamily="34" charset="0"/>
                <a:cs typeface="Tahoma" panose="020B0604030504040204" pitchFamily="34" charset="0"/>
                <a:hlinkClick r:id="rId5"/>
              </a:rPr>
              <a:t>https://www.tensorflow.org/hub</a:t>
            </a:r>
            <a:endParaRPr lang="fr-FR" b="0" i="0" dirty="0">
              <a:solidFill>
                <a:srgbClr val="0D0D0D"/>
              </a:solidFill>
              <a:effectLst/>
              <a:latin typeface="Tahoma" panose="020B0604030504040204" pitchFamily="34" charset="0"/>
              <a:ea typeface="Tahoma" panose="020B0604030504040204" pitchFamily="34" charset="0"/>
              <a:cs typeface="Tahoma" panose="020B0604030504040204" pitchFamily="34" charset="0"/>
            </a:endParaRPr>
          </a:p>
          <a:p>
            <a:pPr algn="l">
              <a:lnSpc>
                <a:spcPct val="200000"/>
              </a:lnSpc>
              <a:buFont typeface="Arial" panose="020B0604020202020204" pitchFamily="34" charset="0"/>
              <a:buChar char="•"/>
            </a:pPr>
            <a:r>
              <a:rPr lang="fr-FR" b="0" i="0" dirty="0">
                <a:solidFill>
                  <a:srgbClr val="0D0D0D"/>
                </a:solidFill>
                <a:effectLst/>
                <a:latin typeface="Tahoma" panose="020B0604030504040204" pitchFamily="34" charset="0"/>
                <a:ea typeface="Tahoma" panose="020B0604030504040204" pitchFamily="34" charset="0"/>
                <a:cs typeface="Tahoma" panose="020B0604030504040204" pitchFamily="34" charset="0"/>
              </a:rPr>
              <a:t>https://github.com/tensorflow/docs</a:t>
            </a:r>
          </a:p>
        </p:txBody>
      </p:sp>
      <p:sp>
        <p:nvSpPr>
          <p:cNvPr id="8" name="object 8"/>
          <p:cNvSpPr txBox="1">
            <a:spLocks noGrp="1"/>
          </p:cNvSpPr>
          <p:nvPr>
            <p:ph type="ctrTitle"/>
          </p:nvPr>
        </p:nvSpPr>
        <p:spPr>
          <a:xfrm>
            <a:off x="739774" y="291147"/>
            <a:ext cx="4016952" cy="690574"/>
          </a:xfrm>
          <a:prstGeom prst="rect">
            <a:avLst/>
          </a:prstGeom>
        </p:spPr>
        <p:txBody>
          <a:bodyPr vert="horz" wrap="square" lIns="0" tIns="13335" rIns="0" bIns="0" rtlCol="0">
            <a:spAutoFit/>
          </a:bodyPr>
          <a:lstStyle/>
          <a:p>
            <a:pPr marL="12700">
              <a:lnSpc>
                <a:spcPct val="100000"/>
              </a:lnSpc>
              <a:spcBef>
                <a:spcPts val="105"/>
              </a:spcBef>
            </a:pPr>
            <a:r>
              <a:rPr lang="en-US" sz="4400" spc="-10" dirty="0">
                <a:latin typeface="Times New Roman" panose="02020603050405020304" pitchFamily="18" charset="0"/>
                <a:cs typeface="Times New Roman" panose="02020603050405020304" pitchFamily="18" charset="0"/>
              </a:rPr>
              <a:t>REFERENCES</a:t>
            </a:r>
            <a:endParaRPr sz="4400" spc="-1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Tree>
    <p:extLst>
      <p:ext uri="{BB962C8B-B14F-4D97-AF65-F5344CB8AC3E}">
        <p14:creationId xmlns:p14="http://schemas.microsoft.com/office/powerpoint/2010/main" val="85129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latin typeface="Times New Roman" panose="02020603050405020304" pitchFamily="18" charset="0"/>
                <a:cs typeface="Times New Roman" panose="02020603050405020304" pitchFamily="18" charset="0"/>
              </a:rPr>
              <a:t>PROJECT</a:t>
            </a:r>
            <a:r>
              <a:rPr lang="en-IN" sz="4250" spc="-90" dirty="0">
                <a:latin typeface="Times New Roman" panose="02020603050405020304" pitchFamily="18" charset="0"/>
                <a:cs typeface="Times New Roman" panose="02020603050405020304" pitchFamily="18" charset="0"/>
              </a:rPr>
              <a:t> </a:t>
            </a:r>
            <a:r>
              <a:rPr lang="en-IN" sz="4250" spc="-10"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54DA1CD7-3220-16F6-BD54-A7CEAB9A0BBC}"/>
              </a:ext>
            </a:extLst>
          </p:cNvPr>
          <p:cNvSpPr txBox="1"/>
          <p:nvPr/>
        </p:nvSpPr>
        <p:spPr>
          <a:xfrm>
            <a:off x="862271" y="1888425"/>
            <a:ext cx="5631791" cy="954107"/>
          </a:xfrm>
          <a:prstGeom prst="rect">
            <a:avLst/>
          </a:prstGeom>
          <a:noFill/>
        </p:spPr>
        <p:txBody>
          <a:bodyPr wrap="square" rtlCol="0">
            <a:sp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Image Interpolation and Reconstruction using </a:t>
            </a:r>
            <a:r>
              <a:rPr lang="en-US" sz="2800" b="0" i="0" dirty="0" err="1">
                <a:solidFill>
                  <a:srgbClr val="0D0D0D"/>
                </a:solidFill>
                <a:effectLst/>
                <a:latin typeface="Times New Roman" panose="02020603050405020304" pitchFamily="18" charset="0"/>
                <a:cs typeface="Times New Roman" panose="02020603050405020304" pitchFamily="18" charset="0"/>
              </a:rPr>
              <a:t>ProGAN</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751103"/>
          </a:xfrm>
          <a:prstGeom prst="rect">
            <a:avLst/>
          </a:prstGeom>
        </p:spPr>
        <p:txBody>
          <a:bodyPr vert="horz" wrap="square" lIns="0" tIns="73279" rIns="0" bIns="0" rtlCol="0">
            <a:spAutoFit/>
          </a:bodyPr>
          <a:lstStyle/>
          <a:p>
            <a:pPr marL="193675">
              <a:lnSpc>
                <a:spcPct val="100000"/>
              </a:lnSpc>
              <a:spcBef>
                <a:spcPts val="105"/>
              </a:spcBef>
            </a:pPr>
            <a:r>
              <a:rPr lang="en-US" sz="4400" spc="-10" dirty="0">
                <a:latin typeface="Times New Roman" panose="02020603050405020304" pitchFamily="18" charset="0"/>
                <a:cs typeface="Times New Roman" panose="02020603050405020304" pitchFamily="18" charset="0"/>
              </a:rPr>
              <a:t>OUTLINE</a:t>
            </a:r>
            <a:endParaRPr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59861533-D648-31B4-2E22-11770A41EE73}"/>
              </a:ext>
            </a:extLst>
          </p:cNvPr>
          <p:cNvSpPr txBox="1"/>
          <p:nvPr/>
        </p:nvSpPr>
        <p:spPr>
          <a:xfrm>
            <a:off x="2139864" y="1511199"/>
            <a:ext cx="4635265" cy="3885936"/>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PROBLEM STATEMENT </a:t>
            </a:r>
          </a:p>
          <a:p>
            <a:pPr>
              <a:lnSpc>
                <a:spcPct val="200000"/>
              </a:lnSpc>
            </a:pPr>
            <a:r>
              <a:rPr lang="en-US" dirty="0">
                <a:latin typeface="Times New Roman" panose="02020603050405020304" pitchFamily="18" charset="0"/>
                <a:cs typeface="Times New Roman" panose="02020603050405020304" pitchFamily="18" charset="0"/>
              </a:rPr>
              <a:t>PROPOSED SOLUTION</a:t>
            </a:r>
          </a:p>
          <a:p>
            <a:pPr>
              <a:lnSpc>
                <a:spcPct val="200000"/>
              </a:lnSpc>
            </a:pPr>
            <a:r>
              <a:rPr lang="en-US" dirty="0">
                <a:latin typeface="Times New Roman" panose="02020603050405020304" pitchFamily="18" charset="0"/>
                <a:cs typeface="Times New Roman" panose="02020603050405020304" pitchFamily="18" charset="0"/>
              </a:rPr>
              <a:t>SYSTEM DEVELOPMENT APPROACH</a:t>
            </a:r>
          </a:p>
          <a:p>
            <a:pPr>
              <a:lnSpc>
                <a:spcPct val="200000"/>
              </a:lnSpc>
            </a:pPr>
            <a:r>
              <a:rPr lang="en-US" dirty="0">
                <a:latin typeface="Times New Roman" panose="02020603050405020304" pitchFamily="18" charset="0"/>
                <a:cs typeface="Times New Roman" panose="02020603050405020304" pitchFamily="18" charset="0"/>
              </a:rPr>
              <a:t>ALGORITHM AND DEPLOYMENT</a:t>
            </a:r>
          </a:p>
          <a:p>
            <a:pPr>
              <a:lnSpc>
                <a:spcPct val="200000"/>
              </a:lnSpc>
            </a:pPr>
            <a:r>
              <a:rPr lang="en-US" dirty="0">
                <a:latin typeface="Times New Roman" panose="02020603050405020304" pitchFamily="18" charset="0"/>
                <a:cs typeface="Times New Roman" panose="02020603050405020304" pitchFamily="18" charset="0"/>
              </a:rPr>
              <a:t>RESULT</a:t>
            </a:r>
          </a:p>
          <a:p>
            <a:pPr>
              <a:lnSpc>
                <a:spcPct val="200000"/>
              </a:lnSpc>
            </a:pPr>
            <a:r>
              <a:rPr lang="en-US" dirty="0">
                <a:latin typeface="Times New Roman" panose="02020603050405020304" pitchFamily="18" charset="0"/>
                <a:cs typeface="Times New Roman" panose="02020603050405020304" pitchFamily="18" charset="0"/>
              </a:rPr>
              <a:t>CONCLUSION</a:t>
            </a:r>
          </a:p>
          <a:p>
            <a:pPr>
              <a:lnSpc>
                <a:spcPct val="200000"/>
              </a:lnSpc>
            </a:pPr>
            <a:r>
              <a:rPr lang="en-US"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02844" y="956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481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10" dirty="0">
                <a:latin typeface="Times New Roman" panose="02020603050405020304" pitchFamily="18" charset="0"/>
                <a:cs typeface="Times New Roman" panose="02020603050405020304" pitchFamily="18" charset="0"/>
              </a:rPr>
              <a:t>PROBLEM</a:t>
            </a:r>
            <a:r>
              <a:rPr lang="en-US" sz="4400" spc="-10" dirty="0">
                <a:latin typeface="Times New Roman" panose="02020603050405020304" pitchFamily="18" charset="0"/>
                <a:cs typeface="Times New Roman" panose="02020603050405020304" pitchFamily="18" charset="0"/>
              </a:rPr>
              <a:t> </a:t>
            </a:r>
            <a:r>
              <a:rPr sz="4400" spc="-75" dirty="0">
                <a:latin typeface="Times New Roman" panose="02020603050405020304" pitchFamily="18" charset="0"/>
                <a:cs typeface="Times New Roman" panose="02020603050405020304" pitchFamily="18" charset="0"/>
              </a:rPr>
              <a:t>STATEMENT</a:t>
            </a:r>
            <a:endParaRPr sz="4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1F1D9821-A0EA-37DB-08BE-04C45512F103}"/>
              </a:ext>
            </a:extLst>
          </p:cNvPr>
          <p:cNvSpPr txBox="1"/>
          <p:nvPr/>
        </p:nvSpPr>
        <p:spPr>
          <a:xfrm>
            <a:off x="948372" y="1695450"/>
            <a:ext cx="7043103" cy="1704569"/>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Generating high-quality images with smooth transitions between different latent space vectors is essential for various applications like image editing, style transfer, and content generation. However, achieving such smooth transitions and accurate reconstructions remains a challenge.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80813" y="11768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289098" cy="6937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400" spc="-10" dirty="0">
                <a:latin typeface="Times New Roman" panose="02020603050405020304" pitchFamily="18" charset="0"/>
                <a:cs typeface="Times New Roman" panose="02020603050405020304" pitchFamily="18" charset="0"/>
              </a:rPr>
              <a:t>P</a:t>
            </a:r>
            <a:r>
              <a:rPr lang="en-US" sz="4400" spc="-10" dirty="0">
                <a:latin typeface="Times New Roman" panose="02020603050405020304" pitchFamily="18" charset="0"/>
                <a:cs typeface="Times New Roman" panose="02020603050405020304" pitchFamily="18" charset="0"/>
              </a:rPr>
              <a:t>ROPOSED SOLUTION</a:t>
            </a:r>
            <a:endParaRPr sz="4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89E6E387-78C3-AE53-845C-272F9E512619}"/>
              </a:ext>
            </a:extLst>
          </p:cNvPr>
          <p:cNvSpPr txBox="1"/>
          <p:nvPr/>
        </p:nvSpPr>
        <p:spPr>
          <a:xfrm>
            <a:off x="739775" y="2028537"/>
            <a:ext cx="6289098" cy="2951064"/>
          </a:xfrm>
          <a:prstGeom prst="rect">
            <a:avLst/>
          </a:prstGeom>
          <a:noFill/>
        </p:spPr>
        <p:txBody>
          <a:bodyPr wrap="square" rtlCol="0">
            <a:spAutoFit/>
          </a:bodyPr>
          <a:lstStyle/>
          <a:p>
            <a:pPr algn="just">
              <a:lnSpc>
                <a:spcPct val="150000"/>
              </a:lnSpc>
            </a:pPr>
            <a:r>
              <a:rPr lang="en-US" b="0" i="0" dirty="0">
                <a:solidFill>
                  <a:srgbClr val="1F1F1F"/>
                </a:solidFill>
                <a:effectLst/>
                <a:latin typeface="Times New Roman" panose="02020603050405020304" pitchFamily="18" charset="0"/>
                <a:cs typeface="Times New Roman" panose="02020603050405020304" pitchFamily="18" charset="0"/>
              </a:rPr>
              <a:t>	This project aims to utilize Progressive GANs (</a:t>
            </a:r>
            <a:r>
              <a:rPr lang="en-US" b="0" i="0" dirty="0" err="1">
                <a:solidFill>
                  <a:srgbClr val="1F1F1F"/>
                </a:solidFill>
                <a:effectLst/>
                <a:latin typeface="Times New Roman" panose="02020603050405020304" pitchFamily="18" charset="0"/>
                <a:cs typeface="Times New Roman" panose="02020603050405020304" pitchFamily="18" charset="0"/>
              </a:rPr>
              <a:t>ProGANs</a:t>
            </a:r>
            <a:r>
              <a:rPr lang="en-US" b="0" i="0" dirty="0">
                <a:solidFill>
                  <a:srgbClr val="1F1F1F"/>
                </a:solidFill>
                <a:effectLst/>
                <a:latin typeface="Times New Roman" panose="02020603050405020304" pitchFamily="18" charset="0"/>
                <a:cs typeface="Times New Roman" panose="02020603050405020304" pitchFamily="18" charset="0"/>
              </a:rPr>
              <a:t>) to interpolate between latent space vectors and reconstruct images from them. The approach involves interpolating between two random vectors in the latent space and reconstructing intermediate images. Additionally, it explores finding the closest latent vector to a target image and reconstructing it using optimization techniques.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17238" y="138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8059073"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latin typeface="Times New Roman" panose="02020603050405020304" pitchFamily="18" charset="0"/>
                <a:cs typeface="Times New Roman" panose="02020603050405020304" pitchFamily="18" charset="0"/>
              </a:rPr>
              <a:t>SYSTEM DEVELOPMENT APPROACH</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AA4C94E-DEFA-184E-175F-CAC7EEA5BEBE}"/>
              </a:ext>
            </a:extLst>
          </p:cNvPr>
          <p:cNvSpPr txBox="1"/>
          <p:nvPr/>
        </p:nvSpPr>
        <p:spPr>
          <a:xfrm>
            <a:off x="739775" y="1706988"/>
            <a:ext cx="7378700" cy="4190891"/>
          </a:xfrm>
          <a:prstGeom prst="rect">
            <a:avLst/>
          </a:prstGeom>
          <a:noFill/>
        </p:spPr>
        <p:txBody>
          <a:bodyPr wrap="square" rtlCol="0">
            <a:spAutoFit/>
          </a:bodyPr>
          <a:lstStyle/>
          <a:p>
            <a:pPr algn="just">
              <a:lnSpc>
                <a:spcPct val="150000"/>
              </a:lnSpc>
            </a:pPr>
            <a:r>
              <a:rPr lang="en-US"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Hardware Requirements:</a:t>
            </a:r>
          </a:p>
          <a:p>
            <a:pPr algn="just">
              <a:lnSpc>
                <a:spcPct val="150000"/>
              </a:lnSpc>
              <a:buFont typeface="+mj-lt"/>
              <a:buAutoNum type="arabicPeriod"/>
            </a:pPr>
            <a:r>
              <a:rPr lang="en-US"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CPU</a:t>
            </a:r>
            <a:r>
              <a:rPr lang="en-US"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 A multi-core processor (preferably quad-core or higher) to handle the computational workload efficiently.</a:t>
            </a:r>
          </a:p>
          <a:p>
            <a:pPr algn="just">
              <a:lnSpc>
                <a:spcPct val="150000"/>
              </a:lnSpc>
              <a:buFont typeface="+mj-lt"/>
              <a:buAutoNum type="arabicPeriod"/>
            </a:pPr>
            <a:r>
              <a:rPr lang="en-US"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GPU (Graphics Processing Unit)</a:t>
            </a:r>
            <a:r>
              <a:rPr lang="en-US"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 While not strictly necessary, having access to a GPU, especially NVIDIA GPUs with CUDA support, can significantly accelerate the training and inference processes, particularly for deep learning tasks like those involved in this project.</a:t>
            </a:r>
          </a:p>
          <a:p>
            <a:pPr algn="just">
              <a:lnSpc>
                <a:spcPct val="150000"/>
              </a:lnSpc>
              <a:buFont typeface="+mj-lt"/>
              <a:buAutoNum type="arabicPeriod"/>
            </a:pPr>
            <a:r>
              <a:rPr lang="en-US" b="1"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Memory (RAM)</a:t>
            </a:r>
            <a:r>
              <a:rPr lang="en-US"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 At least 8 GB of RAM is recommended, although having 16 GB or more would be beneficial, especially when working with large datasets or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39225" y="20260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8976360"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latin typeface="Times New Roman" panose="02020603050405020304" pitchFamily="18" charset="0"/>
                <a:cs typeface="Times New Roman" panose="02020603050405020304" pitchFamily="18" charset="0"/>
              </a:rPr>
              <a:t>SYSTEM DEVELOPMENT APPROACH-CONT</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3AA4C94E-DEFA-184E-175F-CAC7EEA5BEBE}"/>
              </a:ext>
            </a:extLst>
          </p:cNvPr>
          <p:cNvSpPr txBox="1"/>
          <p:nvPr/>
        </p:nvSpPr>
        <p:spPr>
          <a:xfrm>
            <a:off x="673482" y="1512557"/>
            <a:ext cx="7378700" cy="5444054"/>
          </a:xfrm>
          <a:prstGeom prst="rect">
            <a:avLst/>
          </a:prstGeom>
          <a:noFill/>
        </p:spPr>
        <p:txBody>
          <a:bodyPr wrap="square" rtlCol="0">
            <a:spAutoFit/>
          </a:bodyPr>
          <a:lstStyle/>
          <a:p>
            <a:pPr algn="l">
              <a:lnSpc>
                <a:spcPct val="150000"/>
              </a:lnSpc>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Python Environment</a:t>
            </a:r>
            <a:r>
              <a:rPr lang="en-IN" b="0" i="0" dirty="0">
                <a:solidFill>
                  <a:srgbClr val="0D0D0D"/>
                </a:solidFill>
                <a:effectLst/>
                <a:latin typeface="Times New Roman" panose="02020603050405020304" pitchFamily="18" charset="0"/>
                <a:cs typeface="Times New Roman" panose="02020603050405020304" pitchFamily="18" charset="0"/>
              </a:rPr>
              <a:t>:</a:t>
            </a:r>
          </a:p>
          <a:p>
            <a:pPr marL="457200" lvl="1" algn="l">
              <a:lnSpc>
                <a:spcPct val="150000"/>
              </a:lnSpc>
            </a:pPr>
            <a:r>
              <a:rPr lang="en-IN" b="0" i="0" dirty="0">
                <a:solidFill>
                  <a:srgbClr val="0D0D0D"/>
                </a:solidFill>
                <a:effectLst/>
                <a:latin typeface="Times New Roman" panose="02020603050405020304" pitchFamily="18" charset="0"/>
                <a:cs typeface="Times New Roman" panose="02020603050405020304" pitchFamily="18" charset="0"/>
              </a:rPr>
              <a:t>Python 3.3: The code provided appears to be compatible with Python 3.3 and more.</a:t>
            </a:r>
          </a:p>
          <a:p>
            <a:pPr algn="l">
              <a:lnSpc>
                <a:spcPct val="150000"/>
              </a:lnSpc>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Python Libraries</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TensorFlow: For deep learning tasks, including working with pre-trained models like </a:t>
            </a:r>
            <a:r>
              <a:rPr lang="en-IN" b="0" i="0" dirty="0" err="1">
                <a:solidFill>
                  <a:srgbClr val="0D0D0D"/>
                </a:solidFill>
                <a:effectLst/>
                <a:latin typeface="Times New Roman" panose="02020603050405020304" pitchFamily="18" charset="0"/>
                <a:cs typeface="Times New Roman" panose="02020603050405020304" pitchFamily="18" charset="0"/>
              </a:rPr>
              <a:t>ProGANs</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TensorFlow Hub: Required to load the </a:t>
            </a:r>
            <a:r>
              <a:rPr lang="en-IN" b="0" i="0" dirty="0" err="1">
                <a:solidFill>
                  <a:srgbClr val="0D0D0D"/>
                </a:solidFill>
                <a:effectLst/>
                <a:latin typeface="Times New Roman" panose="02020603050405020304" pitchFamily="18" charset="0"/>
                <a:cs typeface="Times New Roman" panose="02020603050405020304" pitchFamily="18" charset="0"/>
              </a:rPr>
              <a:t>ProGAN</a:t>
            </a:r>
            <a:r>
              <a:rPr lang="en-IN" b="0" i="0" dirty="0">
                <a:solidFill>
                  <a:srgbClr val="0D0D0D"/>
                </a:solidFill>
                <a:effectLst/>
                <a:latin typeface="Times New Roman" panose="02020603050405020304" pitchFamily="18" charset="0"/>
                <a:cs typeface="Times New Roman" panose="02020603050405020304" pitchFamily="18" charset="0"/>
              </a:rPr>
              <a:t> model from TensorFlow Hub.</a:t>
            </a:r>
          </a:p>
          <a:p>
            <a:pPr marL="742950" lvl="1" indent="-285750" algn="l">
              <a:lnSpc>
                <a:spcPct val="150000"/>
              </a:lnSpc>
              <a:buFont typeface="+mj-lt"/>
              <a:buAutoNum type="arabicPeriod"/>
            </a:pPr>
            <a:r>
              <a:rPr lang="en-IN" b="0" i="0" dirty="0" err="1">
                <a:solidFill>
                  <a:srgbClr val="0D0D0D"/>
                </a:solidFill>
                <a:effectLst/>
                <a:latin typeface="Times New Roman" panose="02020603050405020304" pitchFamily="18" charset="0"/>
                <a:cs typeface="Times New Roman" panose="02020603050405020304" pitchFamily="18" charset="0"/>
              </a:rPr>
              <a:t>imageio</a:t>
            </a:r>
            <a:r>
              <a:rPr lang="en-IN" b="0" i="0" dirty="0">
                <a:solidFill>
                  <a:srgbClr val="0D0D0D"/>
                </a:solidFill>
                <a:effectLst/>
                <a:latin typeface="Times New Roman" panose="02020603050405020304" pitchFamily="18" charset="0"/>
                <a:cs typeface="Times New Roman" panose="02020603050405020304" pitchFamily="18" charset="0"/>
              </a:rPr>
              <a:t>: For creating animations and reading/writing images.</a:t>
            </a:r>
          </a:p>
          <a:p>
            <a:pPr marL="742950" lvl="1" indent="-285750" algn="l">
              <a:lnSpc>
                <a:spcPct val="150000"/>
              </a:lnSpc>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scikit-image: Used for image processing tasks.</a:t>
            </a:r>
          </a:p>
          <a:p>
            <a:pPr marL="742950" lvl="1" indent="-285750" algn="l">
              <a:lnSpc>
                <a:spcPct val="150000"/>
              </a:lnSpc>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Matplotlib: For data visualization, particularly plotting loss curves.</a:t>
            </a:r>
          </a:p>
          <a:p>
            <a:pPr marL="742950" lvl="1" indent="-285750" algn="l">
              <a:lnSpc>
                <a:spcPct val="150000"/>
              </a:lnSpc>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Other standard Python libraries: </a:t>
            </a:r>
            <a:r>
              <a:rPr lang="en-IN" b="0" i="0" dirty="0" err="1">
                <a:solidFill>
                  <a:srgbClr val="0D0D0D"/>
                </a:solidFill>
                <a:effectLst/>
                <a:latin typeface="Times New Roman" panose="02020603050405020304" pitchFamily="18" charset="0"/>
                <a:cs typeface="Times New Roman" panose="02020603050405020304" pitchFamily="18" charset="0"/>
              </a:rPr>
              <a:t>absl</a:t>
            </a:r>
            <a:r>
              <a:rPr lang="en-IN" b="0" i="0" dirty="0">
                <a:solidFill>
                  <a:srgbClr val="0D0D0D"/>
                </a:solidFill>
                <a:effectLst/>
                <a:latin typeface="Times New Roman" panose="02020603050405020304" pitchFamily="18" charset="0"/>
                <a:cs typeface="Times New Roman" panose="02020603050405020304" pitchFamily="18" charset="0"/>
              </a:rPr>
              <a:t>, PIL, </a:t>
            </a:r>
            <a:r>
              <a:rPr lang="en-IN" b="0" i="0" dirty="0" err="1">
                <a:solidFill>
                  <a:srgbClr val="0D0D0D"/>
                </a:solidFill>
                <a:effectLst/>
                <a:latin typeface="Times New Roman" panose="02020603050405020304" pitchFamily="18" charset="0"/>
                <a:cs typeface="Times New Roman" panose="02020603050405020304" pitchFamily="18" charset="0"/>
              </a:rPr>
              <a:t>numpy</a:t>
            </a:r>
            <a:r>
              <a:rPr lang="en-IN" b="0" i="0" dirty="0">
                <a:solidFill>
                  <a:srgbClr val="0D0D0D"/>
                </a:solidFill>
                <a:effectLst/>
                <a:latin typeface="Times New Roman" panose="02020603050405020304" pitchFamily="18" charset="0"/>
                <a:cs typeface="Times New Roman" panose="02020603050405020304" pitchFamily="18" charset="0"/>
              </a:rPr>
              <a:t>, etc.</a:t>
            </a:r>
          </a:p>
          <a:p>
            <a:pPr algn="l">
              <a:lnSpc>
                <a:spcPct val="150000"/>
              </a:lnSpc>
              <a:buFont typeface="+mj-lt"/>
              <a:buAutoNum type="arabicPeriod"/>
            </a:pPr>
            <a:endParaRPr lang="en-IN"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81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39225" y="20260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8976360"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latin typeface="Times New Roman" panose="02020603050405020304" pitchFamily="18" charset="0"/>
                <a:cs typeface="Times New Roman" panose="02020603050405020304" pitchFamily="18" charset="0"/>
              </a:rPr>
              <a:t>SYSTEM DEVELOPMENT APPROACH-CONT</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9" name="TextBox 8">
            <a:extLst>
              <a:ext uri="{FF2B5EF4-FFF2-40B4-BE49-F238E27FC236}">
                <a16:creationId xmlns:a16="http://schemas.microsoft.com/office/drawing/2014/main" id="{3AA4C94E-DEFA-184E-175F-CAC7EEA5BEBE}"/>
              </a:ext>
            </a:extLst>
          </p:cNvPr>
          <p:cNvSpPr txBox="1"/>
          <p:nvPr/>
        </p:nvSpPr>
        <p:spPr>
          <a:xfrm>
            <a:off x="673482" y="1512557"/>
            <a:ext cx="7378700" cy="2535566"/>
          </a:xfrm>
          <a:prstGeom prst="rect">
            <a:avLst/>
          </a:prstGeom>
          <a:noFill/>
        </p:spPr>
        <p:txBody>
          <a:bodyPr wrap="square" rtlCol="0">
            <a:spAutoFit/>
          </a:bodyPr>
          <a:lstStyle/>
          <a:p>
            <a:pPr algn="l">
              <a:lnSpc>
                <a:spcPct val="150000"/>
              </a:lnSpc>
            </a:pPr>
            <a:r>
              <a:rPr lang="en-IN" b="1" i="0" dirty="0">
                <a:solidFill>
                  <a:srgbClr val="0D0D0D"/>
                </a:solidFill>
                <a:effectLst/>
                <a:latin typeface="Times New Roman" panose="02020603050405020304" pitchFamily="18" charset="0"/>
                <a:cs typeface="Times New Roman" panose="02020603050405020304" pitchFamily="18" charset="0"/>
              </a:rPr>
              <a:t>3.Development Environment</a:t>
            </a:r>
            <a:r>
              <a:rPr lang="en-IN" b="0" i="0" dirty="0">
                <a:solidFill>
                  <a:srgbClr val="0D0D0D"/>
                </a:solidFill>
                <a:effectLst/>
                <a:latin typeface="Times New Roman" panose="02020603050405020304" pitchFamily="18" charset="0"/>
                <a:cs typeface="Times New Roman" panose="02020603050405020304" pitchFamily="18" charset="0"/>
              </a:rPr>
              <a:t>:</a:t>
            </a:r>
          </a:p>
          <a:p>
            <a:pPr algn="l">
              <a:lnSpc>
                <a:spcPct val="150000"/>
              </a:lnSpc>
            </a:pPr>
            <a:r>
              <a:rPr lang="en-IN" dirty="0">
                <a:solidFill>
                  <a:srgbClr val="0D0D0D"/>
                </a:solidFill>
                <a:latin typeface="Times New Roman" panose="02020603050405020304" pitchFamily="18" charset="0"/>
                <a:cs typeface="Times New Roman" panose="02020603050405020304" pitchFamily="18" charset="0"/>
              </a:rPr>
              <a:t>	Google </a:t>
            </a:r>
            <a:r>
              <a:rPr lang="en-IN" dirty="0" err="1">
                <a:solidFill>
                  <a:srgbClr val="0D0D0D"/>
                </a:solidFill>
                <a:latin typeface="Times New Roman" panose="02020603050405020304" pitchFamily="18" charset="0"/>
                <a:cs typeface="Times New Roman" panose="02020603050405020304" pitchFamily="18" charset="0"/>
              </a:rPr>
              <a:t>Colab</a:t>
            </a:r>
            <a:r>
              <a:rPr lang="en-IN" dirty="0">
                <a:solidFill>
                  <a:srgbClr val="0D0D0D"/>
                </a:solidFill>
                <a:latin typeface="Times New Roman" panose="02020603050405020304" pitchFamily="18" charset="0"/>
                <a:cs typeface="Times New Roman" panose="02020603050405020304" pitchFamily="18" charset="0"/>
              </a:rPr>
              <a:t> can be used for interactive development,     experimentation, and documentation</a:t>
            </a:r>
            <a:r>
              <a:rPr lang="en-IN" b="0" i="0" dirty="0">
                <a:solidFill>
                  <a:srgbClr val="0D0D0D"/>
                </a:solidFill>
                <a:effectLst/>
                <a:latin typeface="Times New Roman" panose="02020603050405020304" pitchFamily="18" charset="0"/>
                <a:cs typeface="Times New Roman" panose="02020603050405020304" pitchFamily="18" charset="0"/>
              </a:rPr>
              <a:t>.</a:t>
            </a:r>
          </a:p>
          <a:p>
            <a:pPr algn="l">
              <a:lnSpc>
                <a:spcPct val="150000"/>
              </a:lnSpc>
            </a:pPr>
            <a:r>
              <a:rPr lang="en-IN" b="0" i="0" dirty="0">
                <a:solidFill>
                  <a:srgbClr val="0D0D0D"/>
                </a:solidFill>
                <a:effectLst/>
                <a:latin typeface="Times New Roman" panose="02020603050405020304" pitchFamily="18" charset="0"/>
                <a:cs typeface="Times New Roman" panose="02020603050405020304" pitchFamily="18" charset="0"/>
              </a:rPr>
              <a:t>	while other development enviro</a:t>
            </a:r>
            <a:r>
              <a:rPr lang="en-IN" dirty="0">
                <a:solidFill>
                  <a:srgbClr val="0D0D0D"/>
                </a:solidFill>
                <a:latin typeface="Times New Roman" panose="02020603050405020304" pitchFamily="18" charset="0"/>
                <a:cs typeface="Times New Roman" panose="02020603050405020304" pitchFamily="18" charset="0"/>
              </a:rPr>
              <a:t>nments like </a:t>
            </a:r>
            <a:r>
              <a:rPr lang="en-IN" dirty="0" err="1">
                <a:solidFill>
                  <a:srgbClr val="0D0D0D"/>
                </a:solidFill>
                <a:latin typeface="Times New Roman" panose="02020603050405020304" pitchFamily="18" charset="0"/>
                <a:cs typeface="Times New Roman" panose="02020603050405020304" pitchFamily="18" charset="0"/>
              </a:rPr>
              <a:t>pycharm</a:t>
            </a:r>
            <a:r>
              <a:rPr lang="en-IN" dirty="0">
                <a:solidFill>
                  <a:srgbClr val="0D0D0D"/>
                </a:solidFill>
                <a:latin typeface="Times New Roman" panose="02020603050405020304" pitchFamily="18" charset="0"/>
                <a:cs typeface="Times New Roman" panose="02020603050405020304" pitchFamily="18" charset="0"/>
              </a:rPr>
              <a:t>, </a:t>
            </a:r>
            <a:r>
              <a:rPr lang="en-IN" dirty="0" err="1">
                <a:solidFill>
                  <a:srgbClr val="0D0D0D"/>
                </a:solidFill>
                <a:latin typeface="Times New Roman" panose="02020603050405020304" pitchFamily="18" charset="0"/>
                <a:cs typeface="Times New Roman" panose="02020603050405020304" pitchFamily="18" charset="0"/>
              </a:rPr>
              <a:t>pytorch</a:t>
            </a:r>
            <a:r>
              <a:rPr lang="en-IN" dirty="0">
                <a:solidFill>
                  <a:srgbClr val="0D0D0D"/>
                </a:solidFill>
                <a:latin typeface="Times New Roman" panose="02020603050405020304" pitchFamily="18" charset="0"/>
                <a:cs typeface="Times New Roman" panose="02020603050405020304" pitchFamily="18" charset="0"/>
              </a:rPr>
              <a:t>, anaconda can also be used.</a:t>
            </a:r>
            <a:endParaRPr lang="en-IN"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pPr>
            <a:endParaRPr lang="en-IN"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06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7046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400" y="96935"/>
            <a:ext cx="9288087" cy="1044517"/>
          </a:xfrm>
          <a:prstGeom prst="rect">
            <a:avLst/>
          </a:prstGeom>
        </p:spPr>
        <p:txBody>
          <a:bodyPr vert="horz" wrap="square" lIns="0" tIns="485775" rIns="0" bIns="0" rtlCol="0">
            <a:spAutoFit/>
          </a:bodyPr>
          <a:lstStyle/>
          <a:p>
            <a:pPr marL="12700">
              <a:lnSpc>
                <a:spcPct val="100000"/>
              </a:lnSpc>
              <a:spcBef>
                <a:spcPts val="105"/>
              </a:spcBef>
            </a:pPr>
            <a:r>
              <a:rPr lang="en-US" sz="3600" dirty="0">
                <a:latin typeface="Times New Roman" panose="02020603050405020304" pitchFamily="18" charset="0"/>
                <a:cs typeface="Times New Roman" panose="02020603050405020304" pitchFamily="18" charset="0"/>
              </a:rPr>
              <a:t>ALGORITHM AND DEVELOPMENT</a:t>
            </a:r>
            <a:endParaRPr sz="3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75AEE1C0-1143-C624-BC2E-9E132C2C6922}"/>
              </a:ext>
            </a:extLst>
          </p:cNvPr>
          <p:cNvSpPr txBox="1"/>
          <p:nvPr/>
        </p:nvSpPr>
        <p:spPr>
          <a:xfrm>
            <a:off x="2956777" y="1371660"/>
            <a:ext cx="5835534" cy="4619854"/>
          </a:xfrm>
          <a:prstGeom prst="rect">
            <a:avLst/>
          </a:prstGeom>
          <a:noFill/>
        </p:spPr>
        <p:txBody>
          <a:bodyPr wrap="square" rtlCol="0">
            <a:spAutoFit/>
          </a:bodyPr>
          <a:lstStyle/>
          <a:p>
            <a:pPr algn="l">
              <a:lnSpc>
                <a:spcPct val="150000"/>
              </a:lnSpc>
              <a:buFont typeface="+mj-lt"/>
              <a:buAutoNum type="arabicPeriod"/>
            </a:pPr>
            <a:r>
              <a:rPr lang="en-US" b="1" i="0" dirty="0">
                <a:solidFill>
                  <a:srgbClr val="0D0D0D"/>
                </a:solidFill>
                <a:effectLst/>
                <a:latin typeface="Söhne"/>
              </a:rPr>
              <a:t>Initialization</a:t>
            </a:r>
            <a:r>
              <a:rPr lang="en-US" b="0" i="0" dirty="0">
                <a:solidFill>
                  <a:srgbClr val="0D0D0D"/>
                </a:solidFill>
                <a:effectLst/>
                <a:latin typeface="Söhne"/>
              </a:rPr>
              <a:t>:</a:t>
            </a:r>
          </a:p>
          <a:p>
            <a:pPr marL="742950" lvl="1" indent="-285750" algn="l">
              <a:lnSpc>
                <a:spcPct val="150000"/>
              </a:lnSpc>
              <a:buFont typeface="+mj-lt"/>
              <a:buAutoNum type="arabicPeriod"/>
            </a:pPr>
            <a:r>
              <a:rPr lang="en-US" b="0" i="0" dirty="0">
                <a:solidFill>
                  <a:srgbClr val="0D0D0D"/>
                </a:solidFill>
                <a:effectLst/>
                <a:latin typeface="Söhne"/>
              </a:rPr>
              <a:t>Install required libraries.</a:t>
            </a:r>
          </a:p>
          <a:p>
            <a:pPr marL="742950" lvl="1" indent="-285750" algn="l">
              <a:lnSpc>
                <a:spcPct val="150000"/>
              </a:lnSpc>
              <a:buFont typeface="+mj-lt"/>
              <a:buAutoNum type="arabicPeriod"/>
            </a:pPr>
            <a:r>
              <a:rPr lang="en-US" b="0" i="0" dirty="0">
                <a:solidFill>
                  <a:srgbClr val="0D0D0D"/>
                </a:solidFill>
                <a:effectLst/>
                <a:latin typeface="Söhne"/>
              </a:rPr>
              <a:t>Define utility functions for interpolation, image display, animation, etc.</a:t>
            </a:r>
          </a:p>
          <a:p>
            <a:pPr algn="l">
              <a:lnSpc>
                <a:spcPct val="150000"/>
              </a:lnSpc>
              <a:buFont typeface="+mj-lt"/>
              <a:buAutoNum type="arabicPeriod"/>
            </a:pPr>
            <a:r>
              <a:rPr lang="en-US" b="1" i="0" dirty="0">
                <a:solidFill>
                  <a:srgbClr val="0D0D0D"/>
                </a:solidFill>
                <a:effectLst/>
                <a:latin typeface="Söhne"/>
              </a:rPr>
              <a:t>Interpolation between Vectors</a:t>
            </a:r>
            <a:r>
              <a:rPr lang="en-US" b="0" i="0" dirty="0">
                <a:solidFill>
                  <a:srgbClr val="0D0D0D"/>
                </a:solidFill>
                <a:effectLst/>
                <a:latin typeface="Söhne"/>
              </a:rPr>
              <a:t>:</a:t>
            </a:r>
          </a:p>
          <a:p>
            <a:pPr marL="742950" lvl="1" indent="-285750" algn="l">
              <a:lnSpc>
                <a:spcPct val="150000"/>
              </a:lnSpc>
              <a:buFont typeface="+mj-lt"/>
              <a:buAutoNum type="arabicPeriod"/>
            </a:pPr>
            <a:r>
              <a:rPr lang="en-US" b="0" i="0" dirty="0">
                <a:solidFill>
                  <a:srgbClr val="0D0D0D"/>
                </a:solidFill>
                <a:effectLst/>
                <a:latin typeface="Söhne"/>
              </a:rPr>
              <a:t>Interpolate between two random vectors while ensuring smooth transitions on the hypersphere.</a:t>
            </a:r>
          </a:p>
          <a:p>
            <a:pPr marL="742950" lvl="1" indent="-285750" algn="l">
              <a:lnSpc>
                <a:spcPct val="150000"/>
              </a:lnSpc>
              <a:buFont typeface="+mj-lt"/>
              <a:buAutoNum type="arabicPeriod"/>
            </a:pPr>
            <a:r>
              <a:rPr lang="en-US" b="0" i="0" dirty="0">
                <a:solidFill>
                  <a:srgbClr val="0D0D0D"/>
                </a:solidFill>
                <a:effectLst/>
                <a:latin typeface="Söhne"/>
              </a:rPr>
              <a:t>Generate images using </a:t>
            </a:r>
            <a:r>
              <a:rPr lang="en-US" b="0" i="0" dirty="0" err="1">
                <a:solidFill>
                  <a:srgbClr val="0D0D0D"/>
                </a:solidFill>
                <a:effectLst/>
                <a:latin typeface="Söhne"/>
              </a:rPr>
              <a:t>ProGANs</a:t>
            </a:r>
            <a:r>
              <a:rPr lang="en-US" b="0" i="0" dirty="0">
                <a:solidFill>
                  <a:srgbClr val="0D0D0D"/>
                </a:solidFill>
                <a:effectLst/>
                <a:latin typeface="Söhne"/>
              </a:rPr>
              <a:t> for each interpolated vector.</a:t>
            </a:r>
          </a:p>
          <a:p>
            <a:pPr marL="742950" lvl="1" indent="-285750" algn="l">
              <a:lnSpc>
                <a:spcPct val="150000"/>
              </a:lnSpc>
              <a:buFont typeface="+mj-lt"/>
              <a:buAutoNum type="arabicPeriod"/>
            </a:pPr>
            <a:r>
              <a:rPr lang="en-US" b="0" i="0" dirty="0">
                <a:solidFill>
                  <a:srgbClr val="0D0D0D"/>
                </a:solidFill>
                <a:effectLst/>
                <a:latin typeface="Söhne"/>
              </a:rPr>
              <a:t>Create an animation to visualize the interpolation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725</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Söhne</vt:lpstr>
      <vt:lpstr>Tahoma</vt:lpstr>
      <vt:lpstr>Times New Roman</vt:lpstr>
      <vt:lpstr>Trebuchet MS</vt:lpstr>
      <vt:lpstr>Wingdings</vt:lpstr>
      <vt:lpstr>Office Theme</vt:lpstr>
      <vt:lpstr>PowerPoint Presentation</vt:lpstr>
      <vt:lpstr>PROJECT TITLE</vt:lpstr>
      <vt:lpstr>OUTLINE</vt:lpstr>
      <vt:lpstr>PROBLEM STATEMENT</vt:lpstr>
      <vt:lpstr>PROPOSED SOLUTION</vt:lpstr>
      <vt:lpstr>SYSTEM DEVELOPMENT APPROACH</vt:lpstr>
      <vt:lpstr>SYSTEM DEVELOPMENT APPROACH-CONT</vt:lpstr>
      <vt:lpstr>SYSTEM DEVELOPMENT APPROACH-CONT</vt:lpstr>
      <vt:lpstr>ALGORITHM AND DEVELOPMENT</vt:lpstr>
      <vt:lpstr>ALGORITHM AND DEVELOPMENT-CONT</vt:lpstr>
      <vt:lpstr>ALGORITHM AND DEVELOPMENT-CONT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dc:creator>
  <cp:lastModifiedBy>Sanjay N</cp:lastModifiedBy>
  <cp:revision>7</cp:revision>
  <dcterms:modified xsi:type="dcterms:W3CDTF">2024-04-05T12:06:27Z</dcterms:modified>
</cp:coreProperties>
</file>