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8"/>
  </p:notesMasterIdLst>
  <p:sldIdLst>
    <p:sldId id="25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260" r:id="rId40"/>
    <p:sldId id="261" r:id="rId41"/>
    <p:sldId id="262" r:id="rId42"/>
    <p:sldId id="323" r:id="rId43"/>
    <p:sldId id="324" r:id="rId44"/>
    <p:sldId id="325" r:id="rId45"/>
    <p:sldId id="326" r:id="rId46"/>
    <p:sldId id="327" r:id="rId47"/>
    <p:sldId id="258" r:id="rId48"/>
    <p:sldId id="259" r:id="rId49"/>
    <p:sldId id="263" r:id="rId50"/>
    <p:sldId id="328" r:id="rId51"/>
    <p:sldId id="264" r:id="rId52"/>
    <p:sldId id="265" r:id="rId53"/>
    <p:sldId id="266" r:id="rId54"/>
    <p:sldId id="285" r:id="rId55"/>
    <p:sldId id="286" r:id="rId56"/>
    <p:sldId id="268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330" r:id="rId70"/>
    <p:sldId id="331" r:id="rId71"/>
    <p:sldId id="332" r:id="rId72"/>
    <p:sldId id="333" r:id="rId73"/>
    <p:sldId id="334" r:id="rId74"/>
    <p:sldId id="282" r:id="rId75"/>
    <p:sldId id="284" r:id="rId76"/>
    <p:sldId id="28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3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y-axis is evenly spaced data points with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LewBrace/daandvispyth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Analysis and Visualisation with Python</a:t>
            </a:r>
            <a:r>
              <a:rPr lang="en-GB" sz="24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2d array from a list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/>
              <a:t>You can pass a list of lists to create a matrix-like 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320"/>
            <a:ext cx="7191137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334" y="3153727"/>
            <a:ext cx="2371151" cy="1532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1846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/>
              <a:t>You can specify the data-type by setting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argument.</a:t>
            </a:r>
          </a:p>
          <a:p>
            <a:r>
              <a:rPr lang="en-GB" dirty="0"/>
              <a:t>Some of the most commonly used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>
                <a:latin typeface="Agency FB" panose="020B0503020202020204" pitchFamily="34" charset="0"/>
              </a:rPr>
              <a:t>float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int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bool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str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344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643255"/>
          </a:xfrm>
        </p:spPr>
        <p:txBody>
          <a:bodyPr>
            <a:normAutofit/>
          </a:bodyPr>
          <a:lstStyle/>
          <a:p>
            <a:r>
              <a:rPr lang="en-GB" dirty="0"/>
              <a:t>You can also convert it to a different data-type 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9236" y="5841682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Remember that, unlike lists, all items in an array have to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97125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=‘object’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9075"/>
          </a:xfrm>
        </p:spPr>
        <p:txBody>
          <a:bodyPr/>
          <a:lstStyle/>
          <a:p>
            <a:r>
              <a:rPr lang="en-GB" dirty="0"/>
              <a:t>However, if you are uncertain about what data type your array will hold, 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33" y="3606552"/>
            <a:ext cx="1924074" cy="798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91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/>
              <a:t>You can always convert an array into a list using 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3" y="3358199"/>
            <a:ext cx="4368113" cy="95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9" y="3320414"/>
            <a:ext cx="1373453" cy="52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06" y="331274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8364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/>
          <a:lstStyle/>
          <a:p>
            <a:r>
              <a:rPr lang="en-GB" dirty="0"/>
              <a:t>There are a range of functions built into </a:t>
            </a:r>
            <a:r>
              <a:rPr lang="en-GB" dirty="0" err="1"/>
              <a:t>NumPy</a:t>
            </a:r>
            <a:r>
              <a:rPr lang="en-GB" dirty="0"/>
              <a:t> that allow you to inspect different aspects of an array: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78492"/>
            <a:ext cx="6999468" cy="2719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95" y="4019074"/>
            <a:ext cx="3799971" cy="1832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21849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294" y="349585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3260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specific items from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GB" dirty="0"/>
              <a:t>You can extract portions of the array using indices, much like when you’re working with lists.</a:t>
            </a:r>
          </a:p>
          <a:p>
            <a:r>
              <a:rPr lang="en-GB" dirty="0"/>
              <a:t>Unlike lists, however, arrays can optionally accept as many parameters in the square brackets as there are number of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8257"/>
            <a:ext cx="6568440" cy="174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2" y="4053522"/>
            <a:ext cx="3111405" cy="191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83825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640" y="38382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18132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index array is of the same shape as the array-to-be-filtered, but it only contains </a:t>
            </a:r>
            <a:r>
              <a:rPr lang="en-GB" dirty="0">
                <a:latin typeface="Agency FB" panose="020B0503020202020204" pitchFamily="34" charset="0"/>
              </a:rPr>
              <a:t>TRUE</a:t>
            </a:r>
            <a:r>
              <a:rPr lang="en-GB" dirty="0"/>
              <a:t> and </a:t>
            </a:r>
            <a:r>
              <a:rPr lang="en-GB" dirty="0">
                <a:latin typeface="Agency FB" panose="020B0503020202020204" pitchFamily="34" charset="0"/>
              </a:rPr>
              <a:t>FALSE</a:t>
            </a:r>
            <a:r>
              <a:rPr lang="en-GB" dirty="0"/>
              <a:t>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555682"/>
            <a:ext cx="6249391" cy="167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05" y="3739038"/>
            <a:ext cx="4226395" cy="1312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7742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6009" y="355568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39625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Pandas, like </a:t>
            </a:r>
            <a:r>
              <a:rPr lang="en-GB" dirty="0" err="1"/>
              <a:t>NumPy</a:t>
            </a:r>
            <a:r>
              <a:rPr lang="en-GB" dirty="0"/>
              <a:t>, is one of the most popular Python libraries for data analysis.</a:t>
            </a:r>
          </a:p>
          <a:p>
            <a:r>
              <a:rPr lang="en-GB" dirty="0"/>
              <a:t>It is a high-level abstraction over low-level </a:t>
            </a:r>
            <a:r>
              <a:rPr lang="en-GB" dirty="0" err="1"/>
              <a:t>NumPy</a:t>
            </a:r>
            <a:r>
              <a:rPr lang="en-GB" dirty="0"/>
              <a:t>, which is written in pure C.</a:t>
            </a:r>
          </a:p>
          <a:p>
            <a:r>
              <a:rPr lang="en-GB" dirty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in a pandas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ranging 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  <a:p>
            <a:r>
              <a:rPr lang="en-GB" dirty="0"/>
              <a:t>Each series object also has a data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Python (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89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NumPy</a:t>
            </a:r>
            <a:r>
              <a:rPr lang="en-GB" dirty="0"/>
              <a:t> is the most foundational package for numerical computing in Python.</a:t>
            </a:r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/>
              <a:t>NumPy</a:t>
            </a:r>
            <a:r>
              <a:rPr lang="en-GB" dirty="0"/>
              <a:t> is nearly mandatory.</a:t>
            </a:r>
          </a:p>
          <a:p>
            <a:r>
              <a:rPr lang="en-GB" dirty="0"/>
              <a:t>Indeed, many other libraries, such as pandas and </a:t>
            </a:r>
            <a:r>
              <a:rPr lang="en-GB" dirty="0" err="1"/>
              <a:t>scikit</a:t>
            </a:r>
            <a:r>
              <a:rPr lang="en-GB" dirty="0"/>
              <a:t>-learn, use </a:t>
            </a:r>
            <a:r>
              <a:rPr lang="en-GB" dirty="0" err="1"/>
              <a:t>NumPy’s</a:t>
            </a:r>
            <a:r>
              <a:rPr lang="en-GB" dirty="0"/>
              <a:t> array objects as the </a:t>
            </a:r>
            <a:r>
              <a:rPr lang="en-GB" i="1" dirty="0"/>
              <a:t>lingua franca </a:t>
            </a:r>
            <a:r>
              <a:rPr lang="en-GB" dirty="0"/>
              <a:t>for data exchange.</a:t>
            </a:r>
          </a:p>
          <a:p>
            <a:r>
              <a:rPr lang="en-GB" dirty="0"/>
              <a:t>One 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</a:p>
          <a:p>
            <a:pPr marL="0" indent="0">
              <a:buNone/>
            </a:pPr>
            <a:r>
              <a:rPr lang="en-GB" dirty="0"/>
              <a:t>	- It performs complex computations on entire arrays without the 	need 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115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/>
              <a:t>As you may suspect by this point, a series has ways to extract all of the values in the series, as well as individual elements by index.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7" y="2193757"/>
            <a:ext cx="5992710" cy="15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also provide an index manually.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9" y="4469151"/>
            <a:ext cx="10250270" cy="142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04" y="5371764"/>
            <a:ext cx="2674296" cy="92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01" y="437059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6249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/>
              <a:t>It is easy to retrieve several elements of a series by their indices or make group assignments.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881765"/>
            <a:ext cx="8812226" cy="1430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17" y="2379343"/>
            <a:ext cx="1764983" cy="38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9272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and maths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/>
              <a:t>Filtering and maths operations are easy with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649537"/>
            <a:ext cx="7847250" cy="153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2649537"/>
            <a:ext cx="1604963" cy="353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8648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/>
              <a:t>Simplistically, a data frame is a table, with rows and columns.</a:t>
            </a:r>
          </a:p>
          <a:p>
            <a:r>
              <a:rPr lang="en-GB" dirty="0"/>
              <a:t>Each column in a data frame is a series object.</a:t>
            </a:r>
          </a:p>
          <a:p>
            <a:r>
              <a:rPr lang="en-GB" dirty="0"/>
              <a:t>Rows consist of elements inside 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two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r>
                        <a:rPr lang="en-GB" baseline="0" dirty="0"/>
                        <a:t>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596299"/>
          </a:xfrm>
        </p:spPr>
        <p:txBody>
          <a:bodyPr/>
          <a:lstStyle/>
          <a:p>
            <a:r>
              <a:rPr lang="en-GB" dirty="0"/>
              <a:t>You can also create a data frame from a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9" y="2158827"/>
            <a:ext cx="4150034" cy="135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798" y="20668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96394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64" y="2066799"/>
            <a:ext cx="2184314" cy="23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/>
              <a:t>You can ascertain the type of a column with the </a:t>
            </a:r>
            <a:r>
              <a:rPr lang="en-GB" dirty="0">
                <a:latin typeface="Agency FB" panose="020B0503020202020204" pitchFamily="34" charset="0"/>
              </a:rPr>
              <a:t>type()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704597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065"/>
            <a:ext cx="10515600" cy="183197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 object as two indices; a column index and row index.</a:t>
            </a:r>
          </a:p>
          <a:p>
            <a:r>
              <a:rPr lang="en-GB" dirty="0"/>
              <a:t>Again, if you do not provide one,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will create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713375"/>
            <a:ext cx="8556554" cy="237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5444668"/>
            <a:ext cx="8634925" cy="92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49600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indices explicitly.</a:t>
            </a:r>
          </a:p>
          <a:p>
            <a:r>
              <a:rPr lang="en-GB" dirty="0"/>
              <a:t>For example, you could provide an index when creating a data frame: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9" y="2097096"/>
            <a:ext cx="3489314" cy="1050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556736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 do it during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Here, I also named the index ‘country code’.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96" y="4233662"/>
            <a:ext cx="4349004" cy="2411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66560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ways.</a:t>
            </a:r>
          </a:p>
          <a:p>
            <a:r>
              <a:rPr lang="en-GB" dirty="0"/>
              <a:t>First,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label.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659731"/>
            <a:ext cx="2990088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691640"/>
            <a:ext cx="3410514" cy="1182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5340" y="3004503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Second,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iloc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number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" y="3765551"/>
            <a:ext cx="2705100" cy="35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598864"/>
            <a:ext cx="3410514" cy="118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543" y="375825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4823" y="35988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0251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you’ll find in </a:t>
            </a:r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ndarray</a:t>
            </a:r>
            <a:r>
              <a:rPr lang="en-GB" dirty="0"/>
              <a:t>: an efficient multidimensional array providing fast array-orientated arithmetic operations and flexible </a:t>
            </a:r>
            <a:r>
              <a:rPr lang="en-GB" i="1" dirty="0"/>
              <a:t>broadcasting</a:t>
            </a:r>
            <a:r>
              <a:rPr lang="en-GB" dirty="0"/>
              <a:t> capabilities.</a:t>
            </a:r>
          </a:p>
          <a:p>
            <a:r>
              <a:rPr lang="en-GB" dirty="0"/>
              <a:t>Mathematical functions for fast operations on entire arrays of data without having to write loops.</a:t>
            </a:r>
          </a:p>
          <a:p>
            <a:r>
              <a:rPr lang="en-GB" dirty="0"/>
              <a:t>Tools for reading/writing array data to disk and working with memory-mapped files.</a:t>
            </a:r>
          </a:p>
          <a:p>
            <a:r>
              <a:rPr lang="en-GB" dirty="0"/>
              <a:t>Linear algebra, random number generation, and Fourier transform capabilities.</a:t>
            </a:r>
          </a:p>
          <a:p>
            <a:r>
              <a:rPr lang="en-GB" dirty="0"/>
              <a:t>A C API for connecting </a:t>
            </a:r>
            <a:r>
              <a:rPr lang="en-GB" dirty="0" err="1"/>
              <a:t>NumPy</a:t>
            </a:r>
            <a:r>
              <a:rPr lang="en-GB" dirty="0"/>
              <a:t> with libraries written in C, C++, and FORTRAN. This is why Python is the language of choice for wrapping legacy codebases.</a:t>
            </a:r>
          </a:p>
        </p:txBody>
      </p:sp>
    </p:spTree>
    <p:extLst>
      <p:ext uri="{BB962C8B-B14F-4D97-AF65-F5344CB8AC3E}">
        <p14:creationId xmlns:p14="http://schemas.microsoft.com/office/powerpoint/2010/main" val="314792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>
            <a:normAutofit/>
          </a:bodyPr>
          <a:lstStyle/>
          <a:p>
            <a:r>
              <a:rPr lang="en-GB" dirty="0"/>
              <a:t>A selection of particular rows and columns can be selected this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feed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two arguments, index list and column list, slicing operation is supported as well: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51713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arrays.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/>
              <a:t>You can delete a column using the </a:t>
            </a:r>
            <a:r>
              <a:rPr lang="en-GB" dirty="0">
                <a:latin typeface="Agency FB" panose="020B0503020202020204" pitchFamily="34" charset="0"/>
              </a:rPr>
              <a:t>drop()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25335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supports many popular file formats including CSV, XML, HTML, Excel, SQL, JSON, etc.</a:t>
            </a:r>
          </a:p>
          <a:p>
            <a:r>
              <a:rPr lang="en-GB" dirty="0"/>
              <a:t>Out of all of these, CSV is the file format that you will work with the most.</a:t>
            </a:r>
          </a:p>
          <a:p>
            <a:r>
              <a:rPr lang="en-GB" dirty="0"/>
              <a:t>You can read in the data from a CSV file using the </a:t>
            </a:r>
            <a:r>
              <a:rPr lang="en-GB" dirty="0" err="1">
                <a:latin typeface="Agency FB" panose="020B0503020202020204" pitchFamily="34" charset="0"/>
              </a:rPr>
              <a:t>read_csv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7" y="5708808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67" y="4063520"/>
            <a:ext cx="871913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has the capacity to do much more than what we have covered here, such as grouping data and even data visualisation.</a:t>
            </a:r>
          </a:p>
          <a:p>
            <a:r>
              <a:rPr lang="en-GB" dirty="0"/>
              <a:t>However, as with </a:t>
            </a:r>
            <a:r>
              <a:rPr lang="en-GB" dirty="0" err="1">
                <a:latin typeface="Agency FB" panose="020B0503020202020204" pitchFamily="34" charset="0"/>
              </a:rPr>
              <a:t>NumPy</a:t>
            </a:r>
            <a:r>
              <a:rPr lang="en-GB" dirty="0"/>
              <a:t>, we don’t have enough time to cover every aspect of pandas here.</a:t>
            </a:r>
          </a:p>
        </p:txBody>
      </p:sp>
    </p:spTree>
    <p:extLst>
      <p:ext uri="{BB962C8B-B14F-4D97-AF65-F5344CB8AC3E}">
        <p14:creationId xmlns:p14="http://schemas.microsoft.com/office/powerpoint/2010/main" val="428788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Exploring your data is a crucial step in data analysis. It involves:</a:t>
            </a:r>
          </a:p>
          <a:p>
            <a:r>
              <a:rPr lang="en-GB" dirty="0"/>
              <a:t>Organising the data set</a:t>
            </a:r>
          </a:p>
          <a:p>
            <a:r>
              <a:rPr lang="en-GB" dirty="0"/>
              <a:t>Plotting aspects of the data set</a:t>
            </a:r>
          </a:p>
          <a:p>
            <a:r>
              <a:rPr lang="en-GB" dirty="0"/>
              <a:t>Maybe producing some numerical summaries; central tendency and spread, etc.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“Exploratory data analysis can never be the whole story, but nothing else can serve as the foundation stone.”</a:t>
            </a:r>
            <a:br>
              <a:rPr lang="en-GB" i="1" dirty="0"/>
            </a:br>
            <a:r>
              <a:rPr lang="en-GB" i="1" dirty="0"/>
              <a:t>- John Tukey.</a:t>
            </a:r>
          </a:p>
        </p:txBody>
      </p:sp>
    </p:spTree>
    <p:extLst>
      <p:ext uri="{BB962C8B-B14F-4D97-AF65-F5344CB8AC3E}">
        <p14:creationId xmlns:p14="http://schemas.microsoft.com/office/powerpoint/2010/main" val="217349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GB" dirty="0"/>
              <a:t>Download the </a:t>
            </a:r>
            <a:r>
              <a:rPr lang="en-GB" dirty="0" err="1"/>
              <a:t>Pokemon</a:t>
            </a:r>
            <a:r>
              <a:rPr lang="en-GB" dirty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https://github.com/LewBrace/daandvispython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0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/>
              <a:t>First we import the Python packages we are going to use.</a:t>
            </a:r>
          </a:p>
          <a:p>
            <a:r>
              <a:rPr lang="en-GB" dirty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The argument </a:t>
            </a:r>
            <a:r>
              <a:rPr lang="en-GB" sz="2400" b="0" i="0" dirty="0" err="1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/>
              <a:t>argument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dirty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0" y="3121891"/>
            <a:ext cx="11449474" cy="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/>
              <a:t>Examine the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646869"/>
            <a:ext cx="5961927" cy="4351338"/>
          </a:xfrm>
        </p:spPr>
        <p:txBody>
          <a:bodyPr/>
          <a:lstStyle/>
          <a:p>
            <a:pPr marL="285750" indent="-285750"/>
            <a:r>
              <a:rPr lang="en-GB" dirty="0"/>
              <a:t>We could spend time staring at these numbers, but that is unlikely to offer us any form of insight.</a:t>
            </a:r>
          </a:p>
          <a:p>
            <a:pPr marL="285750" indent="-285750"/>
            <a:r>
              <a:rPr lang="en-GB" dirty="0"/>
              <a:t>We could begin by conducting all of our statistical tests.</a:t>
            </a:r>
          </a:p>
          <a:p>
            <a:pPr marL="285750" indent="-285750"/>
            <a:r>
              <a:rPr lang="en-GB" dirty="0"/>
              <a:t>However, a good field commander never goes into battle without first doing a recognisance of the terrain…</a:t>
            </a:r>
          </a:p>
          <a:p>
            <a:r>
              <a:rPr lang="en-GB" dirty="0"/>
              <a:t>This is exactly what EDA is for…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0" y="1694665"/>
            <a:ext cx="5495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ndarray</a:t>
            </a:r>
            <a:r>
              <a:rPr lang="en-GB" dirty="0"/>
              <a:t>: A multi-dimensional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ndarray</a:t>
            </a:r>
            <a:r>
              <a:rPr lang="en-GB" dirty="0"/>
              <a:t> object is a fast and flexible container for large data sets in Python.</a:t>
            </a:r>
          </a:p>
          <a:p>
            <a:r>
              <a:rPr lang="en-GB" dirty="0" err="1"/>
              <a:t>NumPy</a:t>
            </a:r>
            <a:r>
              <a:rPr lang="en-GB" dirty="0"/>
              <a:t> arrays are a bit like Python lists, but are still a very different beast at the same time.</a:t>
            </a:r>
          </a:p>
          <a:p>
            <a:r>
              <a:rPr lang="en-GB" dirty="0"/>
              <a:t>Arrays enable you to store multiple items of the same data type. It is the facilities around the array object that makes </a:t>
            </a:r>
            <a:r>
              <a:rPr lang="en-GB" dirty="0" err="1"/>
              <a:t>NumPy</a:t>
            </a:r>
            <a:r>
              <a:rPr lang="en-GB" dirty="0"/>
              <a:t> so convenient for performing math and data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1620753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 histogram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data.</a:t>
            </a:r>
          </a:p>
          <a:p>
            <a:r>
              <a:rPr lang="en-GB" sz="2400" dirty="0"/>
              <a:t>This is because they 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/>
              <a:t>There are a couple of ways to manipulate bins in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.</a:t>
            </a:r>
          </a:p>
          <a:p>
            <a:r>
              <a:rPr lang="en-GB" dirty="0"/>
              <a:t>Here, I specified where the edges of the bars of the histogram are; the bin edges.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5" y="2258793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will automatically generate a number of evenly spaced bins.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is a powerful, but sometimes unwieldy, Python library.</a:t>
            </a:r>
          </a:p>
          <a:p>
            <a:r>
              <a:rPr lang="en-GB" dirty="0" err="1"/>
              <a:t>Seaborn</a:t>
            </a:r>
            <a:r>
              <a:rPr lang="en-GB" dirty="0"/>
              <a:t> provides a high-level interface to 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and makes it easier to produce graphs like the one on the right.</a:t>
            </a:r>
          </a:p>
          <a:p>
            <a:r>
              <a:rPr lang="en-GB" dirty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offers:</a:t>
            </a:r>
          </a:p>
          <a:p>
            <a:pPr marL="0" indent="0" fontAlgn="base">
              <a:buNone/>
            </a:pPr>
            <a:r>
              <a:rPr lang="en-GB" dirty="0"/>
              <a:t>	- Using default themes that are aesthetically pleasing.</a:t>
            </a:r>
          </a:p>
          <a:p>
            <a:pPr marL="0" indent="0" fontAlgn="base">
              <a:buNone/>
            </a:pPr>
            <a:r>
              <a:rPr lang="en-GB" dirty="0"/>
              <a:t>	- Setting custom colour palettes.</a:t>
            </a:r>
          </a:p>
          <a:p>
            <a:pPr marL="0" indent="0" fontAlgn="base">
              <a:buNone/>
            </a:pPr>
            <a:r>
              <a:rPr lang="en-GB" dirty="0"/>
              <a:t>	- Making attractive statistical plots.</a:t>
            </a:r>
          </a:p>
          <a:p>
            <a:pPr marL="0" indent="0" fontAlgn="base">
              <a:buNone/>
            </a:pPr>
            <a:r>
              <a:rPr lang="en-GB" dirty="0"/>
              <a:t>	- Easily and flexibly displaying distributions.</a:t>
            </a:r>
          </a:p>
          <a:p>
            <a:pPr marL="0" indent="0" fontAlgn="base">
              <a:buNone/>
            </a:pPr>
            <a:r>
              <a:rPr lang="en-GB" dirty="0"/>
              <a:t>	- Visualising information from matrices and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The last three points have led to </a:t>
            </a:r>
            <a:r>
              <a:rPr lang="en-GB" dirty="0" err="1"/>
              <a:t>Seaborn</a:t>
            </a:r>
            <a:r>
              <a:rPr lang="en-GB" dirty="0"/>
              <a:t> becoming the exploratory data analysis tool of choice for many Python users.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with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</a:p>
          <a:p>
            <a:r>
              <a:rPr lang="en-GB" dirty="0"/>
              <a:t>Most plots can be created with one line of code.</a:t>
            </a:r>
          </a:p>
          <a:p>
            <a:r>
              <a:rPr lang="en-GB" dirty="0"/>
              <a:t>For example….</a:t>
            </a:r>
          </a:p>
        </p:txBody>
      </p:sp>
    </p:spTree>
    <p:extLst>
      <p:ext uri="{BB962C8B-B14F-4D97-AF65-F5344CB8AC3E}">
        <p14:creationId xmlns:p14="http://schemas.microsoft.com/office/powerpoint/2010/main" val="828699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/>
              <a:t>Allow 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graphs: Creating a scatter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Seaborn</a:t>
            </a:r>
            <a:r>
              <a:rPr lang="en-GB" dirty="0"/>
              <a:t> “linear model plot” function for creating a scatter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y-axis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x-axis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our </a:t>
            </a:r>
            <a:r>
              <a:rPr lang="en-GB" dirty="0" err="1"/>
              <a:t>dataframe</a:t>
            </a:r>
            <a:r>
              <a:rPr lang="en-GB" dirty="0"/>
              <a:t> fed to the “data=“ command</a:t>
            </a:r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function.</a:t>
            </a:r>
          </a:p>
          <a:p>
            <a:r>
              <a:rPr lang="en-GB" dirty="0"/>
              <a:t>We used </a:t>
            </a:r>
            <a:r>
              <a:rPr lang="en-GB" dirty="0" err="1"/>
              <a:t>Seaborn's</a:t>
            </a:r>
            <a:r>
              <a:rPr lang="en-GB" dirty="0"/>
              <a:t> function for fitting and plotting a regression line; hence </a:t>
            </a:r>
            <a:r>
              <a:rPr lang="en-GB" dirty="0" err="1">
                <a:latin typeface="Agency FB" panose="020B0503020202020204" pitchFamily="34" charset="0"/>
              </a:rPr>
              <a:t>lmplot</a:t>
            </a:r>
            <a:r>
              <a:rPr lang="en-GB" dirty="0">
                <a:latin typeface="Agency FB" panose="020B0503020202020204" pitchFamily="34" charset="0"/>
              </a:rPr>
              <a:t>() </a:t>
            </a:r>
          </a:p>
          <a:p>
            <a:r>
              <a:rPr lang="en-GB" dirty="0"/>
              <a:t>However, </a:t>
            </a:r>
            <a:r>
              <a:rPr lang="en-GB" dirty="0" err="1"/>
              <a:t>Seaborn</a:t>
            </a:r>
            <a:r>
              <a:rPr lang="en-GB" dirty="0"/>
              <a:t> makes it easy to alter plots.</a:t>
            </a:r>
          </a:p>
          <a:p>
            <a:r>
              <a:rPr lang="en-GB" dirty="0"/>
              <a:t>To remove the regression line, we use the </a:t>
            </a:r>
            <a:r>
              <a:rPr lang="en-GB" dirty="0" err="1">
                <a:latin typeface="Agency FB" panose="020B0503020202020204" pitchFamily="34" charset="0"/>
              </a:rPr>
              <a:t>fit_reg</a:t>
            </a:r>
            <a:r>
              <a:rPr lang="en-GB" dirty="0">
                <a:latin typeface="Agency FB" panose="020B0503020202020204" pitchFamily="34" charset="0"/>
              </a:rPr>
              <a:t>=False</a:t>
            </a:r>
            <a:r>
              <a:rPr lang="en-GB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Ndarray</a:t>
            </a:r>
            <a:r>
              <a:rPr lang="en-GB" dirty="0"/>
              <a:t> vs.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now, you are familiar with Python lists and how incredibly useful they are.</a:t>
            </a:r>
          </a:p>
          <a:p>
            <a:r>
              <a:rPr lang="en-GB" dirty="0"/>
              <a:t>So, you may be asking yourself: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</a:t>
            </a:r>
            <a:r>
              <a:rPr lang="en-GB" i="1" dirty="0"/>
              <a:t>I can store numbers and other objects in a Python list and do all sorts of computations and manipulations through list comprehensions, for-loops etc. What do I need a </a:t>
            </a:r>
            <a:r>
              <a:rPr lang="en-GB" i="1" dirty="0" err="1"/>
              <a:t>NumPy</a:t>
            </a:r>
            <a:r>
              <a:rPr lang="en-GB" i="1" dirty="0"/>
              <a:t> array for?”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There are very significant advantages of using </a:t>
            </a:r>
            <a:r>
              <a:rPr lang="en-GB" dirty="0" err="1"/>
              <a:t>NumPy</a:t>
            </a:r>
            <a:r>
              <a:rPr lang="en-GB" dirty="0"/>
              <a:t> arrays overs lists.</a:t>
            </a:r>
          </a:p>
        </p:txBody>
      </p:sp>
    </p:spTree>
    <p:extLst>
      <p:ext uri="{BB962C8B-B14F-4D97-AF65-F5344CB8AC3E}">
        <p14:creationId xmlns:p14="http://schemas.microsoft.com/office/powerpoint/2010/main" val="1817649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/>
              <a:t>Another useful function in </a:t>
            </a:r>
            <a:r>
              <a:rPr lang="en-GB" dirty="0" err="1"/>
              <a:t>Seaborn</a:t>
            </a:r>
            <a:r>
              <a:rPr lang="en-GB" dirty="0"/>
              <a:t> is 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function, which enables us to use a variable to colour code our data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281"/>
            <a:ext cx="10515600" cy="726593"/>
          </a:xfrm>
        </p:spPr>
        <p:txBody>
          <a:bodyPr/>
          <a:lstStyle/>
          <a:p>
            <a:r>
              <a:rPr lang="en-GB" dirty="0"/>
              <a:t>Make it easy to separate plots by categorical classes.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C0BC6-E5DB-A4C9-D182-EA8F2A95CF99}"/>
              </a:ext>
            </a:extLst>
          </p:cNvPr>
          <p:cNvSpPr txBox="1"/>
          <p:nvPr/>
        </p:nvSpPr>
        <p:spPr>
          <a:xfrm>
            <a:off x="1131901" y="2863887"/>
            <a:ext cx="9088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g =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sns.catplot</a:t>
            </a:r>
            <a:r>
              <a:rPr lang="en-US" b="0" dirty="0">
                <a:effectLst/>
                <a:latin typeface="Courier New" panose="02070309020205020404" pitchFamily="49" charset="0"/>
              </a:rPr>
              <a:t>(x='type1',y='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attack',data</a:t>
            </a:r>
            <a:r>
              <a:rPr lang="en-US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data,col</a:t>
            </a:r>
            <a:r>
              <a:rPr lang="en-US" b="0" dirty="0">
                <a:effectLst/>
                <a:latin typeface="Courier New" panose="02070309020205020404" pitchFamily="49" charset="0"/>
              </a:rPr>
              <a:t>='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generation',hue</a:t>
            </a:r>
            <a:r>
              <a:rPr lang="en-US" b="0" dirty="0">
                <a:effectLst/>
                <a:latin typeface="Courier New" panose="02070309020205020404" pitchFamily="49" charset="0"/>
              </a:rPr>
              <a:t>='generation')</a:t>
            </a:r>
          </a:p>
        </p:txBody>
      </p:sp>
    </p:spTree>
    <p:extLst>
      <p:ext uri="{BB962C8B-B14F-4D97-AF65-F5344CB8AC3E}">
        <p14:creationId xmlns:p14="http://schemas.microsoft.com/office/powerpoint/2010/main" val="2806869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81100"/>
            <a:ext cx="11191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76928"/>
            <a:ext cx="10911348" cy="19991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total, stage, and legendary </a:t>
            </a:r>
            <a:r>
              <a:rPr lang="en-GB" dirty="0"/>
              <a:t>entries are not combat stats so we should remove them.</a:t>
            </a:r>
          </a:p>
          <a:p>
            <a:r>
              <a:rPr lang="en-GB" dirty="0"/>
              <a:t>Pandas makes this easy to do, we just create a new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We just use Pandas’ </a:t>
            </a:r>
            <a:r>
              <a:rPr lang="en-GB" dirty="0">
                <a:latin typeface="Agency FB" panose="020B0503020202020204" pitchFamily="34" charset="0"/>
              </a:rPr>
              <a:t>.drop() </a:t>
            </a:r>
            <a:r>
              <a:rPr lang="en-GB" dirty="0"/>
              <a:t>function to create a </a:t>
            </a:r>
            <a:r>
              <a:rPr lang="en-GB" dirty="0" err="1"/>
              <a:t>dataframe</a:t>
            </a:r>
            <a:r>
              <a:rPr lang="en-GB" dirty="0"/>
              <a:t> that doesn’t include the variables we don’t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09" y="3241927"/>
            <a:ext cx="4722249" cy="3418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675AB-AF7E-08DC-6B5C-4B3F3DCA2295}"/>
              </a:ext>
            </a:extLst>
          </p:cNvPr>
          <p:cNvSpPr txBox="1"/>
          <p:nvPr/>
        </p:nvSpPr>
        <p:spPr>
          <a:xfrm>
            <a:off x="942975" y="308162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stats_box</a:t>
            </a: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= data[['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hp','attack','defense','sp_attack','sp_defense','speed</a:t>
            </a: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']]</a:t>
            </a:r>
          </a:p>
          <a:p>
            <a:r>
              <a:rPr lang="en-US" sz="24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sns.boxplot</a:t>
            </a: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stats_box</a:t>
            </a:r>
            <a:r>
              <a:rPr lang="en-US" sz="2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21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</a:p>
          <a:p>
            <a:pPr fontAlgn="base"/>
            <a:r>
              <a:rPr lang="en-GB" dirty="0"/>
              <a:t>They show the distribution of a variable through the thickness of the violin.</a:t>
            </a:r>
          </a:p>
          <a:p>
            <a:pPr fontAlgn="base"/>
            <a:r>
              <a:rPr lang="en-GB" dirty="0"/>
              <a:t>Here, we visualise the distribution of </a:t>
            </a:r>
            <a:r>
              <a:rPr lang="en-GB" dirty="0">
                <a:latin typeface="Agency FB" panose="020B0503020202020204" pitchFamily="34" charset="0"/>
              </a:rPr>
              <a:t>attack</a:t>
            </a:r>
            <a:r>
              <a:rPr lang="en-GB" dirty="0"/>
              <a:t> by Pokémon's primary type:</a:t>
            </a:r>
          </a:p>
        </p:txBody>
      </p:sp>
    </p:spTree>
    <p:extLst>
      <p:ext uri="{BB962C8B-B14F-4D97-AF65-F5344CB8AC3E}">
        <p14:creationId xmlns:p14="http://schemas.microsoft.com/office/powerpoint/2010/main" val="31471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</a:rPr>
              <a:t>Dragon types tend to have higher Attack stats than Ghost types, but they also have greater variance.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colours!</a:t>
            </a:r>
          </a:p>
        </p:txBody>
      </p:sp>
    </p:spTree>
    <p:extLst>
      <p:ext uri="{BB962C8B-B14F-4D97-AF65-F5344CB8AC3E}">
        <p14:creationId xmlns:p14="http://schemas.microsoft.com/office/powerpoint/2010/main" val="2412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Seaborn allows us to easily set custom colour palettes by providing it with an ordered list of colour hex values.</a:t>
            </a:r>
          </a:p>
          <a:p>
            <a:r>
              <a:rPr lang="en-GB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/>
              <a:t>Then we just use the </a:t>
            </a:r>
            <a:r>
              <a:rPr lang="en-GB" dirty="0">
                <a:latin typeface="Agency FB" panose="020B0503020202020204" pitchFamily="34" charset="0"/>
              </a:rPr>
              <a:t>palette= </a:t>
            </a:r>
            <a:r>
              <a:rPr lang="en-GB" dirty="0"/>
              <a:t>function and feed in our colours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2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/>
              <a:t>Because of the limited number of observations, we could also use a swarm plot.</a:t>
            </a:r>
          </a:p>
          <a:p>
            <a:r>
              <a:rPr lang="en-GB" dirty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Overlapping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/>
              <a:t>Both of these show similar information, so it might be useful to overlap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size of print canvas.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bars from inside the violins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bars black and slightly transparent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the graph a title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/>
              <a:t>To understand these advantages, lets create an array.</a:t>
            </a:r>
          </a:p>
          <a:p>
            <a:r>
              <a:rPr lang="en-GB" dirty="0"/>
              <a:t>One of the most common, of the many, ways to create a </a:t>
            </a:r>
            <a:r>
              <a:rPr lang="en-GB" dirty="0" err="1"/>
              <a:t>NumPy</a:t>
            </a:r>
            <a:r>
              <a:rPr lang="en-GB" dirty="0"/>
              <a:t> array is to create one from a list by passing it to the </a:t>
            </a:r>
            <a:r>
              <a:rPr lang="en-GB" dirty="0" err="1">
                <a:latin typeface="Agency FB" panose="020B0503020202020204" pitchFamily="34" charset="0"/>
              </a:rPr>
              <a:t>np.array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6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/>
              <a:t>What if we wanted to create such a plot that included all of the other stats as well?</a:t>
            </a:r>
          </a:p>
          <a:p>
            <a:r>
              <a:rPr lang="en-GB" dirty="0"/>
              <a:t>In our current </a:t>
            </a:r>
            <a:r>
              <a:rPr lang="en-GB" dirty="0" err="1"/>
              <a:t>dataframe</a:t>
            </a:r>
            <a:r>
              <a:rPr lang="en-GB" dirty="0"/>
              <a:t>, all of the variables are in different columns: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/>
              <a:t>If we want to visualise all stats, then we’ll have to “melt” the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the .drop() function again to re-create the </a:t>
            </a:r>
            <a:r>
              <a:rPr lang="en-GB" dirty="0" err="1"/>
              <a:t>dataframe</a:t>
            </a:r>
            <a:r>
              <a:rPr lang="en-GB" dirty="0"/>
              <a:t> without these three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dataframe</a:t>
            </a:r>
            <a:r>
              <a:rPr lang="en-GB" dirty="0"/>
              <a:t> we want to melt.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variables to keep, all others will be melted.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name for the new, melted, variable.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It's hard to see here, but each </a:t>
            </a:r>
            <a:r>
              <a:rPr lang="en-GB" dirty="0" err="1"/>
              <a:t>pokemon</a:t>
            </a:r>
            <a:r>
              <a:rPr lang="en-GB" dirty="0"/>
              <a:t> now has 6 rows of data; </a:t>
            </a:r>
            <a:r>
              <a:rPr lang="en-GB" dirty="0" err="1"/>
              <a:t>hende</a:t>
            </a:r>
            <a:r>
              <a:rPr lang="en-GB" dirty="0"/>
              <a:t> the </a:t>
            </a:r>
            <a:r>
              <a:rPr lang="en-GB" dirty="0" err="1">
                <a:latin typeface="Agency FB" panose="020B0503020202020204" pitchFamily="34" charset="0"/>
              </a:rPr>
              <a:t>melted_df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has 6 times more rows of data.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graph could be made to look nicer with a few tweaks.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 the plot.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points by hue.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our special </a:t>
            </a:r>
            <a:r>
              <a:rPr lang="en-GB" dirty="0" err="1"/>
              <a:t>Pokemon</a:t>
            </a:r>
            <a:r>
              <a:rPr lang="en-GB" dirty="0"/>
              <a:t> colour palette.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the y-axis.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legend box outside of the graph and place to the right of it..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2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all data: Empirical cumulative distribution functions (ECDFs)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alternative way of visualising a distribution of a variable in a large dataset is to use an ECDF.</a:t>
            </a:r>
          </a:p>
          <a:p>
            <a:r>
              <a:rPr lang="en-GB" dirty="0"/>
              <a:t>Here we have an ECDF that shows the percentages of different attack strengths of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r>
              <a:rPr lang="en-GB" dirty="0"/>
              <a:t>An</a:t>
            </a:r>
            <a:r>
              <a:rPr lang="en-GB" i="1" dirty="0"/>
              <a:t> x-value </a:t>
            </a:r>
            <a:r>
              <a:rPr lang="en-GB" dirty="0"/>
              <a:t>of an ECDF is the quantity you are measuring; i.e. attacks strength.</a:t>
            </a:r>
          </a:p>
          <a:p>
            <a:r>
              <a:rPr lang="en-GB" dirty="0"/>
              <a:t>The</a:t>
            </a:r>
            <a:r>
              <a:rPr lang="en-GB" i="1" dirty="0"/>
              <a:t> y-value</a:t>
            </a:r>
            <a:r>
              <a:rPr lang="en-GB" dirty="0"/>
              <a:t> is the fraction of data points that have a value smaller than the corresponding</a:t>
            </a:r>
            <a:r>
              <a:rPr lang="en-GB" i="1" dirty="0"/>
              <a:t> </a:t>
            </a:r>
            <a:r>
              <a:rPr lang="en-GB" dirty="0"/>
              <a:t>x-value. For example…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50 or less.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75%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90 or less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an ECDF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/>
              <a:t>You can also plot multiple ECDFs on the same plot.</a:t>
            </a:r>
          </a:p>
          <a:p>
            <a:r>
              <a:rPr lang="en-GB" dirty="0"/>
              <a:t>As an example, here with have an ECDF for </a:t>
            </a:r>
            <a:r>
              <a:rPr lang="en-GB" dirty="0" err="1"/>
              <a:t>Pokemon</a:t>
            </a:r>
            <a:r>
              <a:rPr lang="en-GB" dirty="0"/>
              <a:t> attack, speed, and defence levels.</a:t>
            </a:r>
          </a:p>
          <a:p>
            <a:r>
              <a:rPr lang="en-GB" dirty="0"/>
              <a:t>We can see here that defence levels tend to be a little less than the other two.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between lists and </a:t>
            </a:r>
            <a:r>
              <a:rPr lang="en-GB" dirty="0" err="1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is that arrays are designed to handle vectorised operations while a python lists are not.</a:t>
            </a:r>
          </a:p>
          <a:p>
            <a:r>
              <a:rPr lang="en-GB" dirty="0"/>
              <a:t>That means, if you apply a function, 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10639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usefulness of ECDFs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often quite useful to plot the ECDF first as part of your workflow.</a:t>
            </a:r>
          </a:p>
          <a:p>
            <a:r>
              <a:rPr lang="en-GB" dirty="0"/>
              <a:t>It shows all the data and gives a complete picture as to how the data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194491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/>
              <a:t>Useful for visualising matrix-like data.</a:t>
            </a:r>
          </a:p>
          <a:p>
            <a:r>
              <a:rPr lang="en-GB" dirty="0"/>
              <a:t>Here, we’ll plot the correlation of the </a:t>
            </a:r>
            <a:r>
              <a:rPr lang="en-GB" dirty="0" err="1">
                <a:latin typeface="Agency FB" panose="020B0503020202020204" pitchFamily="34" charset="0"/>
              </a:rPr>
              <a:t>stats_df</a:t>
            </a:r>
            <a:r>
              <a:rPr lang="en-GB" dirty="0"/>
              <a:t>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/>
              <a:t>Visualises the distributions of categorical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Rotates the x-ticks 45 degrees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this 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list, but you can do that on an array: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4" y="2105028"/>
            <a:ext cx="3047384" cy="865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92" y="2073886"/>
            <a:ext cx="6584962" cy="1073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4351338"/>
          </a:xfrm>
        </p:spPr>
        <p:txBody>
          <a:bodyPr/>
          <a:lstStyle/>
          <a:p>
            <a:r>
              <a:rPr lang="en-GB" dirty="0"/>
              <a:t>It should be noted here that, once a </a:t>
            </a:r>
            <a:r>
              <a:rPr lang="en-GB" dirty="0" err="1"/>
              <a:t>Numpy</a:t>
            </a:r>
            <a:r>
              <a:rPr lang="en-GB" dirty="0"/>
              <a:t> array is created, you cannot increase its size. </a:t>
            </a:r>
          </a:p>
          <a:p>
            <a:r>
              <a:rPr lang="en-GB" dirty="0"/>
              <a:t>To do so, you will have to create a new array.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3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20255C-C23D-4DCE-9013-A3D54AFD2907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67fe390e-4f9a-4c1d-88c9-91f021b0572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2971</Words>
  <Application>Microsoft Office PowerPoint</Application>
  <PresentationFormat>Widescreen</PresentationFormat>
  <Paragraphs>296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Agency FB</vt:lpstr>
      <vt:lpstr>Arial</vt:lpstr>
      <vt:lpstr>Calibri</vt:lpstr>
      <vt:lpstr>Calibri Light</vt:lpstr>
      <vt:lpstr>Courier New</vt:lpstr>
      <vt:lpstr>Office Theme</vt:lpstr>
      <vt:lpstr>PowerPoint Presentation</vt:lpstr>
      <vt:lpstr>Numerical Python (NumPy)</vt:lpstr>
      <vt:lpstr>What you’ll find in NumPy</vt:lpstr>
      <vt:lpstr>The NumPy ndarray: A multi-dimensional array object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Boolean indexing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PowerPoint Presentation</vt:lpstr>
      <vt:lpstr>Exploratory data analysis (EDA)</vt:lpstr>
      <vt:lpstr>Download the data</vt:lpstr>
      <vt:lpstr>Reading in the data</vt:lpstr>
      <vt:lpstr>Examine the data set</vt:lpstr>
      <vt:lpstr>PowerPoint Presentation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Presentation</vt:lpstr>
      <vt:lpstr>The hue function</vt:lpstr>
      <vt:lpstr>Cat plots</vt:lpstr>
      <vt:lpstr>PowerPoint Presentation</vt:lpstr>
      <vt:lpstr>PowerPoint Presentation</vt:lpstr>
      <vt:lpstr>Violin plots</vt:lpstr>
      <vt:lpstr>PowerPoint Presentation</vt:lpstr>
      <vt:lpstr>Seaborn’s colour palettes</vt:lpstr>
      <vt:lpstr>PowerPoint Presentation</vt:lpstr>
      <vt:lpstr>PowerPoint Presentation</vt:lpstr>
      <vt:lpstr>Overlapping plots</vt:lpstr>
      <vt:lpstr>PowerPoint Presentation</vt:lpstr>
      <vt:lpstr>Data wrangling with Pandas</vt:lpstr>
      <vt:lpstr>PowerPoint Presentation</vt:lpstr>
      <vt:lpstr>PowerPoint Presentation</vt:lpstr>
      <vt:lpstr>PowerPoint Presentation</vt:lpstr>
      <vt:lpstr>PowerPoint Presentation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Heatmaps</vt:lpstr>
      <vt:lpstr>Bar plot</vt:lpstr>
      <vt:lpstr>Joint Distribution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Maheen Fatima</cp:lastModifiedBy>
  <cp:revision>46</cp:revision>
  <dcterms:created xsi:type="dcterms:W3CDTF">2019-09-25T18:32:27Z</dcterms:created>
  <dcterms:modified xsi:type="dcterms:W3CDTF">2024-03-16T09:24:03Z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