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0" r:id="rId6"/>
  </p:sldMasterIdLst>
  <p:notesMasterIdLst>
    <p:notesMasterId r:id="rId8"/>
  </p:notesMasterIdLst>
  <p:sldIdLst>
    <p:sldId id="444" r:id="rId7"/>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5179" autoAdjust="0"/>
  </p:normalViewPr>
  <p:slideViewPr>
    <p:cSldViewPr snapToGrid="0">
      <p:cViewPr varScale="1">
        <p:scale>
          <a:sx n="60" d="100"/>
          <a:sy n="60" d="100"/>
        </p:scale>
        <p:origin x="1476"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98DE9-2076-4CC4-B2CB-917AFB6D89EE}" type="datetimeFigureOut">
              <a:rPr lang="en-US" smtClean="0"/>
              <a:pPr/>
              <a:t>4/27/2023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DF7AE-676B-4E71-8332-5BBEE18F5B5E}" type="slidenum">
              <a:rPr lang="en-US" smtClean="0"/>
              <a:pPr/>
              <a:t>‹#›</a:t>
            </a:fld>
            <a:endParaRPr lang="en-US"/>
          </a:p>
        </p:txBody>
      </p:sp>
    </p:spTree>
    <p:extLst>
      <p:ext uri="{BB962C8B-B14F-4D97-AF65-F5344CB8AC3E}">
        <p14:creationId xmlns:p14="http://schemas.microsoft.com/office/powerpoint/2010/main" val="95199582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7DF7AE-676B-4E71-8332-5BBEE18F5B5E}" type="slidenum">
              <a:rPr lang="en-US" smtClean="0"/>
              <a:pPr/>
              <a:t>1</a:t>
            </a:fld>
            <a:endParaRPr lang="en-US"/>
          </a:p>
        </p:txBody>
      </p:sp>
    </p:spTree>
    <p:extLst>
      <p:ext uri="{BB962C8B-B14F-4D97-AF65-F5344CB8AC3E}">
        <p14:creationId xmlns:p14="http://schemas.microsoft.com/office/powerpoint/2010/main" val="425316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02BE1F-34FF-4D1A-9DC8-19A623BEB96F}"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54183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2BE1F-34FF-4D1A-9DC8-19A623BEB96F}"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129863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2BE1F-34FF-4D1A-9DC8-19A623BEB96F}"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1716521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3"/>
            <a:ext cx="12192000" cy="6843712"/>
          </a:xfrm>
          <a:prstGeom prst="rect">
            <a:avLst/>
          </a:prstGeom>
        </p:spPr>
      </p:pic>
      <p:sp>
        <p:nvSpPr>
          <p:cNvPr id="2" name="Title 1"/>
          <p:cNvSpPr>
            <a:spLocks noGrp="1"/>
          </p:cNvSpPr>
          <p:nvPr>
            <p:ph type="ctrTitle"/>
          </p:nvPr>
        </p:nvSpPr>
        <p:spPr>
          <a:xfrm>
            <a:off x="374759" y="106186"/>
            <a:ext cx="11402964" cy="1470025"/>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4"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5812542"/>
            <a:ext cx="3352800" cy="308745"/>
          </a:xfrm>
          <a:prstGeom prst="rect">
            <a:avLst/>
          </a:prstGeom>
        </p:spPr>
      </p:pic>
    </p:spTree>
    <p:extLst>
      <p:ext uri="{BB962C8B-B14F-4D97-AF65-F5344CB8AC3E}">
        <p14:creationId xmlns:p14="http://schemas.microsoft.com/office/powerpoint/2010/main" val="3826607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4/27/2023</a:t>
            </a:fld>
            <a:endParaRPr lang="en-US">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95517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3" y="945636"/>
            <a:ext cx="11584516" cy="1362075"/>
          </a:xfrm>
        </p:spPr>
        <p:txBody>
          <a:bodyPr anchor="ctr">
            <a:normAutofit/>
          </a:bodyPr>
          <a:lstStyle>
            <a:lvl1pPr algn="ctr">
              <a:defRPr sz="44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48" y="5770880"/>
            <a:ext cx="7347657" cy="629920"/>
          </a:xfrm>
          <a:prstGeom prst="rect">
            <a:avLst/>
          </a:prstGeom>
        </p:spPr>
        <p:txBody>
          <a:bodyPr lIns="91438" tIns="45719" rIns="91438" bIns="45719"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500"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500" dirty="0">
              <a:solidFill>
                <a:prstClr val="white"/>
              </a:solidFill>
            </a:endParaRPr>
          </a:p>
          <a:p>
            <a:pPr>
              <a:buClr>
                <a:srgbClr val="007CC3"/>
              </a:buClr>
            </a:pPr>
            <a:endParaRPr lang="en-US" sz="500"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7"/>
            <a:ext cx="3352800" cy="308745"/>
          </a:xfrm>
          <a:prstGeom prst="rect">
            <a:avLst/>
          </a:prstGeom>
        </p:spPr>
      </p:pic>
    </p:spTree>
    <p:extLst>
      <p:ext uri="{BB962C8B-B14F-4D97-AF65-F5344CB8AC3E}">
        <p14:creationId xmlns:p14="http://schemas.microsoft.com/office/powerpoint/2010/main" val="16282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3" y="2747966"/>
            <a:ext cx="11584516" cy="1362075"/>
          </a:xfrm>
        </p:spPr>
        <p:txBody>
          <a:bodyPr anchor="ctr">
            <a:normAutofit/>
          </a:bodyPr>
          <a:lstStyle>
            <a:lvl1pPr algn="ctr">
              <a:defRPr sz="44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70302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799" y="1119266"/>
            <a:ext cx="5711252" cy="4976735"/>
          </a:xfrm>
        </p:spPr>
        <p:txBody>
          <a:bodyPr>
            <a:normAutofit/>
          </a:bodyPr>
          <a:lstStyle>
            <a:lvl1pPr>
              <a:defRPr sz="1900"/>
            </a:lvl1pPr>
            <a:lvl2pPr>
              <a:defRPr sz="1600"/>
            </a:lvl2pPr>
            <a:lvl3pPr>
              <a:defRPr sz="1500"/>
            </a:lvl3pPr>
            <a:lvl4pPr>
              <a:defRPr sz="1200"/>
            </a:lvl4pPr>
            <a:lvl5pPr>
              <a:defRPr sz="1200"/>
            </a:lvl5pPr>
            <a:lvl6pPr>
              <a:defRPr sz="1900"/>
            </a:lvl6pPr>
            <a:lvl7pPr>
              <a:defRPr sz="1900"/>
            </a:lvl7pPr>
            <a:lvl8pPr>
              <a:defRPr sz="1900"/>
            </a:lvl8pPr>
            <a:lvl9pPr>
              <a:defRPr sz="1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55" y="1119266"/>
            <a:ext cx="5711252" cy="4976735"/>
          </a:xfrm>
        </p:spPr>
        <p:txBody>
          <a:bodyPr>
            <a:normAutofit/>
          </a:bodyPr>
          <a:lstStyle>
            <a:lvl1pPr>
              <a:defRPr sz="1900"/>
            </a:lvl1pPr>
            <a:lvl2pPr>
              <a:defRPr sz="1600"/>
            </a:lvl2pPr>
            <a:lvl3pPr>
              <a:defRPr sz="1500"/>
            </a:lvl3pPr>
            <a:lvl4pPr>
              <a:defRPr sz="1200"/>
            </a:lvl4pPr>
            <a:lvl5pPr>
              <a:defRPr sz="1200"/>
            </a:lvl5pPr>
            <a:lvl6pPr>
              <a:defRPr sz="1900"/>
            </a:lvl6pPr>
            <a:lvl7pPr>
              <a:defRPr sz="1900"/>
            </a:lvl7pPr>
            <a:lvl8pPr>
              <a:defRPr sz="1900"/>
            </a:lvl8pPr>
            <a:lvl9pPr>
              <a:defRPr sz="1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4/27/2023</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43790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119271"/>
            <a:ext cx="5691717" cy="639763"/>
          </a:xfrm>
        </p:spPr>
        <p:txBody>
          <a:bodyPr anchor="b">
            <a:normAutofit/>
          </a:bodyPr>
          <a:lstStyle>
            <a:lvl1pPr marL="0" indent="0">
              <a:buNone/>
              <a:defRPr sz="2000" b="1">
                <a:solidFill>
                  <a:schemeClr val="accent5"/>
                </a:solidFill>
              </a:defRPr>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1900"/>
            </a:lvl1pPr>
            <a:lvl2pPr>
              <a:defRPr sz="1600"/>
            </a:lvl2pPr>
            <a:lvl3pPr>
              <a:defRPr sz="15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7" y="1119271"/>
            <a:ext cx="5695948" cy="639763"/>
          </a:xfrm>
        </p:spPr>
        <p:txBody>
          <a:bodyPr anchor="b">
            <a:normAutofit/>
          </a:bodyPr>
          <a:lstStyle>
            <a:lvl1pPr marL="0" indent="0">
              <a:buNone/>
              <a:defRPr sz="2000" b="1">
                <a:solidFill>
                  <a:schemeClr val="accent5"/>
                </a:solidFill>
              </a:defRPr>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1900"/>
            </a:lvl1pPr>
            <a:lvl2pPr>
              <a:defRPr sz="1600"/>
            </a:lvl2pPr>
            <a:lvl3pPr>
              <a:defRPr sz="15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4/27/2023</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435706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4/27/2023</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1689655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4/27/2023</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81496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2BE1F-34FF-4D1A-9DC8-19A623BEB96F}"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114679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2BE1F-34FF-4D1A-9DC8-19A623BEB96F}"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193340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02BE1F-34FF-4D1A-9DC8-19A623BEB96F}"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145542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02BE1F-34FF-4D1A-9DC8-19A623BEB96F}"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148880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02BE1F-34FF-4D1A-9DC8-19A623BEB96F}"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27721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2BE1F-34FF-4D1A-9DC8-19A623BEB96F}"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427814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9D02BE1F-34FF-4D1A-9DC8-19A623BEB96F}"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7140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0"/>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9D02BE1F-34FF-4D1A-9DC8-19A623BEB96F}"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46A43-AE52-4E8C-91BF-2D235CACB016}" type="slidenum">
              <a:rPr lang="en-US" smtClean="0"/>
              <a:pPr/>
              <a:t>‹#›</a:t>
            </a:fld>
            <a:endParaRPr lang="en-US"/>
          </a:p>
        </p:txBody>
      </p:sp>
    </p:spTree>
    <p:extLst>
      <p:ext uri="{BB962C8B-B14F-4D97-AF65-F5344CB8AC3E}">
        <p14:creationId xmlns:p14="http://schemas.microsoft.com/office/powerpoint/2010/main" val="75812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8" tIns="45719" rIns="91438" bIns="45719"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5"/>
            <a:ext cx="27432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9D02BE1F-34FF-4D1A-9DC8-19A623BEB96F}" type="datetimeFigureOut">
              <a:rPr lang="en-US" smtClean="0"/>
              <a:pPr/>
              <a:t>4/27/2023</a:t>
            </a:fld>
            <a:endParaRPr 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23646A43-AE52-4E8C-91BF-2D235CACB016}" type="slidenum">
              <a:rPr lang="en-US" smtClean="0"/>
              <a:pPr/>
              <a:t>‹#›</a:t>
            </a:fld>
            <a:endParaRPr lang="en-US"/>
          </a:p>
        </p:txBody>
      </p:sp>
    </p:spTree>
    <p:extLst>
      <p:ext uri="{BB962C8B-B14F-4D97-AF65-F5344CB8AC3E}">
        <p14:creationId xmlns:p14="http://schemas.microsoft.com/office/powerpoint/2010/main" val="3964547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0" cstate="print">
            <a:extLst>
              <a:ext uri="{28A0092B-C50C-407E-A947-70E740481C1C}">
                <a14:useLocalDpi xmlns:a14="http://schemas.microsoft.com/office/drawing/2010/main" val="0"/>
              </a:ext>
            </a:extLst>
          </a:blip>
          <a:srcRect t="91913"/>
          <a:stretch/>
        </p:blipFill>
        <p:spPr>
          <a:xfrm>
            <a:off x="5" y="6303369"/>
            <a:ext cx="12191999" cy="554635"/>
          </a:xfrm>
          <a:prstGeom prst="rect">
            <a:avLst/>
          </a:prstGeom>
        </p:spPr>
      </p:pic>
      <p:sp>
        <p:nvSpPr>
          <p:cNvPr id="2" name="Title Placeholder 1"/>
          <p:cNvSpPr>
            <a:spLocks noGrp="1"/>
          </p:cNvSpPr>
          <p:nvPr>
            <p:ph type="title"/>
          </p:nvPr>
        </p:nvSpPr>
        <p:spPr>
          <a:xfrm>
            <a:off x="309800" y="194696"/>
            <a:ext cx="11579517" cy="708469"/>
          </a:xfrm>
          <a:prstGeom prst="rect">
            <a:avLst/>
          </a:prstGeom>
        </p:spPr>
        <p:txBody>
          <a:bodyPr vert="horz" lIns="91438" tIns="45719" rIns="91438" bIns="45719"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8"/>
            <a:ext cx="11579517" cy="4989225"/>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0" y="6424176"/>
            <a:ext cx="2844800" cy="365125"/>
          </a:xfrm>
          <a:prstGeom prst="rect">
            <a:avLst/>
          </a:prstGeom>
        </p:spPr>
        <p:txBody>
          <a:bodyPr vert="horz" lIns="91438" tIns="45719" rIns="91438" bIns="45719" rtlCol="0" anchor="ctr"/>
          <a:lstStyle>
            <a:lvl1pPr algn="ctr">
              <a:defRPr sz="1100">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4/27/2023</a:t>
            </a:fld>
            <a:endParaRPr lang="en-US" dirty="0">
              <a:solidFill>
                <a:prstClr val="white"/>
              </a:solidFill>
            </a:endParaRPr>
          </a:p>
        </p:txBody>
      </p:sp>
      <p:sp>
        <p:nvSpPr>
          <p:cNvPr id="5" name="Footer Placeholder 4"/>
          <p:cNvSpPr>
            <a:spLocks noGrp="1"/>
          </p:cNvSpPr>
          <p:nvPr>
            <p:ph type="ftr" sz="quarter" idx="3"/>
          </p:nvPr>
        </p:nvSpPr>
        <p:spPr>
          <a:xfrm>
            <a:off x="7416805" y="70582"/>
            <a:ext cx="3556087" cy="206210"/>
          </a:xfrm>
          <a:prstGeom prst="rect">
            <a:avLst/>
          </a:prstGeom>
        </p:spPr>
        <p:txBody>
          <a:bodyPr vert="horz" wrap="square" lIns="18288" tIns="18288" rIns="18288" bIns="18288" rtlCol="0" anchor="ctr">
            <a:spAutoFit/>
          </a:bodyPr>
          <a:lstStyle>
            <a:lvl1pPr algn="r">
              <a:defRPr sz="11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11463427" y="70582"/>
            <a:ext cx="208455" cy="206210"/>
          </a:xfrm>
          <a:prstGeom prst="rect">
            <a:avLst/>
          </a:prstGeom>
        </p:spPr>
        <p:txBody>
          <a:bodyPr vert="horz" wrap="none" lIns="18288" tIns="18288" rIns="18288" bIns="18288" rtlCol="0" anchor="ctr">
            <a:spAutoFit/>
          </a:bodyPr>
          <a:lstStyle>
            <a:lvl1pPr algn="ctr">
              <a:defRPr sz="1100"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Rectangle 7"/>
          <p:cNvSpPr/>
          <p:nvPr userDrawn="1"/>
        </p:nvSpPr>
        <p:spPr>
          <a:xfrm>
            <a:off x="497421" y="5"/>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sz="1900" dirty="0">
              <a:solidFill>
                <a:prstClr val="white"/>
              </a:solidFill>
              <a:latin typeface="Arial" pitchFamily="34" charset="0"/>
            </a:endParaRPr>
          </a:p>
        </p:txBody>
      </p:sp>
      <p:cxnSp>
        <p:nvCxnSpPr>
          <p:cNvPr id="10" name="Straight Connector 9"/>
          <p:cNvCxnSpPr/>
          <p:nvPr userDrawn="1"/>
        </p:nvCxnSpPr>
        <p:spPr>
          <a:xfrm>
            <a:off x="11205595" y="108058"/>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347456" y="6464317"/>
            <a:ext cx="3352800" cy="308745"/>
          </a:xfrm>
          <a:prstGeom prst="rect">
            <a:avLst/>
          </a:prstGeom>
        </p:spPr>
      </p:pic>
    </p:spTree>
    <p:extLst>
      <p:ext uri="{BB962C8B-B14F-4D97-AF65-F5344CB8AC3E}">
        <p14:creationId xmlns:p14="http://schemas.microsoft.com/office/powerpoint/2010/main" val="3052942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defTabSz="914377"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69" indent="-231769" algn="l" defTabSz="914377" rtl="0" eaLnBrk="1" latinLnBrk="0" hangingPunct="1">
        <a:lnSpc>
          <a:spcPct val="110000"/>
        </a:lnSpc>
        <a:spcBef>
          <a:spcPts val="600"/>
        </a:spcBef>
        <a:spcAft>
          <a:spcPts val="60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1pPr>
      <a:lvl2pPr marL="457189" indent="-225420" algn="l" defTabSz="914377"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57" indent="-231769" algn="l" defTabSz="914377" rtl="0" eaLnBrk="1" latinLnBrk="0" hangingPunct="1">
        <a:lnSpc>
          <a:spcPct val="110000"/>
        </a:lnSpc>
        <a:spcBef>
          <a:spcPts val="600"/>
        </a:spcBef>
        <a:spcAft>
          <a:spcPts val="600"/>
        </a:spcAft>
        <a:buClr>
          <a:schemeClr val="accent1"/>
        </a:buClr>
        <a:buFont typeface="Arial" pitchFamily="34" charset="0"/>
        <a:buChar char="•"/>
        <a:defRPr sz="1500" kern="1200">
          <a:solidFill>
            <a:schemeClr val="tx1"/>
          </a:solidFill>
          <a:latin typeface="Arial" pitchFamily="34" charset="0"/>
          <a:ea typeface="+mn-ea"/>
          <a:cs typeface="Arial" pitchFamily="34" charset="0"/>
        </a:defRPr>
      </a:lvl3pPr>
      <a:lvl4pPr marL="914377" indent="-173034" algn="l" defTabSz="914377"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11" indent="-173034" algn="l" defTabSz="914377"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D830AA-41FF-48ED-B3FB-C126D31D3451}" type="slidenum">
              <a:rPr lang="en-GB" smtClean="0"/>
              <a:pPr/>
              <a:t>1</a:t>
            </a:fld>
            <a:endParaRPr lang="en-GB" dirty="0"/>
          </a:p>
        </p:txBody>
      </p:sp>
      <p:sp>
        <p:nvSpPr>
          <p:cNvPr id="5" name="Footer Placeholder 4"/>
          <p:cNvSpPr>
            <a:spLocks noGrp="1"/>
          </p:cNvSpPr>
          <p:nvPr>
            <p:ph type="ftr" sz="quarter" idx="11"/>
          </p:nvPr>
        </p:nvSpPr>
        <p:spPr>
          <a:xfrm>
            <a:off x="7431553" y="11590"/>
            <a:ext cx="3556087" cy="206210"/>
          </a:xfrm>
        </p:spPr>
        <p:txBody>
          <a:bodyPr/>
          <a:lstStyle/>
          <a:p>
            <a:pPr>
              <a:defRPr/>
            </a:pPr>
            <a:r>
              <a:rPr lang="en-GB" dirty="0"/>
              <a:t>©</a:t>
            </a:r>
          </a:p>
        </p:txBody>
      </p:sp>
      <p:sp>
        <p:nvSpPr>
          <p:cNvPr id="26" name="Title 1"/>
          <p:cNvSpPr>
            <a:spLocks noGrp="1"/>
          </p:cNvSpPr>
          <p:nvPr>
            <p:ph type="title"/>
          </p:nvPr>
        </p:nvSpPr>
        <p:spPr>
          <a:xfrm>
            <a:off x="333925" y="0"/>
            <a:ext cx="11407225" cy="853016"/>
          </a:xfrm>
        </p:spPr>
        <p:txBody>
          <a:bodyPr anchor="ctr">
            <a:normAutofit/>
          </a:bodyPr>
          <a:lstStyle/>
          <a:p>
            <a:r>
              <a:rPr lang="en-US" sz="2667" dirty="0">
                <a:cs typeface="Arial" charset="0"/>
              </a:rPr>
              <a:t>Shahal Kalpurath –  Senior Systems Engineer</a:t>
            </a:r>
            <a:endParaRPr lang="en-US" sz="2667" cap="small" dirty="0">
              <a:cs typeface="Arial" charset="0"/>
            </a:endParaRPr>
          </a:p>
        </p:txBody>
      </p:sp>
      <p:sp>
        <p:nvSpPr>
          <p:cNvPr id="23" name="Rectangle 4"/>
          <p:cNvSpPr>
            <a:spLocks noChangeArrowheads="1"/>
          </p:cNvSpPr>
          <p:nvPr/>
        </p:nvSpPr>
        <p:spPr bwMode="auto">
          <a:xfrm>
            <a:off x="4902772" y="700426"/>
            <a:ext cx="7135956" cy="263774"/>
          </a:xfrm>
          <a:prstGeom prst="rect">
            <a:avLst/>
          </a:prstGeom>
          <a:solidFill>
            <a:srgbClr val="4F81BD"/>
          </a:solidFill>
          <a:ln w="25400" cap="flat" cmpd="sng" algn="ctr">
            <a:noFill/>
            <a:prstDash val="solid"/>
            <a:headEnd/>
            <a:tailEnd/>
          </a:ln>
          <a:effectLst/>
        </p:spPr>
        <p:txBody>
          <a:bodyPr lIns="0" tIns="48000" rIns="0" bIns="48000" anchor="ctr"/>
          <a:lstStyle/>
          <a:p>
            <a:pPr marL="260344" indent="-260344" algn="ctr" defTabSz="1219170" eaLnBrk="0" hangingPunct="0">
              <a:defRPr/>
            </a:pPr>
            <a:r>
              <a:rPr lang="en-US" sz="1350" b="1" kern="0" dirty="0">
                <a:solidFill>
                  <a:srgbClr val="FFFFFF"/>
                </a:solidFill>
                <a:cs typeface="Calibri" pitchFamily="34" charset="0"/>
              </a:rPr>
              <a:t>Skillset</a:t>
            </a:r>
          </a:p>
        </p:txBody>
      </p:sp>
      <p:sp>
        <p:nvSpPr>
          <p:cNvPr id="24" name="Rectangle 3"/>
          <p:cNvSpPr>
            <a:spLocks noChangeArrowheads="1"/>
          </p:cNvSpPr>
          <p:nvPr/>
        </p:nvSpPr>
        <p:spPr bwMode="auto">
          <a:xfrm>
            <a:off x="4859092" y="4857357"/>
            <a:ext cx="7156553" cy="239437"/>
          </a:xfrm>
          <a:prstGeom prst="rect">
            <a:avLst/>
          </a:prstGeom>
          <a:solidFill>
            <a:srgbClr val="4F81BD"/>
          </a:solidFill>
          <a:ln w="25400" cap="flat" cmpd="sng" algn="ctr">
            <a:noFill/>
            <a:prstDash val="solid"/>
            <a:headEnd/>
            <a:tailEnd/>
          </a:ln>
          <a:effectLst/>
        </p:spPr>
        <p:txBody>
          <a:bodyPr lIns="0" tIns="48000" rIns="0" bIns="48000" anchor="ctr"/>
          <a:lstStyle/>
          <a:p>
            <a:pPr marL="260344" indent="-260344" algn="ctr" defTabSz="1219170" eaLnBrk="0" hangingPunct="0"/>
            <a:r>
              <a:rPr lang="en-US" sz="1350" b="1" kern="0" dirty="0">
                <a:solidFill>
                  <a:srgbClr val="FFFFFF"/>
                </a:solidFill>
                <a:cs typeface="Calibri" pitchFamily="34" charset="0"/>
              </a:rPr>
              <a:t>A Brief Summary of Key Experience in </a:t>
            </a:r>
            <a:r>
              <a:rPr lang="en-US" sz="1350" b="1" kern="0" dirty="0" err="1">
                <a:solidFill>
                  <a:srgbClr val="FFFFFF"/>
                </a:solidFill>
                <a:cs typeface="Calibri" pitchFamily="34" charset="0"/>
              </a:rPr>
              <a:t>infosys</a:t>
            </a:r>
            <a:endParaRPr lang="en-US" sz="1350" b="1" kern="0" dirty="0">
              <a:solidFill>
                <a:srgbClr val="FFFFFF"/>
              </a:solidFill>
              <a:cs typeface="Calibri" pitchFamily="34" charset="0"/>
            </a:endParaRPr>
          </a:p>
        </p:txBody>
      </p:sp>
      <p:sp>
        <p:nvSpPr>
          <p:cNvPr id="25" name="Rectangle 5"/>
          <p:cNvSpPr>
            <a:spLocks noChangeArrowheads="1"/>
          </p:cNvSpPr>
          <p:nvPr/>
        </p:nvSpPr>
        <p:spPr bwMode="auto">
          <a:xfrm>
            <a:off x="199360" y="700426"/>
            <a:ext cx="4501661" cy="326357"/>
          </a:xfrm>
          <a:prstGeom prst="rect">
            <a:avLst/>
          </a:prstGeom>
          <a:solidFill>
            <a:srgbClr val="4F81BD"/>
          </a:solidFill>
          <a:ln w="25400" cap="flat" cmpd="sng" algn="ctr">
            <a:noFill/>
            <a:prstDash val="solid"/>
            <a:headEnd/>
            <a:tailEnd/>
          </a:ln>
          <a:effectLst/>
        </p:spPr>
        <p:txBody>
          <a:bodyPr lIns="0" tIns="48000" rIns="0" bIns="48000" anchor="ctr"/>
          <a:lstStyle/>
          <a:p>
            <a:pPr marL="260344" indent="-260344" algn="ctr" defTabSz="1219170" eaLnBrk="0" hangingPunct="0"/>
            <a:r>
              <a:rPr lang="en-US" sz="1350" b="1" kern="0" dirty="0">
                <a:solidFill>
                  <a:srgbClr val="FFFFFF"/>
                </a:solidFill>
                <a:cs typeface="Calibri" pitchFamily="34" charset="0"/>
              </a:rPr>
              <a:t>Profile Summary</a:t>
            </a:r>
          </a:p>
        </p:txBody>
      </p:sp>
      <p:sp>
        <p:nvSpPr>
          <p:cNvPr id="27" name="Rectangle 6"/>
          <p:cNvSpPr>
            <a:spLocks noChangeArrowheads="1"/>
          </p:cNvSpPr>
          <p:nvPr/>
        </p:nvSpPr>
        <p:spPr bwMode="auto">
          <a:xfrm>
            <a:off x="199358" y="1000175"/>
            <a:ext cx="4501661" cy="1437962"/>
          </a:xfrm>
          <a:prstGeom prst="rect">
            <a:avLst/>
          </a:prstGeom>
          <a:noFill/>
          <a:ln w="3175" algn="ctr">
            <a:noFill/>
            <a:miter lim="800000"/>
            <a:headEnd/>
            <a:tailEnd/>
          </a:ln>
        </p:spPr>
        <p:txBody>
          <a:bodyPr lIns="0" tIns="48000" rIns="0" bIns="48000"/>
          <a:lstStyle/>
          <a:p>
            <a:pPr algn="just">
              <a:lnSpc>
                <a:spcPct val="95000"/>
              </a:lnSpc>
              <a:spcBef>
                <a:spcPct val="10000"/>
              </a:spcBef>
              <a:spcAft>
                <a:spcPct val="15000"/>
              </a:spcAft>
              <a:buClr>
                <a:srgbClr val="3AA1C6"/>
              </a:buClr>
              <a:buSzPct val="100000"/>
              <a:tabLst>
                <a:tab pos="1524000" algn="l"/>
              </a:tabLst>
              <a:defRPr/>
            </a:pPr>
            <a:endParaRPr lang="en-US" sz="1400" dirty="0">
              <a:solidFill>
                <a:srgbClr val="000000"/>
              </a:solidFill>
            </a:endParaRP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r>
              <a:rPr lang="en-US" sz="1400" dirty="0">
                <a:solidFill>
                  <a:srgbClr val="000000"/>
                </a:solidFill>
              </a:rPr>
              <a:t>1.5 years of experience in technical support with a background in the information technology and service sectors </a:t>
            </a: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endParaRPr lang="en-US" sz="1400" dirty="0">
              <a:solidFill>
                <a:srgbClr val="000000"/>
              </a:solidFill>
            </a:endParaRP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r>
              <a:rPr lang="en-US" sz="1400" dirty="0">
                <a:solidFill>
                  <a:srgbClr val="000000"/>
                </a:solidFill>
              </a:rPr>
              <a:t>worked on a various AI/ML projects as part of courses, hackathons, and other events.</a:t>
            </a: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endParaRPr lang="en-US" sz="1400" dirty="0">
              <a:solidFill>
                <a:srgbClr val="000000"/>
              </a:solidFill>
            </a:endParaRP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r>
              <a:rPr lang="en-US" sz="1400" dirty="0">
                <a:solidFill>
                  <a:srgbClr val="000000"/>
                </a:solidFill>
              </a:rPr>
              <a:t>Knowledge in statistical modeling, data analysis, predictive modeling, and various machine learning algorithms including regression, classification, and clustering.</a:t>
            </a: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endParaRPr lang="en-US" sz="1400" dirty="0">
              <a:solidFill>
                <a:srgbClr val="000000"/>
              </a:solidFill>
            </a:endParaRP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r>
              <a:rPr lang="en-US" sz="1400" dirty="0">
                <a:solidFill>
                  <a:srgbClr val="000000"/>
                </a:solidFill>
              </a:rPr>
              <a:t>Knowledge in deep learning including working with Convolutional Neural Networks (CNNs), Recurrent Neural Networks (RNNs), and Generative Adversarial Networks (GANs).</a:t>
            </a: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endParaRPr lang="en-US" sz="1400" dirty="0">
              <a:solidFill>
                <a:srgbClr val="000000"/>
              </a:solidFill>
            </a:endParaRPr>
          </a:p>
          <a:p>
            <a:pPr algn="just">
              <a:lnSpc>
                <a:spcPct val="95000"/>
              </a:lnSpc>
              <a:spcBef>
                <a:spcPct val="10000"/>
              </a:spcBef>
              <a:spcAft>
                <a:spcPct val="15000"/>
              </a:spcAft>
              <a:buClr>
                <a:srgbClr val="3AA1C6"/>
              </a:buClr>
              <a:buSzPct val="100000"/>
              <a:tabLst>
                <a:tab pos="1524000" algn="l"/>
              </a:tabLst>
              <a:defRPr/>
            </a:pPr>
            <a:endParaRPr lang="en-US" sz="1400" dirty="0">
              <a:solidFill>
                <a:srgbClr val="000000"/>
              </a:solidFill>
            </a:endParaRPr>
          </a:p>
          <a:p>
            <a:pPr algn="just">
              <a:lnSpc>
                <a:spcPct val="95000"/>
              </a:lnSpc>
              <a:spcBef>
                <a:spcPct val="10000"/>
              </a:spcBef>
              <a:spcAft>
                <a:spcPct val="15000"/>
              </a:spcAft>
              <a:buClr>
                <a:srgbClr val="3AA1C6"/>
              </a:buClr>
              <a:buSzPct val="100000"/>
              <a:tabLst>
                <a:tab pos="1524000" algn="l"/>
              </a:tabLst>
              <a:defRPr/>
            </a:pPr>
            <a:endParaRPr lang="en-US" sz="1400" dirty="0">
              <a:solidFill>
                <a:srgbClr val="000000"/>
              </a:solidFill>
              <a:latin typeface="Calibri" pitchFamily="34" charset="0"/>
              <a:ea typeface="Times New Roman" pitchFamily="16" charset="0"/>
              <a:cs typeface="Arial" charset="0"/>
            </a:endParaRPr>
          </a:p>
        </p:txBody>
      </p:sp>
      <p:sp>
        <p:nvSpPr>
          <p:cNvPr id="28" name="Rectangle 12"/>
          <p:cNvSpPr>
            <a:spLocks noChangeArrowheads="1"/>
          </p:cNvSpPr>
          <p:nvPr/>
        </p:nvSpPr>
        <p:spPr bwMode="auto">
          <a:xfrm>
            <a:off x="4902771" y="5220843"/>
            <a:ext cx="7169608" cy="1100823"/>
          </a:xfrm>
          <a:prstGeom prst="rect">
            <a:avLst/>
          </a:prstGeom>
          <a:solidFill>
            <a:sysClr val="window" lastClr="FFFFFF">
              <a:alpha val="0"/>
            </a:sysClr>
          </a:solidFill>
          <a:ln w="3175">
            <a:noFill/>
            <a:miter lim="800000"/>
            <a:headEnd/>
            <a:tailEnd/>
          </a:ln>
        </p:spPr>
        <p:txBody>
          <a:bodyPr lIns="0" tIns="48000" rIns="0" bIns="48000"/>
          <a:lstStyle/>
          <a:p>
            <a:r>
              <a:rPr lang="en-US" sz="1400" b="1" dirty="0">
                <a:solidFill>
                  <a:srgbClr val="000000"/>
                </a:solidFill>
                <a:latin typeface="Calibri" pitchFamily="34" charset="0"/>
                <a:ea typeface="Times New Roman" pitchFamily="18" charset="0"/>
                <a:cs typeface="Arial" charset="0"/>
              </a:rPr>
              <a:t>Infosys Limited, India:   Duration: 21 June –</a:t>
            </a:r>
            <a:br>
              <a:rPr lang="en-US" sz="1400" b="1" dirty="0">
                <a:solidFill>
                  <a:srgbClr val="000000"/>
                </a:solidFill>
                <a:latin typeface="Calibri" pitchFamily="34" charset="0"/>
                <a:ea typeface="Times New Roman" pitchFamily="18" charset="0"/>
                <a:cs typeface="Arial" charset="0"/>
              </a:rPr>
            </a:br>
            <a:r>
              <a:rPr lang="en-US" sz="1400" b="1" dirty="0">
                <a:solidFill>
                  <a:srgbClr val="000000"/>
                </a:solidFill>
                <a:latin typeface="Calibri" pitchFamily="34" charset="0"/>
                <a:ea typeface="Times New Roman" pitchFamily="18" charset="0"/>
                <a:cs typeface="Arial" charset="0"/>
              </a:rPr>
              <a:t>       NVIDIA Hackathon </a:t>
            </a:r>
            <a:r>
              <a:rPr lang="en-US" sz="1400" dirty="0">
                <a:solidFill>
                  <a:srgbClr val="000000"/>
                </a:solidFill>
                <a:latin typeface="Calibri" pitchFamily="34" charset="0"/>
                <a:ea typeface="Times New Roman" pitchFamily="18" charset="0"/>
                <a:cs typeface="Arial" charset="0"/>
              </a:rPr>
              <a:t>– Object Detection</a:t>
            </a:r>
          </a:p>
          <a:p>
            <a:r>
              <a:rPr lang="en-US" sz="1400" dirty="0">
                <a:solidFill>
                  <a:srgbClr val="000000"/>
                </a:solidFill>
                <a:latin typeface="Calibri" pitchFamily="34" charset="0"/>
                <a:ea typeface="Times New Roman" pitchFamily="18" charset="0"/>
                <a:cs typeface="Arial" charset="0"/>
              </a:rPr>
              <a:t>       </a:t>
            </a:r>
            <a:r>
              <a:rPr lang="en-US" sz="1400" b="1" dirty="0">
                <a:solidFill>
                  <a:srgbClr val="000000"/>
                </a:solidFill>
                <a:latin typeface="Calibri" pitchFamily="34" charset="0"/>
                <a:ea typeface="Times New Roman" pitchFamily="18" charset="0"/>
                <a:cs typeface="Arial" charset="0"/>
              </a:rPr>
              <a:t>Insta Award </a:t>
            </a:r>
            <a:r>
              <a:rPr lang="en-US" sz="1400" dirty="0">
                <a:solidFill>
                  <a:srgbClr val="000000"/>
                </a:solidFill>
                <a:latin typeface="Calibri" pitchFamily="34" charset="0"/>
                <a:ea typeface="Times New Roman" pitchFamily="18" charset="0"/>
                <a:cs typeface="Arial" charset="0"/>
              </a:rPr>
              <a:t>: For completing machine learning projects extremely well </a:t>
            </a:r>
          </a:p>
        </p:txBody>
      </p:sp>
      <p:sp>
        <p:nvSpPr>
          <p:cNvPr id="29" name="Rectangle 7"/>
          <p:cNvSpPr>
            <a:spLocks noChangeArrowheads="1"/>
          </p:cNvSpPr>
          <p:nvPr/>
        </p:nvSpPr>
        <p:spPr bwMode="auto">
          <a:xfrm>
            <a:off x="4902771" y="1026783"/>
            <a:ext cx="6518895" cy="2771493"/>
          </a:xfrm>
          <a:prstGeom prst="rect">
            <a:avLst/>
          </a:prstGeom>
          <a:noFill/>
          <a:ln w="3175">
            <a:noFill/>
            <a:miter lim="800000"/>
            <a:headEnd/>
            <a:tailEnd/>
          </a:ln>
          <a:effectLst/>
        </p:spPr>
        <p:txBody>
          <a:bodyPr lIns="48000" tIns="48000" rIns="48000" bIns="48000"/>
          <a:lstStyle/>
          <a:p>
            <a:pPr>
              <a:defRPr/>
            </a:pPr>
            <a:r>
              <a:rPr lang="en-US" altLang="en-US" sz="1400" b="1" u="sng" dirty="0">
                <a:solidFill>
                  <a:srgbClr val="000000"/>
                </a:solidFill>
                <a:latin typeface="+mj-lt"/>
              </a:rPr>
              <a:t>Technical Expertise :</a:t>
            </a:r>
          </a:p>
          <a:p>
            <a:pPr marL="171450" indent="-171450">
              <a:buFont typeface="Arial" panose="020B0604020202020204" pitchFamily="34" charset="0"/>
              <a:buChar char="•"/>
              <a:defRPr/>
            </a:pPr>
            <a:r>
              <a:rPr lang="en-US" sz="1400" b="1">
                <a:solidFill>
                  <a:srgbClr val="000000"/>
                </a:solidFill>
                <a:latin typeface="+mj-lt"/>
              </a:rPr>
              <a:t>Python </a:t>
            </a:r>
            <a:endParaRPr lang="en-US" sz="1400" b="1" dirty="0">
              <a:solidFill>
                <a:srgbClr val="000000"/>
              </a:solidFill>
              <a:latin typeface="+mj-lt"/>
            </a:endParaRPr>
          </a:p>
          <a:p>
            <a:pPr marL="171450" indent="-171450">
              <a:buFont typeface="Arial" panose="020B0604020202020204" pitchFamily="34" charset="0"/>
              <a:buChar char="•"/>
              <a:defRPr/>
            </a:pPr>
            <a:r>
              <a:rPr lang="pt-BR" sz="1400" b="1" dirty="0">
                <a:solidFill>
                  <a:srgbClr val="000000"/>
                </a:solidFill>
                <a:latin typeface="+mj-lt"/>
              </a:rPr>
              <a:t>Data science</a:t>
            </a:r>
            <a:r>
              <a:rPr lang="pt-BR" sz="1400" dirty="0">
                <a:solidFill>
                  <a:srgbClr val="000000"/>
                </a:solidFill>
                <a:latin typeface="+mj-lt"/>
              </a:rPr>
              <a:t>-Python,numpy,matplotlib,pandas,data preprocessing etc..</a:t>
            </a:r>
            <a:endParaRPr lang="en-US" sz="1400" dirty="0">
              <a:solidFill>
                <a:srgbClr val="000000"/>
              </a:solidFill>
              <a:latin typeface="+mj-lt"/>
            </a:endParaRPr>
          </a:p>
          <a:p>
            <a:pPr marL="171450" indent="-171450">
              <a:buFont typeface="Arial" panose="020B0604020202020204" pitchFamily="34" charset="0"/>
              <a:buChar char="•"/>
              <a:defRPr/>
            </a:pPr>
            <a:r>
              <a:rPr lang="en-US" altLang="ja-JP" sz="1400" b="1" dirty="0">
                <a:solidFill>
                  <a:srgbClr val="000000"/>
                </a:solidFill>
                <a:latin typeface="+mj-lt"/>
              </a:rPr>
              <a:t>Machine Learning</a:t>
            </a:r>
            <a:r>
              <a:rPr lang="en-US" altLang="ja-JP" sz="1400" dirty="0">
                <a:solidFill>
                  <a:srgbClr val="000000"/>
                </a:solidFill>
                <a:latin typeface="+mj-lt"/>
              </a:rPr>
              <a:t>- Regression, Classification Algorithms, supervised learning, unsupervised learning, Clustering.</a:t>
            </a:r>
          </a:p>
          <a:p>
            <a:pPr marL="171450" indent="-171450">
              <a:buFont typeface="Arial" panose="020B0604020202020204" pitchFamily="34" charset="0"/>
              <a:buChar char="•"/>
              <a:defRPr/>
            </a:pPr>
            <a:r>
              <a:rPr lang="en-US" altLang="ja-JP" sz="1400" b="1" dirty="0">
                <a:solidFill>
                  <a:srgbClr val="000000"/>
                </a:solidFill>
              </a:rPr>
              <a:t>Deep Learning </a:t>
            </a:r>
            <a:r>
              <a:rPr lang="en-US" altLang="ja-JP" sz="1400" dirty="0">
                <a:solidFill>
                  <a:srgbClr val="000000"/>
                </a:solidFill>
              </a:rPr>
              <a:t>– ANN, Neural networks,</a:t>
            </a:r>
            <a:r>
              <a:rPr lang="en-US" sz="1400" dirty="0">
                <a:solidFill>
                  <a:srgbClr val="000000"/>
                </a:solidFill>
                <a:latin typeface="+mj-lt"/>
              </a:rPr>
              <a:t>  TensorFlow,  keras</a:t>
            </a:r>
            <a:endParaRPr lang="en-US" altLang="ja-JP" sz="1400" dirty="0">
              <a:solidFill>
                <a:srgbClr val="000000"/>
              </a:solidFill>
              <a:latin typeface="+mj-lt"/>
            </a:endParaRPr>
          </a:p>
          <a:p>
            <a:pPr marL="171450" indent="-171450">
              <a:buFont typeface="Arial" panose="020B0604020202020204" pitchFamily="34" charset="0"/>
              <a:buChar char="•"/>
              <a:defRPr/>
            </a:pPr>
            <a:r>
              <a:rPr lang="en-US" sz="1400" b="1" dirty="0">
                <a:solidFill>
                  <a:srgbClr val="000000"/>
                </a:solidFill>
                <a:latin typeface="+mj-lt"/>
              </a:rPr>
              <a:t>Computer vision</a:t>
            </a:r>
            <a:r>
              <a:rPr lang="en-US" sz="1400" dirty="0">
                <a:solidFill>
                  <a:srgbClr val="000000"/>
                </a:solidFill>
                <a:latin typeface="+mj-lt"/>
              </a:rPr>
              <a:t>-  Pytorch, CNN Architectures, YOLO, Label studio</a:t>
            </a:r>
          </a:p>
          <a:p>
            <a:pPr marL="171450" indent="-171450">
              <a:buFont typeface="Arial" panose="020B0604020202020204" pitchFamily="34" charset="0"/>
              <a:buChar char="•"/>
              <a:defRPr/>
            </a:pPr>
            <a:r>
              <a:rPr lang="en-US" altLang="ja-JP" sz="1400" b="1" dirty="0">
                <a:solidFill>
                  <a:srgbClr val="000000"/>
                </a:solidFill>
              </a:rPr>
              <a:t>NLP</a:t>
            </a:r>
            <a:r>
              <a:rPr lang="en-US" altLang="ja-JP" sz="1400" dirty="0">
                <a:solidFill>
                  <a:srgbClr val="000000"/>
                </a:solidFill>
              </a:rPr>
              <a:t> : RNN, LSTM, BERT, Haystack Tool, Embedding techniques</a:t>
            </a:r>
          </a:p>
          <a:p>
            <a:pPr marL="171450" indent="-171450">
              <a:buFont typeface="Arial" panose="020B0604020202020204" pitchFamily="34" charset="0"/>
              <a:buChar char="•"/>
              <a:defRPr/>
            </a:pPr>
            <a:r>
              <a:rPr lang="en-US" altLang="ja-JP" sz="1400" b="1" dirty="0">
                <a:solidFill>
                  <a:srgbClr val="000000"/>
                </a:solidFill>
              </a:rPr>
              <a:t>GAN</a:t>
            </a:r>
            <a:r>
              <a:rPr lang="en-US" altLang="ja-JP" sz="1400" dirty="0">
                <a:solidFill>
                  <a:srgbClr val="000000"/>
                </a:solidFill>
              </a:rPr>
              <a:t> : DCGAN</a:t>
            </a:r>
          </a:p>
          <a:p>
            <a:pPr marL="171450" indent="-171450">
              <a:buFont typeface="Arial" panose="020B0604020202020204" pitchFamily="34" charset="0"/>
              <a:buChar char="•"/>
              <a:defRPr/>
            </a:pPr>
            <a:r>
              <a:rPr lang="en-US" altLang="ja-JP" sz="1400" b="1" dirty="0">
                <a:solidFill>
                  <a:srgbClr val="000000"/>
                </a:solidFill>
              </a:rPr>
              <a:t>Prompt Engineering</a:t>
            </a:r>
          </a:p>
          <a:p>
            <a:pPr marL="171450" indent="-171450">
              <a:buFont typeface="Arial" panose="020B0604020202020204" pitchFamily="34" charset="0"/>
              <a:buChar char="•"/>
              <a:defRPr/>
            </a:pPr>
            <a:endParaRPr lang="en-US" altLang="ja-JP" sz="1400" dirty="0">
              <a:solidFill>
                <a:srgbClr val="000000"/>
              </a:solidFill>
            </a:endParaRPr>
          </a:p>
        </p:txBody>
      </p:sp>
      <p:sp>
        <p:nvSpPr>
          <p:cNvPr id="30" name="Rectangle 13"/>
          <p:cNvSpPr>
            <a:spLocks noChangeArrowheads="1"/>
          </p:cNvSpPr>
          <p:nvPr/>
        </p:nvSpPr>
        <p:spPr bwMode="auto">
          <a:xfrm>
            <a:off x="4902771" y="3078618"/>
            <a:ext cx="6879569" cy="1762847"/>
          </a:xfrm>
          <a:prstGeom prst="rect">
            <a:avLst/>
          </a:prstGeom>
          <a:noFill/>
          <a:ln w="3175">
            <a:noFill/>
            <a:miter lim="800000"/>
            <a:headEnd/>
            <a:tailEnd/>
          </a:ln>
          <a:effectLst/>
        </p:spPr>
        <p:txBody>
          <a:bodyPr lIns="48000" tIns="48000" rIns="48000" bIns="48000"/>
          <a:lstStyle/>
          <a:p>
            <a:pPr defTabSz="1219170" eaLnBrk="0" hangingPunct="0">
              <a:buSzPct val="75000"/>
              <a:defRPr/>
            </a:pPr>
            <a:endParaRPr lang="en-US" sz="1400" b="1" u="sng" kern="0" dirty="0">
              <a:solidFill>
                <a:srgbClr val="000000"/>
              </a:solidFill>
              <a:latin typeface="+mj-lt"/>
            </a:endParaRPr>
          </a:p>
          <a:p>
            <a:pPr defTabSz="1219170" eaLnBrk="0" hangingPunct="0">
              <a:buSzPct val="75000"/>
              <a:defRPr/>
            </a:pPr>
            <a:r>
              <a:rPr lang="en-US" sz="1400" b="1" u="sng" kern="0" dirty="0">
                <a:solidFill>
                  <a:srgbClr val="000000"/>
                </a:solidFill>
                <a:latin typeface="+mj-lt"/>
              </a:rPr>
              <a:t>Training and Certifications:</a:t>
            </a:r>
          </a:p>
          <a:p>
            <a:pPr marL="342900" marR="0" lvl="0" indent="-342900">
              <a:spcBef>
                <a:spcPts val="0"/>
              </a:spcBef>
              <a:spcAft>
                <a:spcPts val="0"/>
              </a:spcAft>
              <a:buFont typeface="Symbol" panose="05050102010706020507" pitchFamily="18" charset="2"/>
              <a:buChar char=""/>
            </a:pPr>
            <a:r>
              <a:rPr lang="en-US" sz="1400" b="1" dirty="0">
                <a:solidFill>
                  <a:srgbClr val="000000"/>
                </a:solidFill>
              </a:rPr>
              <a:t> Infosys Certified Data Science Professional Using python</a:t>
            </a:r>
          </a:p>
          <a:p>
            <a:pPr marL="342900" marR="0" lvl="0" indent="-342900">
              <a:spcBef>
                <a:spcPts val="0"/>
              </a:spcBef>
              <a:spcAft>
                <a:spcPts val="0"/>
              </a:spcAft>
              <a:buFont typeface="Symbol" panose="05050102010706020507" pitchFamily="18" charset="2"/>
              <a:buChar char=""/>
            </a:pPr>
            <a:r>
              <a:rPr lang="en-US" sz="1400" b="1" dirty="0">
                <a:solidFill>
                  <a:srgbClr val="000000"/>
                </a:solidFill>
              </a:rPr>
              <a:t>Certified specialist in data science and analytics course (6 months)</a:t>
            </a:r>
          </a:p>
          <a:p>
            <a:pPr marL="342900" marR="0" lvl="0" indent="-342900">
              <a:spcBef>
                <a:spcPts val="0"/>
              </a:spcBef>
              <a:spcAft>
                <a:spcPts val="0"/>
              </a:spcAft>
              <a:buFont typeface="Symbol" panose="05050102010706020507" pitchFamily="18" charset="2"/>
              <a:buChar char=""/>
            </a:pPr>
            <a:r>
              <a:rPr lang="en-US" sz="1400" b="1" dirty="0">
                <a:solidFill>
                  <a:srgbClr val="000000"/>
                </a:solidFill>
              </a:rPr>
              <a:t>Infosys Certified Machine Learning Professional</a:t>
            </a:r>
          </a:p>
          <a:p>
            <a:pPr marL="342900" marR="0" lvl="0" indent="-342900">
              <a:spcBef>
                <a:spcPts val="0"/>
              </a:spcBef>
              <a:spcAft>
                <a:spcPts val="0"/>
              </a:spcAft>
              <a:buFont typeface="Symbol" panose="05050102010706020507" pitchFamily="18" charset="2"/>
              <a:buChar char=""/>
            </a:pPr>
            <a:r>
              <a:rPr lang="en-US" sz="1400" b="1" dirty="0">
                <a:solidFill>
                  <a:srgbClr val="000000"/>
                </a:solidFill>
              </a:rPr>
              <a:t>Infosys Global Agile Developer Certification</a:t>
            </a:r>
          </a:p>
          <a:p>
            <a:pPr marL="342900" marR="0" lvl="0" indent="-342900">
              <a:spcBef>
                <a:spcPts val="0"/>
              </a:spcBef>
              <a:spcAft>
                <a:spcPts val="0"/>
              </a:spcAft>
              <a:buFont typeface="Symbol" panose="05050102010706020507" pitchFamily="18" charset="2"/>
              <a:buChar char=""/>
            </a:pPr>
            <a:r>
              <a:rPr lang="en-US" sz="1400" b="1" dirty="0">
                <a:solidFill>
                  <a:srgbClr val="000000"/>
                </a:solidFill>
              </a:rPr>
              <a:t>Certified specialist in AI/ML course (6 months)</a:t>
            </a:r>
          </a:p>
          <a:p>
            <a:pPr marL="342900" marR="0" lvl="0" indent="-342900">
              <a:spcBef>
                <a:spcPts val="0"/>
              </a:spcBef>
              <a:spcAft>
                <a:spcPts val="0"/>
              </a:spcAft>
              <a:buFont typeface="Symbol" panose="05050102010706020507" pitchFamily="18" charset="2"/>
              <a:buChar char=""/>
            </a:pPr>
            <a:r>
              <a:rPr lang="en-US" sz="1400" b="1" dirty="0">
                <a:solidFill>
                  <a:srgbClr val="000000"/>
                </a:solidFill>
              </a:rPr>
              <a:t>NLP with python for machine learning </a:t>
            </a:r>
          </a:p>
          <a:p>
            <a:pPr marL="342900" marR="0" lvl="0" indent="-342900">
              <a:spcBef>
                <a:spcPts val="0"/>
              </a:spcBef>
              <a:spcAft>
                <a:spcPts val="0"/>
              </a:spcAft>
              <a:buFont typeface="Symbol" panose="05050102010706020507" pitchFamily="18" charset="2"/>
              <a:buChar char=""/>
            </a:pPr>
            <a:endParaRPr lang="en-US" sz="1400" b="1" dirty="0">
              <a:solidFill>
                <a:srgbClr val="000000"/>
              </a:solidFill>
            </a:endParaRPr>
          </a:p>
          <a:p>
            <a:pPr marL="342900" marR="0" lvl="0" indent="-342900">
              <a:spcBef>
                <a:spcPts val="0"/>
              </a:spcBef>
              <a:spcAft>
                <a:spcPts val="0"/>
              </a:spcAft>
              <a:buFont typeface="Symbol" panose="05050102010706020507" pitchFamily="18" charset="2"/>
              <a:buChar char=""/>
            </a:pPr>
            <a:endParaRPr lang="en-US" sz="1400" b="1" dirty="0">
              <a:solidFill>
                <a:srgbClr val="000000"/>
              </a:solidFill>
            </a:endParaRPr>
          </a:p>
        </p:txBody>
      </p:sp>
      <p:cxnSp>
        <p:nvCxnSpPr>
          <p:cNvPr id="9" name="Straight Connector 8"/>
          <p:cNvCxnSpPr>
            <a:cxnSpLocks/>
          </p:cNvCxnSpPr>
          <p:nvPr/>
        </p:nvCxnSpPr>
        <p:spPr>
          <a:xfrm flipV="1">
            <a:off x="8661185" y="850078"/>
            <a:ext cx="2956192" cy="65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29942" y="6745895"/>
            <a:ext cx="3617236" cy="8019"/>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3"/>
          <p:cNvSpPr>
            <a:spLocks noChangeArrowheads="1"/>
          </p:cNvSpPr>
          <p:nvPr/>
        </p:nvSpPr>
        <p:spPr bwMode="auto">
          <a:xfrm>
            <a:off x="8739265" y="853015"/>
            <a:ext cx="3326451" cy="3434171"/>
          </a:xfrm>
          <a:prstGeom prst="rect">
            <a:avLst/>
          </a:prstGeom>
          <a:noFill/>
          <a:ln w="3175">
            <a:noFill/>
            <a:miter lim="800000"/>
            <a:headEnd/>
            <a:tailEnd/>
          </a:ln>
          <a:effectLst/>
        </p:spPr>
        <p:txBody>
          <a:bodyPr lIns="48000" tIns="48000" rIns="48000" bIns="48000"/>
          <a:lstStyle/>
          <a:p>
            <a:pPr eaLnBrk="0" hangingPunct="0">
              <a:lnSpc>
                <a:spcPct val="95000"/>
              </a:lnSpc>
              <a:spcBef>
                <a:spcPct val="10000"/>
              </a:spcBef>
              <a:buClr>
                <a:srgbClr val="3AA1C6"/>
              </a:buClr>
              <a:buSzPct val="80000"/>
              <a:tabLst>
                <a:tab pos="1524000" algn="l"/>
              </a:tabLst>
            </a:pPr>
            <a:endParaRPr lang="en-US" sz="1200" kern="0" dirty="0">
              <a:solidFill>
                <a:srgbClr val="000000"/>
              </a:solidFill>
              <a:latin typeface="+mj-lt"/>
            </a:endParaRPr>
          </a:p>
        </p:txBody>
      </p:sp>
      <p:cxnSp>
        <p:nvCxnSpPr>
          <p:cNvPr id="31" name="Straight Connector 30"/>
          <p:cNvCxnSpPr/>
          <p:nvPr/>
        </p:nvCxnSpPr>
        <p:spPr>
          <a:xfrm>
            <a:off x="12210193" y="1590727"/>
            <a:ext cx="2361" cy="1679184"/>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5"/>
          <p:cNvSpPr>
            <a:spLocks noChangeArrowheads="1"/>
          </p:cNvSpPr>
          <p:nvPr/>
        </p:nvSpPr>
        <p:spPr bwMode="auto">
          <a:xfrm>
            <a:off x="199358" y="4854506"/>
            <a:ext cx="4501663" cy="263826"/>
          </a:xfrm>
          <a:prstGeom prst="rect">
            <a:avLst/>
          </a:prstGeom>
          <a:solidFill>
            <a:srgbClr val="4F81BD"/>
          </a:solidFill>
          <a:ln w="25400" cap="flat" cmpd="sng" algn="ctr">
            <a:noFill/>
            <a:prstDash val="solid"/>
            <a:headEnd/>
            <a:tailEnd/>
          </a:ln>
          <a:effectLst/>
        </p:spPr>
        <p:txBody>
          <a:bodyPr lIns="0" tIns="48000" rIns="0" bIns="48000" anchor="ctr"/>
          <a:lstStyle/>
          <a:p>
            <a:pPr marL="260344" indent="-260344" algn="ctr" defTabSz="1219170" eaLnBrk="0" hangingPunct="0"/>
            <a:r>
              <a:rPr lang="en-US" sz="1350" b="1" kern="0" dirty="0">
                <a:solidFill>
                  <a:srgbClr val="FFFFFF"/>
                </a:solidFill>
                <a:cs typeface="Calibri" pitchFamily="34" charset="0"/>
              </a:rPr>
              <a:t>Qualification</a:t>
            </a:r>
          </a:p>
        </p:txBody>
      </p:sp>
      <p:sp>
        <p:nvSpPr>
          <p:cNvPr id="32" name="Rectangle 6"/>
          <p:cNvSpPr>
            <a:spLocks noChangeArrowheads="1"/>
          </p:cNvSpPr>
          <p:nvPr/>
        </p:nvSpPr>
        <p:spPr bwMode="auto">
          <a:xfrm>
            <a:off x="268483" y="5021601"/>
            <a:ext cx="4501662" cy="3501132"/>
          </a:xfrm>
          <a:prstGeom prst="rect">
            <a:avLst/>
          </a:prstGeom>
          <a:noFill/>
          <a:ln w="3175" algn="ctr">
            <a:noFill/>
            <a:miter lim="800000"/>
            <a:headEnd/>
            <a:tailEnd/>
          </a:ln>
        </p:spPr>
        <p:txBody>
          <a:bodyPr lIns="0" tIns="48000" rIns="0" bIns="48000"/>
          <a:lstStyle/>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endParaRPr lang="en-US" sz="1400" dirty="0">
              <a:solidFill>
                <a:srgbClr val="000000"/>
              </a:solidFill>
            </a:endParaRP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r>
              <a:rPr lang="en-US" sz="1400" dirty="0">
                <a:solidFill>
                  <a:srgbClr val="000000"/>
                </a:solidFill>
              </a:rPr>
              <a:t>Bachelor of technology in Electronics and Communication Engineering in 2020</a:t>
            </a: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endParaRPr lang="en-US" sz="1400" dirty="0">
              <a:solidFill>
                <a:srgbClr val="000000"/>
              </a:solidFill>
              <a:latin typeface="Calibri" pitchFamily="34" charset="0"/>
              <a:ea typeface="Times New Roman" pitchFamily="16" charset="0"/>
              <a:cs typeface="Arial" charset="0"/>
            </a:endParaRPr>
          </a:p>
          <a:p>
            <a:pPr marL="182563" indent="-182563" algn="just">
              <a:lnSpc>
                <a:spcPct val="95000"/>
              </a:lnSpc>
              <a:spcBef>
                <a:spcPct val="10000"/>
              </a:spcBef>
              <a:spcAft>
                <a:spcPct val="15000"/>
              </a:spcAft>
              <a:buClr>
                <a:srgbClr val="3AA1C6"/>
              </a:buClr>
              <a:buSzPct val="100000"/>
              <a:buFont typeface="Symbol" pitchFamily="18" charset="2"/>
              <a:buChar char=""/>
              <a:tabLst>
                <a:tab pos="1524000" algn="l"/>
              </a:tabLst>
              <a:defRPr/>
            </a:pPr>
            <a:endParaRPr lang="en-US" sz="1400" dirty="0">
              <a:solidFill>
                <a:srgbClr val="000000"/>
              </a:solidFill>
              <a:latin typeface="Calibri" pitchFamily="34" charset="0"/>
              <a:ea typeface="Times New Roman" pitchFamily="16" charset="0"/>
              <a:cs typeface="Arial" charset="0"/>
            </a:endParaRPr>
          </a:p>
        </p:txBody>
      </p:sp>
    </p:spTree>
    <p:extLst>
      <p:ext uri="{BB962C8B-B14F-4D97-AF65-F5344CB8AC3E}">
        <p14:creationId xmlns:p14="http://schemas.microsoft.com/office/powerpoint/2010/main" val="3239225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C91145D1D0646045ADE27EED367B96CA" ma:contentTypeVersion="4" ma:contentTypeDescription="Create a new document." ma:contentTypeScope="" ma:versionID="25b23ccf4c04e2e9bedaf74ddeb7643b">
  <xsd:schema xmlns:xsd="http://www.w3.org/2001/XMLSchema" xmlns:xs="http://www.w3.org/2001/XMLSchema" xmlns:p="http://schemas.microsoft.com/office/2006/metadata/properties" xmlns:ns2="cc5fe7a9-f2df-4979-a07f-847cffe316eb" xmlns:ns3="fecc1ef3-e3b8-4c21-91f9-42b849803dc2" targetNamespace="http://schemas.microsoft.com/office/2006/metadata/properties" ma:root="true" ma:fieldsID="5198d9cd2f63144651395bab28481f3b" ns2:_="" ns3:_="">
    <xsd:import namespace="cc5fe7a9-f2df-4979-a07f-847cffe316eb"/>
    <xsd:import namespace="fecc1ef3-e3b8-4c21-91f9-42b849803dc2"/>
    <xsd:element name="properties">
      <xsd:complexType>
        <xsd:sequence>
          <xsd:element name="documentManagement">
            <xsd:complexType>
              <xsd:all>
                <xsd:element ref="ns2:_dlc_DocId" minOccurs="0"/>
                <xsd:element ref="ns2:_dlc_DocIdUrl" minOccurs="0"/>
                <xsd:element ref="ns2:_dlc_DocIdPersistId" minOccurs="0"/>
                <xsd:element ref="ns3:Uploaded_x0020_User" minOccurs="0"/>
                <xsd:element ref="ns3:IsDeleted" minOccurs="0"/>
                <xsd:element ref="ns3:Document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5fe7a9-f2df-4979-a07f-847cffe316e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ecc1ef3-e3b8-4c21-91f9-42b849803dc2" elementFormDefault="qualified">
    <xsd:import namespace="http://schemas.microsoft.com/office/2006/documentManagement/types"/>
    <xsd:import namespace="http://schemas.microsoft.com/office/infopath/2007/PartnerControls"/>
    <xsd:element name="Uploaded_x0020_User" ma:index="11" nillable="true" ma:displayName="Uploaded User" ma:internalName="Uploaded_x0020_User">
      <xsd:simpleType>
        <xsd:restriction base="dms:Text">
          <xsd:maxLength value="255"/>
        </xsd:restriction>
      </xsd:simpleType>
    </xsd:element>
    <xsd:element name="IsDeleted" ma:index="12" nillable="true" ma:displayName="IsDeleted" ma:default="No" ma:internalName="IsDeleted">
      <xsd:simpleType>
        <xsd:restriction base="dms:Text">
          <xsd:maxLength value="255"/>
        </xsd:restriction>
      </xsd:simpleType>
    </xsd:element>
    <xsd:element name="Document_x0020_Category" ma:index="13" nillable="true" ma:displayName="Document Category" ma:default="LearningandCareer" ma:internalName="Document_x0020_Catego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ument_x0020_Category xmlns="fecc1ef3-e3b8-4c21-91f9-42b849803dc2" xsi:nil="true"/>
    <Uploaded_x0020_User xmlns="fecc1ef3-e3b8-4c21-91f9-42b849803dc2" xsi:nil="true"/>
    <_dlc_DocId xmlns="cc5fe7a9-f2df-4979-a07f-847cffe316eb" xsi:nil="true"/>
    <IsDeleted xmlns="fecc1ef3-e3b8-4c21-91f9-42b849803dc2" xsi:nil="true"/>
    <_dlc_DocIdUrl xmlns="cc5fe7a9-f2df-4979-a07f-847cffe316eb">
      <Url xsi:nil="true"/>
      <Description xsi:nil="true"/>
    </_dlc_DocIdUrl>
  </documentManagement>
</p:properties>
</file>

<file path=customXml/itemProps1.xml><?xml version="1.0" encoding="utf-8"?>
<ds:datastoreItem xmlns:ds="http://schemas.openxmlformats.org/officeDocument/2006/customXml" ds:itemID="{CB6906C2-200F-4133-B018-97912782B7D4}">
  <ds:schemaRefs>
    <ds:schemaRef ds:uri="http://schemas.microsoft.com/sharepoint/v3/contenttype/forms"/>
  </ds:schemaRefs>
</ds:datastoreItem>
</file>

<file path=customXml/itemProps2.xml><?xml version="1.0" encoding="utf-8"?>
<ds:datastoreItem xmlns:ds="http://schemas.openxmlformats.org/officeDocument/2006/customXml" ds:itemID="{BF25E129-9EC3-4C1F-AAC6-C41991358E68}">
  <ds:schemaRefs>
    <ds:schemaRef ds:uri="http://schemas.microsoft.com/sharepoint/events"/>
  </ds:schemaRefs>
</ds:datastoreItem>
</file>

<file path=customXml/itemProps3.xml><?xml version="1.0" encoding="utf-8"?>
<ds:datastoreItem xmlns:ds="http://schemas.openxmlformats.org/officeDocument/2006/customXml" ds:itemID="{8E21DE52-9A64-41D8-BF49-9078CAAEB0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5fe7a9-f2df-4979-a07f-847cffe316eb"/>
    <ds:schemaRef ds:uri="fecc1ef3-e3b8-4c21-91f9-42b849803d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492DD69-3B34-43EA-A178-A2D25BF5BC10}">
  <ds:schemaRefs>
    <ds:schemaRef ds:uri="http://schemas.microsoft.com/office/2006/metadata/properties"/>
    <ds:schemaRef ds:uri="http://schemas.microsoft.com/office/infopath/2007/PartnerControls"/>
    <ds:schemaRef ds:uri="fecc1ef3-e3b8-4c21-91f9-42b849803dc2"/>
    <ds:schemaRef ds:uri="cc5fe7a9-f2df-4979-a07f-847cffe316eb"/>
  </ds:schemaRefs>
</ds:datastoreItem>
</file>

<file path=docProps/app.xml><?xml version="1.0" encoding="utf-8"?>
<Properties xmlns="http://schemas.openxmlformats.org/officeDocument/2006/extended-properties" xmlns:vt="http://schemas.openxmlformats.org/officeDocument/2006/docPropsVTypes">
  <TotalTime>28698</TotalTime>
  <Words>268</Words>
  <Application>Microsoft Office PowerPoint</Application>
  <PresentationFormat>Widescreen</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Symbol</vt:lpstr>
      <vt:lpstr>Office Theme</vt:lpstr>
      <vt:lpstr>1_Office Theme</vt:lpstr>
      <vt:lpstr>Shahal Kalpurath –  Senior Systems Engineer</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Archival Solution - Focus on Archival As A Service</dc:title>
  <dc:creator>Infosys</dc:creator>
  <cp:lastModifiedBy>Shahal Kalpurath</cp:lastModifiedBy>
  <cp:revision>1166</cp:revision>
  <dcterms:created xsi:type="dcterms:W3CDTF">2014-09-09T05:09:46Z</dcterms:created>
  <dcterms:modified xsi:type="dcterms:W3CDTF">2023-04-27T13:28:15Z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Rajesh_Verma05@ad.infosys.com</vt:lpwstr>
  </property>
  <property fmtid="{D5CDD505-2E9C-101B-9397-08002B2CF9AE}" pid="5" name="MSIP_Label_be4b3411-284d-4d31-bd4f-bc13ef7f1fd6_SetDate">
    <vt:lpwstr>2019-04-02T10:46:30.7258206Z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etDate">
    <vt:lpwstr>2023-04-25T09:31:45Z</vt:lpwstr>
  </property>
  <property fmtid="{D5CDD505-2E9C-101B-9397-08002B2CF9AE}" pid="11" name="MSIP_Label_a0819fa7-4367-4500-ba88-dd630d977609_Method">
    <vt:lpwstr>Privileged</vt:lpwstr>
  </property>
  <property fmtid="{D5CDD505-2E9C-101B-9397-08002B2CF9AE}" pid="12" name="MSIP_Label_a0819fa7-4367-4500-ba88-dd630d977609_Name">
    <vt:lpwstr>a0819fa7-4367-4500-ba88-dd630d977609</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ContentBits">
    <vt:lpwstr>0</vt:lpwstr>
  </property>
  <property fmtid="{D5CDD505-2E9C-101B-9397-08002B2CF9AE}" pid="15" name="ContentTypeId">
    <vt:lpwstr>0x010100C91145D1D0646045ADE27EED367B96CA</vt:lpwstr>
  </property>
  <property fmtid="{D5CDD505-2E9C-101B-9397-08002B2CF9AE}" pid="16" name="_dlc_DocIdItemGuid">
    <vt:lpwstr>38f8452d-6aa9-48b4-800b-8ec80a1f92ca</vt:lpwstr>
  </property>
</Properties>
</file>