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56" r:id="rId3"/>
    <p:sldId id="257" r:id="rId4"/>
    <p:sldId id="258" r:id="rId5"/>
    <p:sldId id="265" r:id="rId6"/>
    <p:sldId id="266" r:id="rId7"/>
    <p:sldId id="271" r:id="rId8"/>
    <p:sldId id="270" r:id="rId9"/>
    <p:sldId id="272" r:id="rId10"/>
    <p:sldId id="274" r:id="rId11"/>
    <p:sldId id="273" r:id="rId12"/>
    <p:sldId id="267" r:id="rId13"/>
    <p:sldId id="268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AL K" userId="2267cb2c6a21a6e8" providerId="LiveId" clId="{269E2498-905D-45FC-B8D3-0A052FC72243}"/>
    <pc:docChg chg="modSld">
      <pc:chgData name="SHAHAL K" userId="2267cb2c6a21a6e8" providerId="LiveId" clId="{269E2498-905D-45FC-B8D3-0A052FC72243}" dt="2023-05-08T17:09:08.095" v="3" actId="113"/>
      <pc:docMkLst>
        <pc:docMk/>
      </pc:docMkLst>
      <pc:sldChg chg="modSp mod">
        <pc:chgData name="SHAHAL K" userId="2267cb2c6a21a6e8" providerId="LiveId" clId="{269E2498-905D-45FC-B8D3-0A052FC72243}" dt="2023-05-08T17:09:08.095" v="3" actId="113"/>
        <pc:sldMkLst>
          <pc:docMk/>
          <pc:sldMk cId="2432917365" sldId="272"/>
        </pc:sldMkLst>
        <pc:spChg chg="mod">
          <ac:chgData name="SHAHAL K" userId="2267cb2c6a21a6e8" providerId="LiveId" clId="{269E2498-905D-45FC-B8D3-0A052FC72243}" dt="2023-05-08T17:09:08.095" v="3" actId="113"/>
          <ac:spMkLst>
            <pc:docMk/>
            <pc:sldMk cId="2432917365" sldId="272"/>
            <ac:spMk id="2" creationId="{A29292A6-368A-A228-7448-740D5405DEB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FFEC-349B-93B7-1BBE-9A5E091FF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A0516-2431-279C-68EE-1BE3B560D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5D821-A00C-4FF7-3B3E-549F0EE87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0D44-EC05-4A62-8376-66DBA8E8757C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34DCA-6D9A-D84D-D5C7-A488BC32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8E71E-36F3-F01B-0EDA-0E3FEFDF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492D-ADEB-4078-99A4-412201D51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70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A538-98DE-878E-1040-B7ACCBE3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4A89B-6612-B04A-3330-F3325F06C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4C2DC-F64F-8F24-48C3-9C3D1C65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0D44-EC05-4A62-8376-66DBA8E8757C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C02A8-76D9-CF9C-BBEE-A45089FC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C46EA-2CF0-73E5-10AC-AE64B897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492D-ADEB-4078-99A4-412201D51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65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BC0300-F4C6-96DE-FC40-816FEF3478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2DF58-A966-3ED9-AEE3-63677A723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0E0AA-F9EB-2D2E-59D9-93C26423F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0D44-EC05-4A62-8376-66DBA8E8757C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CDBE5-5CFB-80F1-417B-BE489DBC1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E1500-F828-CDE3-A6E6-314351B3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492D-ADEB-4078-99A4-412201D51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57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929B4-C655-3FE0-EF14-5971F73D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E5B53-827A-7EC2-4B28-847B52C1F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D4929-54AA-0CE2-00E0-B84E5CA7F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0D44-EC05-4A62-8376-66DBA8E8757C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C18ED-B444-997A-EF58-5A2EDBA3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0B15D-F0BD-5556-322A-104195C5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492D-ADEB-4078-99A4-412201D51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9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D15A-BE6B-C458-DCA6-83C43282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42BAD-73F7-D3CC-95E4-6E146BF39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D827F-B1BA-88C6-4BF8-834F5A9B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0D44-EC05-4A62-8376-66DBA8E8757C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1B14E-4337-BF6B-BE55-0EC43B38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B6991-ED2B-FFA0-61D4-1C60D4EF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492D-ADEB-4078-99A4-412201D51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00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723C1-7AAF-70DD-2415-0CAFB36DA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9AC89-0712-80AC-6E96-B725160E1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D9E21-ABFF-CAD1-DDF1-E3C183DA8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758C2-6B73-B87C-D781-D4C60F89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0D44-EC05-4A62-8376-66DBA8E8757C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849F7-04ED-D675-6266-032BDB638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A3861-3331-AD44-F212-07A02C76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492D-ADEB-4078-99A4-412201D51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35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AC72E-19FF-87C2-214A-523576BFB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6B191-C50F-93AE-78E6-A51227FBB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755EB-C92E-0107-C3AB-13863468E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E4E5DD-83E3-DEE8-D00F-5F6AFC3D9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95885-1FB2-3CD2-398C-8E70346E5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B2FD0-D74A-2960-CAF9-7144090C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0D44-EC05-4A62-8376-66DBA8E8757C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6640E3-A489-D5EC-2FF8-CB0C245B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EEC1D-F6F6-42BD-F042-413E43C6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492D-ADEB-4078-99A4-412201D51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98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7CA8-DF86-EDB6-7584-07111894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9B009A-0A6D-745B-8E12-CF746A02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0D44-EC05-4A62-8376-66DBA8E8757C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60FB3-7DE6-CCDE-D883-A3C70824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93E56-B22D-1B81-27E7-FADCCAF4A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492D-ADEB-4078-99A4-412201D51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42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CCB1DE-E8E2-47CF-786D-74CD4E9D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0D44-EC05-4A62-8376-66DBA8E8757C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7A91FF-1AB7-447D-4748-EDC38F57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3ADF3-FF18-4ED2-06DF-00411807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492D-ADEB-4078-99A4-412201D51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92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B46F-B988-6008-B784-349D3DFB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2E88E-FBA9-F0F2-DEEB-64DC13F41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5D69E-C7D5-AC34-295A-47A0DAE2F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79FE8-E585-3675-8A53-C6F2FB62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0D44-EC05-4A62-8376-66DBA8E8757C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28EA9-DD7E-D32A-034D-37C9695B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CB55A-70CC-396B-3CAD-1173629A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492D-ADEB-4078-99A4-412201D51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04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404E-9CC1-555A-310D-05663673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9AF267-4B1A-3B55-92B5-02046B32E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9A865-56C9-133E-C8E7-28C113A3E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C711E-7C03-9630-0B2F-0D5AF70CF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0D44-EC05-4A62-8376-66DBA8E8757C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E8FCF-0B1A-D32E-3938-04E2326A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27DB8-27BF-C2EF-B992-8ADA3BD2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492D-ADEB-4078-99A4-412201D51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83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9C852C-0D6C-409A-0AE6-AE06FDF1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FCE49-6A15-FE5F-08D9-ACBDD0C85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38027-8B0A-3B0E-DC36-A7AF3E773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C0D44-EC05-4A62-8376-66DBA8E8757C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F7B14-3501-5F76-A7A9-DD817DD9D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4EFBF-E91C-5C22-170E-19CCD1FA7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5492D-ADEB-4078-99A4-412201D51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00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ingularityhub.com/2017/05/23/veo-gives-robots-eyes-and-a-brain-so-they-can-safely-work-with-peopl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nd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B9F4-4847-46E0-9DF4-6B63B0CD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4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537A90-D974-52B8-181B-136AA8724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35" y="0"/>
            <a:ext cx="1218692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C41548-A648-200B-0474-A8AEAAEDEC5E}"/>
              </a:ext>
            </a:extLst>
          </p:cNvPr>
          <p:cNvSpPr txBox="1"/>
          <p:nvPr/>
        </p:nvSpPr>
        <p:spPr>
          <a:xfrm>
            <a:off x="2535" y="6858000"/>
            <a:ext cx="121869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singularityhub.com/2017/05/23/veo-gives-robots-eyes-and-a-brain-so-they-can-safely-work-with-people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d/3.0/"/>
              </a:rPr>
              <a:t>CC BY-ND</a:t>
            </a:r>
            <a:endParaRPr lang="en-IN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FD46C9-5B44-0DEA-DBBA-24E3B0F132C2}"/>
              </a:ext>
            </a:extLst>
          </p:cNvPr>
          <p:cNvSpPr txBox="1"/>
          <p:nvPr/>
        </p:nvSpPr>
        <p:spPr>
          <a:xfrm>
            <a:off x="3870960" y="2182505"/>
            <a:ext cx="9194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>
                <a:highlight>
                  <a:srgbClr val="008080"/>
                </a:highlight>
              </a:rPr>
              <a:t>Explainable AI in Manufacturing</a:t>
            </a:r>
            <a:endParaRPr lang="en-IN" sz="4800" dirty="0">
              <a:highlight>
                <a:srgbClr val="0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31071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1AE71-2553-588B-6D3F-97586B62E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In the scope of XAI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2D26D-CDB4-5A23-B9AA-1900D82D6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Feature Importance: Fine-tuning the hyper-parameters helps identify and prioritize important features, enhancing the interpretability of the model by highlighting the factors that contribute significantly to predictions.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Model Simplicity: By removing irrelevant or redundant features, the tuning process simplifies the model, making it easier to understand and explain to non-technical stakeholders.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Human-Readable Outputs: LightGBM3 provides visualizations and reports that aid in explaining the model's predictions, such as feature importance plots and decision trees, improving interpretability and facilitating communication with stakeholders.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34146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387D86-431B-82BE-5696-B3E3B14C7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000"/>
            <a:ext cx="10515600" cy="541496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Benefits of DART Booster Hyper-Parameter Tuning: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Improved model accuracy and reliability through optimal parameter configuration.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Enhanced generalization and robustness, particularly beneficial for small data 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Implementation of DART Booster with LightGBM3 in Predictive Maintenance (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PdM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Selected as the boosting algorithm for building a multi-class classification model to predict machine failures.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Specifically designed to handle the prediction of five potential failure types: comp1, comp2, comp3, comp4, or none.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Promising results obtained during the model evaluation phase, indicating the effectiveness of the approach.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Future Directions: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Further exploration of hyper-parameter optimization to maximize model performance.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Validation of the trained model using real-world manufacturing data to ensure its practical applicability.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DART Booster Hyper-Parameter Tuning with LightGBM3 provides a robust and efficient solution for accurate Predictive Maintenance models in manufacturing settings.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54727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3B69-A2BD-0AB1-1BCA-E7A319EF7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Preliminary Results and ML Model Evaluation: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88B1C-DCA6-9A8B-1116-EE8232B82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Utilized the DART Booster hyper-parameter tuning with LightGBM3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LightGBM3 is a gradient boosting framework using tree-based learning algorithm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Evaluated the trained model using the training data set Analyzed 5 data sets with telemetry, errors, maintenance, and failure information for 100 machines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Transformed and analyzed the data to create the final data set for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PdM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model building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Generated the label column to describe machine failure in the next 24 hours: comp1, comp2, comp3, comp4, or none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5421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154A-D513-1CF4-C34B-55EB05783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/>
              <a:t>Results</a:t>
            </a:r>
            <a:r>
              <a:rPr lang="en-IN" sz="2800" b="1" dirty="0"/>
              <a:t>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A8457-6F1C-5A6E-FD3B-1DFAAA30B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43880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The model accurately predicts values from the training data set in most cases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Evaluated the model's performance on unknown data entries using the test data (Table 2)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Overall accuracy of 99% and 95% average per class accuracy, showing promising results for the experimental case</a:t>
            </a:r>
          </a:p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Note: Table 1 and Table 2 are not provided in the given information, so they are not included in the slide.</a:t>
            </a:r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0A50D-7EF8-9A0C-354E-950EB6DFC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080" y="1690688"/>
            <a:ext cx="5654040" cy="421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87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5C49-4FAF-37F5-4B2D-4D087D264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22DBE-FD16-A9CA-9C60-86BB46941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The experimental case study demonstrated the potential of explainable AI in Predictive Maintenance (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PdM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) within the manufacturing field.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Reliable prediction models and visualizations provided by explainable AI contribute to avoiding unnecessary costs associated with unscheduled downtime caused by machine errors or tool failures.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Despite being based on a generic data set, the presented concept showed high maturity and yielded promising results.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Future steps involve engaging the trained model with real-world manufacturing data, including data from different manufacturers, to validate and enhance the reliability of the results.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Explainable AI holds significant promise in manufacturing and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PdM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empowering manufacturers to proactively identify and address potential issues, optimize production efficiency, and prevent costly disruptions.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1624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524A-052D-CFCD-0A52-1664E99B5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241"/>
            <a:ext cx="6543040" cy="1808480"/>
          </a:xfrm>
        </p:spPr>
        <p:txBody>
          <a:bodyPr>
            <a:normAutofit/>
          </a:bodyPr>
          <a:lstStyle/>
          <a:p>
            <a:r>
              <a:rPr lang="en-IN" sz="4400" b="1" dirty="0"/>
              <a:t>Introduction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76E22-51D5-64B1-0AF5-94D2A6B57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56080"/>
            <a:ext cx="9144000" cy="3601720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Manufacturing companies traditionally use reactive maintenance approaches, which can result in downtime and maintenance costs.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Predictive maintenance is a proactive approach that uses machine learning algorithms to predict when equipment failures are likely to occur.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Predictive maintenance can reduce downtime and maintenance costs, and improve overall equipment effectiveness (OEE).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The use of machine learning algorithms in manufacturing can raise concerns about the trustworthiness of predictions.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Explainable AI can help build trust in machine learning models by providing insights into how they make their predictions.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This presentation will discuss the importance of explainable AI in manufacturing and how it can be used in a case study on predictive maintenance.</a:t>
            </a:r>
          </a:p>
        </p:txBody>
      </p:sp>
    </p:spTree>
    <p:extLst>
      <p:ext uri="{BB962C8B-B14F-4D97-AF65-F5344CB8AC3E}">
        <p14:creationId xmlns:p14="http://schemas.microsoft.com/office/powerpoint/2010/main" val="200892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2CA3C-8C6E-8D9B-F93D-C7F85C9F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Explainable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C7F02-320C-202B-D3DE-D481D5B59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Explainable AI refers to the ability to understand and explain how machine learning models make predictions.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It is important for manufacturing companies to have explainable AI because it can build trust in AI models and allow for informed decision-making.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With explainable AI, companies can understand the factors that are driving predictions and make necessary adjustments to improve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Explainable AI can also help with compliance and regulatory requirements by providing transparent decision-making processes.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There are various techniques for implementing explainable AI, such as feature importance analysis, partial dependence plots, and LIME (Local Interpretable Model-Agnostic Explanations).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Explainable AI is crucial for applications such as predictive maintenance because it can help technicians understand why a piece of equipment is predicted to fail and take appropriate action to prevent it.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1182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816A-272A-A390-8A0C-42EA93684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4479"/>
            <a:ext cx="10515600" cy="1975168"/>
          </a:xfrm>
        </p:spPr>
        <p:txBody>
          <a:bodyPr/>
          <a:lstStyle/>
          <a:p>
            <a:pPr algn="ctr"/>
            <a:r>
              <a:rPr lang="en-IN" b="1" dirty="0"/>
              <a:t>Predictive Maintenance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196CB6-8C35-8AA5-060E-27A0D98280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977263"/>
            <a:ext cx="5572760" cy="6048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Predictive maintenance is a proactive maintenance strategy that uses data analysis and machine learning algorithms to predict when equipment failure is likely to occur.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This approach can help manufacturing companies reduce downtime, lower maintenance costs, and improve overall equipment effectiveness (OEE).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Predictive maintenance differs from traditional maintenance approaches (reactive, preventive) because it uses data to predict when maintenance is necessary instead of waiting for equipment to fail.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Predictive maintenance requires a large amount of data to be effective, such as sensor data, maintenance logs, and equipment performance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F4DD9AEF-30C4-B5D0-643A-22DEEDA21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61" y="1690689"/>
            <a:ext cx="5781039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4F491-6DB4-B759-F860-8448F73AC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Advantages of </a:t>
            </a:r>
            <a:r>
              <a:rPr lang="en-IN" b="1" dirty="0" err="1"/>
              <a:t>PdM</a:t>
            </a:r>
            <a:r>
              <a:rPr lang="en-IN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D07D6-313C-A7F6-88AA-FAF921816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Reduce the operational risk of mission-critical equipment.</a:t>
            </a:r>
          </a:p>
          <a:p>
            <a:r>
              <a:rPr lang="en-US" sz="2000" dirty="0"/>
              <a:t>Control cost of maintenance by enabling just-in-time maintenance operations. </a:t>
            </a:r>
          </a:p>
          <a:p>
            <a:r>
              <a:rPr lang="en-US" sz="2000" dirty="0"/>
              <a:t>Discover patterns connected to various maintenance problems. </a:t>
            </a:r>
          </a:p>
          <a:p>
            <a:r>
              <a:rPr lang="en-US" sz="2000" dirty="0"/>
              <a:t>Provide Key Performance Indicators.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95358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70E7-8FFD-28A5-960A-46FF8C0F5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2719"/>
            <a:ext cx="10515600" cy="1863408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374151"/>
                </a:solidFill>
                <a:effectLst/>
                <a:latin typeface="Söhne"/>
              </a:rPr>
              <a:t>Data Preparation for Failure Prediction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F155B-D893-DB8D-3AC7-F44A66A97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Data collected from Azure blob storage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Telemetry: Collects historical machine behavior data (voltage, vibration, etc.) 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Machines: Descriptive information about the machines.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ff2"/>
              </a:rPr>
              <a:t> 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The information includes: model type, and machine age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58DFA-BCD8-0F94-B9E9-6520562F7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579" y="3210559"/>
            <a:ext cx="7155941" cy="316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9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267B0A-EDF1-7672-5BD8-DBF49D74ADFA}"/>
              </a:ext>
            </a:extLst>
          </p:cNvPr>
          <p:cNvSpPr txBox="1"/>
          <p:nvPr/>
        </p:nvSpPr>
        <p:spPr>
          <a:xfrm>
            <a:off x="792480" y="558800"/>
            <a:ext cx="8483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Errors: Data about warnings and errors in the machines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Maintenance data: Data about replacement and maintenance for the machines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Failures: Data when a machine stops due to component failure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8BC273-7BE5-35C5-8E57-5FD5D84F4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2" y="1209040"/>
            <a:ext cx="7047338" cy="324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7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2623-3A37-A1FE-3CE9-F1C2BC94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Feature Engineering: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B64C1-298F-E510-B543-104ABC5D4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Created lagged telemetry data to capture time-series patterns.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Calculated rolling mean and standard deviation over lag windows.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Merged lag features into one data frame.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Aggregated categorical error values to capture different error types.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Incorporated component replacement frequency and time since last replacement.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Utilized machine information such as type and age.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4000" b="1" dirty="0">
              <a:latin typeface="+mj-lt"/>
              <a:ea typeface="+mj-ea"/>
              <a:cs typeface="+mj-cs"/>
            </a:endParaRPr>
          </a:p>
          <a:p>
            <a:pPr marL="0" indent="0" algn="l">
              <a:buNone/>
            </a:pPr>
            <a:r>
              <a:rPr lang="en-US" sz="4000" b="1" dirty="0">
                <a:latin typeface="+mj-lt"/>
                <a:ea typeface="+mj-ea"/>
                <a:cs typeface="+mj-cs"/>
              </a:rPr>
              <a:t>Label Construction:</a:t>
            </a:r>
          </a:p>
          <a:p>
            <a:pPr marL="0" indent="0" algn="l">
              <a:buNone/>
            </a:pPr>
            <a:endParaRPr lang="en-US" sz="3600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Defined label as probability of machine failure in next 24 hours due to component failure.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Created column indicating machine failure status: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"none": No failure in next 24 hours.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"comp1" to "comp4": Failure due to specific components.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421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292A6-368A-A228-7448-740D5405D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440" y="1012984"/>
            <a:ext cx="9144000" cy="157797"/>
          </a:xfrm>
        </p:spPr>
        <p:txBody>
          <a:bodyPr>
            <a:noAutofit/>
          </a:bodyPr>
          <a:lstStyle/>
          <a:p>
            <a:r>
              <a:rPr lang="en-IN" sz="4400" b="1" dirty="0"/>
              <a:t>ML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E801A-A779-243F-7377-D2117642F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63039"/>
            <a:ext cx="9144000" cy="4303078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DART Booster: A boosting algorithm utilized for hyper-parameter tuning in LightGBM3, a gradient boosting framework.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LightGBM3: A powerful gradient boosting framework that employs tree-based learning algorithms for efficient model training.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DART (Dropouts meet Multiple Additive Regression Trees): An optimization technique integrated into boosting algorithms, enhancing model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Hyper-Parameter Tuning: The process of fine-tuning algorithm settings to optimize model accuracy and reliability.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32917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</TotalTime>
  <Words>1197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ff2</vt:lpstr>
      <vt:lpstr>Söhne</vt:lpstr>
      <vt:lpstr>Office Theme</vt:lpstr>
      <vt:lpstr>PowerPoint Presentation</vt:lpstr>
      <vt:lpstr>Introduction </vt:lpstr>
      <vt:lpstr>Explainable AI</vt:lpstr>
      <vt:lpstr>Predictive Maintenance</vt:lpstr>
      <vt:lpstr>Advantages of PdM </vt:lpstr>
      <vt:lpstr>Data Preparation for Failure Prediction</vt:lpstr>
      <vt:lpstr>PowerPoint Presentation</vt:lpstr>
      <vt:lpstr>Feature Engineering:</vt:lpstr>
      <vt:lpstr>ML Model</vt:lpstr>
      <vt:lpstr>In the scope of XAI </vt:lpstr>
      <vt:lpstr>PowerPoint Presentation</vt:lpstr>
      <vt:lpstr>Preliminary Results and ML Model Evaluation:</vt:lpstr>
      <vt:lpstr>Results :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SHAHAL K</dc:creator>
  <cp:lastModifiedBy>SHAHAL K</cp:lastModifiedBy>
  <cp:revision>2</cp:revision>
  <dcterms:created xsi:type="dcterms:W3CDTF">2023-05-05T12:30:21Z</dcterms:created>
  <dcterms:modified xsi:type="dcterms:W3CDTF">2023-05-08T17:09:09Z</dcterms:modified>
</cp:coreProperties>
</file>