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Schoolbook" panose="020406040505050203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Gq6M06MKOV7N8mtj9LX+IWIhj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35450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23024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82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539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488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576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64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71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38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70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66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2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74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947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35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113051"/>
        </a:solidFill>
        <a:effectLst/>
      </p:bgPr>
    </p:bg>
    <p:spTree>
      <p:nvGrpSpPr>
        <p:cNvPr id="1" name="Shape 16"/>
        <p:cNvGrpSpPr/>
        <p:nvPr/>
      </p:nvGrpSpPr>
      <p:grpSpPr>
        <a:xfrm>
          <a:off x="0" y="0"/>
          <a:ext cx="0" cy="0"/>
          <a:chOff x="0" y="0"/>
          <a:chExt cx="0" cy="0"/>
        </a:xfrm>
      </p:grpSpPr>
      <p:sp>
        <p:nvSpPr>
          <p:cNvPr id="17" name="Google Shape;17;p18"/>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8"/>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9" name="Google Shape;19;p1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18"/>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6"/>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6"/>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a:spLocks noGrp="1"/>
          </p:cNvSpPr>
          <p:nvPr>
            <p:ph type="pic" idx="2"/>
          </p:nvPr>
        </p:nvSpPr>
        <p:spPr>
          <a:xfrm>
            <a:off x="0" y="0"/>
            <a:ext cx="11292840" cy="5128923"/>
          </a:xfrm>
          <a:prstGeom prst="rect">
            <a:avLst/>
          </a:prstGeom>
          <a:solidFill>
            <a:schemeClr val="accent1"/>
          </a:solidFill>
          <a:ln>
            <a:noFill/>
          </a:ln>
        </p:spPr>
      </p:sp>
      <p:sp>
        <p:nvSpPr>
          <p:cNvPr id="86" name="Google Shape;86;p26"/>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7" name="Google Shape;87;p2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3" name="Google Shape;93;p2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8"/>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8"/>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9" name="Google Shape;99;p2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3" name="Google Shape;33;p1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113051"/>
        </a:solidFill>
        <a:effectLst/>
      </p:bgPr>
    </p:bg>
    <p:spTree>
      <p:nvGrpSpPr>
        <p:cNvPr id="1" name="Shape 36"/>
        <p:cNvGrpSpPr/>
        <p:nvPr/>
      </p:nvGrpSpPr>
      <p:grpSpPr>
        <a:xfrm>
          <a:off x="0" y="0"/>
          <a:ext cx="0" cy="0"/>
          <a:chOff x="0" y="0"/>
          <a:chExt cx="0" cy="0"/>
        </a:xfrm>
      </p:grpSpPr>
      <p:sp>
        <p:nvSpPr>
          <p:cNvPr id="37" name="Google Shape;37;p17"/>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39" name="Google Shape;39;p1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17"/>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6" name="Google Shape;46;p2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9" name="Google Shape;49;p20"/>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1"/>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3" name="Google Shape;53;p21"/>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4" name="Google Shape;54;p2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2"/>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0" name="Google Shape;60;p22"/>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1" name="Google Shape;61;p22"/>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2" name="Google Shape;62;p22"/>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3" name="Google Shape;63;p2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2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2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5"/>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8" name="Google Shape;78;p25"/>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9" name="Google Shape;79;p2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6"/>
          <p:cNvSpPr/>
          <p:nvPr/>
        </p:nvSpPr>
        <p:spPr>
          <a:xfrm>
            <a:off x="11292840" y="0"/>
            <a:ext cx="914400" cy="6858000"/>
          </a:xfrm>
          <a:prstGeom prst="rect">
            <a:avLst/>
          </a:prstGeom>
          <a:solidFill>
            <a:srgbClr val="76C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6"/>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6"/>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13" name="Google Shape;13;p1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7FBFD"/>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4" name="Google Shape;14;p1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7FBFD"/>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5" name="Google Shape;15;p1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8F5FB"/>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15"/>
          <p:cNvSpPr/>
          <p:nvPr/>
        </p:nvSpPr>
        <p:spPr>
          <a:xfrm>
            <a:off x="11292840" y="0"/>
            <a:ext cx="914400" cy="6858000"/>
          </a:xfrm>
          <a:prstGeom prst="rect">
            <a:avLst/>
          </a:prstGeom>
          <a:solidFill>
            <a:srgbClr val="113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5"/>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5"/>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7" name="Google Shape;27;p1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BED6F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8" name="Google Shape;28;p1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BED6F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9" name="Google Shape;29;p1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418AD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7200"/>
              <a:buFont typeface="Century Schoolbook"/>
              <a:buNone/>
            </a:pPr>
            <a:r>
              <a:rPr lang="en-US"/>
              <a:t>Software Engineering</a:t>
            </a:r>
            <a:endParaRPr/>
          </a:p>
        </p:txBody>
      </p:sp>
      <p:sp>
        <p:nvSpPr>
          <p:cNvPr id="108" name="Google Shape;108;p1"/>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760"/>
              <a:buNone/>
            </a:pPr>
            <a:r>
              <a:rPr lang="en-US" b="1" dirty="0"/>
              <a:t>Requirement Engineering -II</a:t>
            </a:r>
            <a:endParaRPr dirty="0"/>
          </a:p>
          <a:p>
            <a:pPr marL="0" lvl="0" indent="0" algn="l" rtl="0">
              <a:lnSpc>
                <a:spcPct val="95000"/>
              </a:lnSpc>
              <a:spcBef>
                <a:spcPts val="1600"/>
              </a:spcBef>
              <a:spcAft>
                <a:spcPts val="0"/>
              </a:spcAft>
              <a:buSzPts val="1760"/>
              <a:buNone/>
            </a:pPr>
            <a:r>
              <a:rPr lang="en-US" dirty="0" err="1" smtClean="0"/>
              <a:t>Shahbaz</a:t>
            </a:r>
            <a:r>
              <a:rPr lang="en-US" dirty="0" smtClean="0"/>
              <a:t> </a:t>
            </a:r>
            <a:r>
              <a:rPr lang="en-US" dirty="0" err="1" smtClean="0"/>
              <a:t>Qadeer</a:t>
            </a:r>
            <a:endParaRPr dirty="0"/>
          </a:p>
        </p:txBody>
      </p:sp>
      <p:pic>
        <p:nvPicPr>
          <p:cNvPr id="109" name="Google Shape;109;p1"/>
          <p:cNvPicPr preferRelativeResize="0"/>
          <p:nvPr/>
        </p:nvPicPr>
        <p:blipFill rotWithShape="1">
          <a:blip r:embed="rId3">
            <a:alphaModFix/>
          </a:blip>
          <a:srcRect/>
          <a:stretch/>
        </p:blipFill>
        <p:spPr>
          <a:xfrm>
            <a:off x="8154628" y="5104439"/>
            <a:ext cx="3131388" cy="1027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1524000" y="1371600"/>
            <a:ext cx="2541494" cy="295835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entury Schoolbook"/>
              <a:buNone/>
            </a:pPr>
            <a:r>
              <a:rPr lang="en-US" sz="3600"/>
              <a:t>Passenger boarding</a:t>
            </a:r>
            <a:endParaRPr/>
          </a:p>
        </p:txBody>
      </p:sp>
      <p:pic>
        <p:nvPicPr>
          <p:cNvPr id="178" name="Google Shape;178;p10"/>
          <p:cNvPicPr preferRelativeResize="0">
            <a:picLocks noGrp="1"/>
          </p:cNvPicPr>
          <p:nvPr>
            <p:ph type="body" idx="1"/>
          </p:nvPr>
        </p:nvPicPr>
        <p:blipFill rotWithShape="1">
          <a:blip r:embed="rId3">
            <a:alphaModFix/>
          </a:blip>
          <a:srcRect/>
          <a:stretch/>
        </p:blipFill>
        <p:spPr>
          <a:xfrm>
            <a:off x="3877236" y="215084"/>
            <a:ext cx="6790764" cy="6244702"/>
          </a:xfrm>
          <a:prstGeom prst="rect">
            <a:avLst/>
          </a:prstGeom>
          <a:noFill/>
          <a:ln>
            <a:noFill/>
          </a:ln>
        </p:spPr>
      </p:pic>
      <p:sp>
        <p:nvSpPr>
          <p:cNvPr id="179" name="Google Shape;179;p1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Activity Diagram - Modeling a Word Processor</a:t>
            </a:r>
            <a:endParaRPr/>
          </a:p>
        </p:txBody>
      </p:sp>
      <p:sp>
        <p:nvSpPr>
          <p:cNvPr id="185" name="Google Shape;185;p11"/>
          <p:cNvSpPr txBox="1">
            <a:spLocks noGrp="1"/>
          </p:cNvSpPr>
          <p:nvPr>
            <p:ph type="body" idx="1"/>
          </p:nvPr>
        </p:nvSpPr>
        <p:spPr>
          <a:xfrm>
            <a:off x="1261872" y="1674993"/>
            <a:ext cx="10030968" cy="5090932"/>
          </a:xfrm>
          <a:prstGeom prst="rect">
            <a:avLst/>
          </a:prstGeom>
          <a:noFill/>
          <a:ln>
            <a:noFill/>
          </a:ln>
        </p:spPr>
        <p:txBody>
          <a:bodyPr spcFirstLastPara="1" wrap="square" lIns="91425" tIns="45700" rIns="91425" bIns="45700" anchor="t" anchorCtr="0">
            <a:noAutofit/>
          </a:bodyPr>
          <a:lstStyle/>
          <a:p>
            <a:pPr marL="182880" lvl="0" indent="-182880" algn="l" rtl="0">
              <a:lnSpc>
                <a:spcPct val="95000"/>
              </a:lnSpc>
              <a:spcBef>
                <a:spcPts val="0"/>
              </a:spcBef>
              <a:spcAft>
                <a:spcPts val="0"/>
              </a:spcAft>
              <a:buSzPts val="1920"/>
              <a:buFont typeface="Arial"/>
              <a:buChar char="•"/>
            </a:pPr>
            <a:r>
              <a:rPr lang="en-US" sz="2400"/>
              <a:t>The activity diagram example below describes the workflow for a word process to create a document through the following steps:</a:t>
            </a:r>
            <a:endParaRPr/>
          </a:p>
          <a:p>
            <a:pPr marL="182880" lvl="0" indent="-182880" algn="l" rtl="0">
              <a:lnSpc>
                <a:spcPct val="95000"/>
              </a:lnSpc>
              <a:spcBef>
                <a:spcPts val="1600"/>
              </a:spcBef>
              <a:spcAft>
                <a:spcPts val="0"/>
              </a:spcAft>
              <a:buSzPts val="1920"/>
              <a:buFont typeface="Arial"/>
              <a:buChar char="•"/>
            </a:pPr>
            <a:r>
              <a:rPr lang="en-US" sz="2400"/>
              <a:t>Open the word processing package.</a:t>
            </a:r>
            <a:endParaRPr/>
          </a:p>
          <a:p>
            <a:pPr marL="182880" lvl="0" indent="-182880" algn="l" rtl="0">
              <a:lnSpc>
                <a:spcPct val="95000"/>
              </a:lnSpc>
              <a:spcBef>
                <a:spcPts val="1600"/>
              </a:spcBef>
              <a:spcAft>
                <a:spcPts val="0"/>
              </a:spcAft>
              <a:buSzPts val="1920"/>
              <a:buFont typeface="Arial"/>
              <a:buChar char="•"/>
            </a:pPr>
            <a:r>
              <a:rPr lang="en-US" sz="2400"/>
              <a:t>Create a file.</a:t>
            </a:r>
            <a:endParaRPr/>
          </a:p>
          <a:p>
            <a:pPr marL="182880" lvl="0" indent="-182880" algn="l" rtl="0">
              <a:lnSpc>
                <a:spcPct val="95000"/>
              </a:lnSpc>
              <a:spcBef>
                <a:spcPts val="1600"/>
              </a:spcBef>
              <a:spcAft>
                <a:spcPts val="0"/>
              </a:spcAft>
              <a:buSzPts val="1920"/>
              <a:buFont typeface="Arial"/>
              <a:buChar char="•"/>
            </a:pPr>
            <a:r>
              <a:rPr lang="en-US" sz="2400"/>
              <a:t>Save the file under a unique name within its directory.</a:t>
            </a:r>
            <a:endParaRPr/>
          </a:p>
          <a:p>
            <a:pPr marL="182880" lvl="0" indent="-182880" algn="l" rtl="0">
              <a:lnSpc>
                <a:spcPct val="95000"/>
              </a:lnSpc>
              <a:spcBef>
                <a:spcPts val="1600"/>
              </a:spcBef>
              <a:spcAft>
                <a:spcPts val="0"/>
              </a:spcAft>
              <a:buSzPts val="1920"/>
              <a:buFont typeface="Arial"/>
              <a:buChar char="•"/>
            </a:pPr>
            <a:r>
              <a:rPr lang="en-US" sz="2400"/>
              <a:t>Type the document.</a:t>
            </a:r>
            <a:endParaRPr/>
          </a:p>
          <a:p>
            <a:pPr marL="182880" lvl="0" indent="-182880" algn="l" rtl="0">
              <a:lnSpc>
                <a:spcPct val="95000"/>
              </a:lnSpc>
              <a:spcBef>
                <a:spcPts val="1600"/>
              </a:spcBef>
              <a:spcAft>
                <a:spcPts val="0"/>
              </a:spcAft>
              <a:buSzPts val="1920"/>
              <a:buFont typeface="Arial"/>
              <a:buChar char="•"/>
            </a:pPr>
            <a:r>
              <a:rPr lang="en-US" sz="2400"/>
              <a:t>If graphics are necessary, open the graphics package, create the graphics, and paste the graphics into the document.</a:t>
            </a:r>
            <a:endParaRPr/>
          </a:p>
          <a:p>
            <a:pPr marL="182880" lvl="0" indent="-182880" algn="l" rtl="0">
              <a:lnSpc>
                <a:spcPct val="95000"/>
              </a:lnSpc>
              <a:spcBef>
                <a:spcPts val="1600"/>
              </a:spcBef>
              <a:spcAft>
                <a:spcPts val="0"/>
              </a:spcAft>
              <a:buSzPts val="1920"/>
              <a:buFont typeface="Arial"/>
              <a:buChar char="•"/>
            </a:pPr>
            <a:r>
              <a:rPr lang="en-US" sz="2400"/>
              <a:t>If a spreadsheet is necessary, open the spreadsheet package, create the spreadsheet, and paste the spreadsheet into the document.</a:t>
            </a:r>
            <a:endParaRPr/>
          </a:p>
          <a:p>
            <a:pPr marL="182880" lvl="0" indent="-182880" algn="l" rtl="0">
              <a:lnSpc>
                <a:spcPct val="95000"/>
              </a:lnSpc>
              <a:spcBef>
                <a:spcPts val="1600"/>
              </a:spcBef>
              <a:spcAft>
                <a:spcPts val="0"/>
              </a:spcAft>
              <a:buSzPts val="1920"/>
              <a:buFont typeface="Arial"/>
              <a:buChar char="•"/>
            </a:pPr>
            <a:r>
              <a:rPr lang="en-US" sz="2400"/>
              <a:t>Save the file.</a:t>
            </a:r>
            <a:endParaRPr/>
          </a:p>
          <a:p>
            <a:pPr marL="182880" lvl="0" indent="-182880" algn="l" rtl="0">
              <a:lnSpc>
                <a:spcPct val="95000"/>
              </a:lnSpc>
              <a:spcBef>
                <a:spcPts val="1600"/>
              </a:spcBef>
              <a:spcAft>
                <a:spcPts val="0"/>
              </a:spcAft>
              <a:buSzPts val="1920"/>
              <a:buFont typeface="Arial"/>
              <a:buChar char="•"/>
            </a:pPr>
            <a:r>
              <a:rPr lang="en-US" sz="2400"/>
              <a:t>Print a hard copy of the document.</a:t>
            </a:r>
            <a:endParaRPr/>
          </a:p>
          <a:p>
            <a:pPr marL="182880" lvl="0" indent="-182880" algn="l" rtl="0">
              <a:lnSpc>
                <a:spcPct val="95000"/>
              </a:lnSpc>
              <a:spcBef>
                <a:spcPts val="1600"/>
              </a:spcBef>
              <a:spcAft>
                <a:spcPts val="0"/>
              </a:spcAft>
              <a:buSzPts val="1920"/>
              <a:buFont typeface="Arial"/>
              <a:buChar char="•"/>
            </a:pPr>
            <a:r>
              <a:rPr lang="en-US" sz="2400"/>
              <a:t>Exit the word processing package.</a:t>
            </a:r>
            <a:endParaRPr/>
          </a:p>
        </p:txBody>
      </p:sp>
      <p:sp>
        <p:nvSpPr>
          <p:cNvPr id="186" name="Google Shape;186;p1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Modeling a Word Processor</a:t>
            </a:r>
            <a:endParaRPr/>
          </a:p>
        </p:txBody>
      </p:sp>
      <p:pic>
        <p:nvPicPr>
          <p:cNvPr id="192" name="Google Shape;192;p12"/>
          <p:cNvPicPr preferRelativeResize="0">
            <a:picLocks noGrp="1"/>
          </p:cNvPicPr>
          <p:nvPr>
            <p:ph type="body" idx="1"/>
          </p:nvPr>
        </p:nvPicPr>
        <p:blipFill rotWithShape="1">
          <a:blip r:embed="rId3">
            <a:alphaModFix/>
          </a:blip>
          <a:srcRect/>
          <a:stretch/>
        </p:blipFill>
        <p:spPr>
          <a:xfrm>
            <a:off x="7092522" y="89316"/>
            <a:ext cx="3368705" cy="6482081"/>
          </a:xfrm>
          <a:prstGeom prst="rect">
            <a:avLst/>
          </a:prstGeom>
          <a:noFill/>
          <a:ln>
            <a:noFill/>
          </a:ln>
        </p:spPr>
      </p:pic>
      <p:sp>
        <p:nvSpPr>
          <p:cNvPr id="193" name="Google Shape;193;p1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1173480" y="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Order Management System</a:t>
            </a:r>
            <a:endParaRPr/>
          </a:p>
        </p:txBody>
      </p:sp>
      <p:sp>
        <p:nvSpPr>
          <p:cNvPr id="199" name="Google Shape;199;p13"/>
          <p:cNvSpPr txBox="1">
            <a:spLocks noGrp="1"/>
          </p:cNvSpPr>
          <p:nvPr>
            <p:ph type="body" idx="1"/>
          </p:nvPr>
        </p:nvSpPr>
        <p:spPr>
          <a:xfrm>
            <a:off x="914400" y="1524000"/>
            <a:ext cx="10210800" cy="5241925"/>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600"/>
              <a:buFont typeface="Arial"/>
              <a:buChar char="•"/>
            </a:pPr>
            <a:r>
              <a:rPr lang="en-US" sz="2000"/>
              <a:t>Following is an example of an activity diagram for order management system. In the diagram, four activities are identified which are associated with conditions. One important point should be clearly understood that an activity diagram cannot be exactly matched with the code. The activity diagram is made to understand the flow of activities and is mainly used by the business users</a:t>
            </a:r>
            <a:endParaRPr/>
          </a:p>
          <a:p>
            <a:pPr marL="182880" lvl="0" indent="-182880" algn="l" rtl="0">
              <a:lnSpc>
                <a:spcPct val="95000"/>
              </a:lnSpc>
              <a:spcBef>
                <a:spcPts val="1600"/>
              </a:spcBef>
              <a:spcAft>
                <a:spcPts val="0"/>
              </a:spcAft>
              <a:buSzPts val="1600"/>
              <a:buFont typeface="Arial"/>
              <a:buChar char="•"/>
            </a:pPr>
            <a:r>
              <a:rPr lang="en-US" sz="2000"/>
              <a:t>Following diagram is drawn with the four main activities −</a:t>
            </a:r>
            <a:endParaRPr/>
          </a:p>
          <a:p>
            <a:pPr marL="182880" lvl="0" indent="-182880" algn="l" rtl="0">
              <a:lnSpc>
                <a:spcPct val="95000"/>
              </a:lnSpc>
              <a:spcBef>
                <a:spcPts val="1600"/>
              </a:spcBef>
              <a:spcAft>
                <a:spcPts val="0"/>
              </a:spcAft>
              <a:buSzPts val="1600"/>
              <a:buFont typeface="Arial"/>
              <a:buChar char="•"/>
            </a:pPr>
            <a:r>
              <a:rPr lang="en-US" sz="2000"/>
              <a:t>Send order by the customer</a:t>
            </a:r>
            <a:endParaRPr/>
          </a:p>
          <a:p>
            <a:pPr marL="182880" lvl="0" indent="-182880" algn="l" rtl="0">
              <a:lnSpc>
                <a:spcPct val="95000"/>
              </a:lnSpc>
              <a:spcBef>
                <a:spcPts val="1600"/>
              </a:spcBef>
              <a:spcAft>
                <a:spcPts val="0"/>
              </a:spcAft>
              <a:buSzPts val="1600"/>
              <a:buFont typeface="Arial"/>
              <a:buChar char="•"/>
            </a:pPr>
            <a:r>
              <a:rPr lang="en-US" sz="2000"/>
              <a:t>Receipt of the order</a:t>
            </a:r>
            <a:endParaRPr/>
          </a:p>
          <a:p>
            <a:pPr marL="182880" lvl="0" indent="-182880" algn="l" rtl="0">
              <a:lnSpc>
                <a:spcPct val="95000"/>
              </a:lnSpc>
              <a:spcBef>
                <a:spcPts val="1600"/>
              </a:spcBef>
              <a:spcAft>
                <a:spcPts val="0"/>
              </a:spcAft>
              <a:buSzPts val="1600"/>
              <a:buFont typeface="Arial"/>
              <a:buChar char="•"/>
            </a:pPr>
            <a:r>
              <a:rPr lang="en-US" sz="2000"/>
              <a:t>Confirm the order</a:t>
            </a:r>
            <a:endParaRPr/>
          </a:p>
          <a:p>
            <a:pPr marL="182880" lvl="0" indent="-182880" algn="l" rtl="0">
              <a:lnSpc>
                <a:spcPct val="95000"/>
              </a:lnSpc>
              <a:spcBef>
                <a:spcPts val="1600"/>
              </a:spcBef>
              <a:spcAft>
                <a:spcPts val="0"/>
              </a:spcAft>
              <a:buSzPts val="1600"/>
              <a:buFont typeface="Arial"/>
              <a:buChar char="•"/>
            </a:pPr>
            <a:r>
              <a:rPr lang="en-US" sz="2000"/>
              <a:t>Dispatch the order</a:t>
            </a:r>
            <a:endParaRPr/>
          </a:p>
          <a:p>
            <a:pPr marL="182880" lvl="0" indent="-182880" algn="l" rtl="0">
              <a:lnSpc>
                <a:spcPct val="95000"/>
              </a:lnSpc>
              <a:spcBef>
                <a:spcPts val="1600"/>
              </a:spcBef>
              <a:spcAft>
                <a:spcPts val="0"/>
              </a:spcAft>
              <a:buSzPts val="1600"/>
              <a:buFont typeface="Arial"/>
              <a:buChar char="•"/>
            </a:pPr>
            <a:r>
              <a:rPr lang="en-US" sz="2000"/>
              <a:t>After receiving the order request, condition checks are performed to check if it is normal or special order. After the type of order is identified, dispatch activity is performed and that is marked as the termination of the process.</a:t>
            </a:r>
            <a:endParaRPr/>
          </a:p>
          <a:p>
            <a:pPr marL="182880" lvl="0" indent="-91440" algn="l" rtl="0">
              <a:lnSpc>
                <a:spcPct val="95000"/>
              </a:lnSpc>
              <a:spcBef>
                <a:spcPts val="1600"/>
              </a:spcBef>
              <a:spcAft>
                <a:spcPts val="0"/>
              </a:spcAft>
              <a:buSzPts val="1440"/>
              <a:buNone/>
            </a:pPr>
            <a:endParaRPr/>
          </a:p>
        </p:txBody>
      </p:sp>
      <p:sp>
        <p:nvSpPr>
          <p:cNvPr id="200" name="Google Shape;200;p1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endParaRPr/>
          </a:p>
        </p:txBody>
      </p:sp>
      <p:sp>
        <p:nvSpPr>
          <p:cNvPr id="206" name="Google Shape;206;p1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91440" algn="l" rtl="0">
              <a:lnSpc>
                <a:spcPct val="95000"/>
              </a:lnSpc>
              <a:spcBef>
                <a:spcPts val="0"/>
              </a:spcBef>
              <a:spcAft>
                <a:spcPts val="0"/>
              </a:spcAft>
              <a:buSzPts val="1440"/>
              <a:buNone/>
            </a:pPr>
            <a:endParaRPr/>
          </a:p>
        </p:txBody>
      </p:sp>
      <p:sp>
        <p:nvSpPr>
          <p:cNvPr id="207" name="Google Shape;207;p1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14</a:t>
            </a:fld>
            <a:endParaRPr/>
          </a:p>
        </p:txBody>
      </p:sp>
      <p:pic>
        <p:nvPicPr>
          <p:cNvPr id="208" name="Google Shape;208;p14"/>
          <p:cNvPicPr preferRelativeResize="0"/>
          <p:nvPr/>
        </p:nvPicPr>
        <p:blipFill rotWithShape="1">
          <a:blip r:embed="rId3">
            <a:alphaModFix/>
          </a:blip>
          <a:srcRect/>
          <a:stretch/>
        </p:blipFill>
        <p:spPr>
          <a:xfrm>
            <a:off x="1013046" y="288925"/>
            <a:ext cx="10190291" cy="647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Activity Diagram</a:t>
            </a:r>
            <a:endParaRPr/>
          </a:p>
        </p:txBody>
      </p:sp>
      <p:sp>
        <p:nvSpPr>
          <p:cNvPr id="115" name="Google Shape;115;p2"/>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920"/>
              <a:buFont typeface="Arial"/>
              <a:buChar char="•"/>
            </a:pPr>
            <a:r>
              <a:rPr lang="en-US" sz="2400"/>
              <a:t>Activity diagram is basically a flowchart to represent the flow from one activity to another activity. The activity can be described as an operation of the system.</a:t>
            </a:r>
            <a:endParaRPr/>
          </a:p>
          <a:p>
            <a:pPr marL="182880" lvl="0" indent="-60959" algn="l" rtl="0">
              <a:lnSpc>
                <a:spcPct val="95000"/>
              </a:lnSpc>
              <a:spcBef>
                <a:spcPts val="1600"/>
              </a:spcBef>
              <a:spcAft>
                <a:spcPts val="0"/>
              </a:spcAft>
              <a:buSzPts val="1920"/>
              <a:buFont typeface="Arial"/>
              <a:buNone/>
            </a:pPr>
            <a:endParaRPr sz="2400"/>
          </a:p>
          <a:p>
            <a:pPr marL="182880" lvl="0" indent="-182880" algn="l" rtl="0">
              <a:lnSpc>
                <a:spcPct val="95000"/>
              </a:lnSpc>
              <a:spcBef>
                <a:spcPts val="1600"/>
              </a:spcBef>
              <a:spcAft>
                <a:spcPts val="0"/>
              </a:spcAft>
              <a:buSzPts val="1920"/>
              <a:buFont typeface="Arial"/>
              <a:buChar char="•"/>
            </a:pPr>
            <a:r>
              <a:rPr lang="en-US" sz="2400"/>
              <a:t>The control flow is drawn from one operation to another. This flow can be sequential, branched, or concurrent. Activity diagrams deal with all type of flow control by using different elements such as fork, join, etc</a:t>
            </a:r>
            <a:endParaRPr sz="2400"/>
          </a:p>
        </p:txBody>
      </p:sp>
      <p:sp>
        <p:nvSpPr>
          <p:cNvPr id="116" name="Google Shape;116;p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Activity Diagram(Cont.)</a:t>
            </a:r>
            <a:endParaRPr/>
          </a:p>
        </p:txBody>
      </p:sp>
      <p:sp>
        <p:nvSpPr>
          <p:cNvPr id="122" name="Google Shape;122;p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Autofit/>
          </a:bodyPr>
          <a:lstStyle/>
          <a:p>
            <a:pPr marL="182880" lvl="0" indent="-182880" algn="l" rtl="0">
              <a:lnSpc>
                <a:spcPct val="95000"/>
              </a:lnSpc>
              <a:spcBef>
                <a:spcPts val="0"/>
              </a:spcBef>
              <a:spcAft>
                <a:spcPts val="0"/>
              </a:spcAft>
              <a:buSzPts val="1600"/>
              <a:buFont typeface="Arial"/>
              <a:buChar char="•"/>
            </a:pPr>
            <a:r>
              <a:rPr lang="en-US" sz="2000"/>
              <a:t>Activity is a particular operation of the system. Activity diagrams are not only used for visualizing the dynamic nature of a system, but they are also used to construct the executable system by using forward and reverse engineering techniques. The only missing thing in the activity diagram is the message part.</a:t>
            </a:r>
            <a:endParaRPr/>
          </a:p>
          <a:p>
            <a:pPr marL="182880" lvl="0" indent="-182880" algn="l" rtl="0">
              <a:lnSpc>
                <a:spcPct val="95000"/>
              </a:lnSpc>
              <a:spcBef>
                <a:spcPts val="1600"/>
              </a:spcBef>
              <a:spcAft>
                <a:spcPts val="0"/>
              </a:spcAft>
              <a:buSzPts val="1600"/>
              <a:buFont typeface="Arial"/>
              <a:buChar char="•"/>
            </a:pPr>
            <a:r>
              <a:rPr lang="en-US" sz="2000"/>
              <a:t>It does not show any message flow from one activity to another. Although the diagrams look like a flowchart, they are not. It shows different flows such as parallel, branched, concurrent, and single.</a:t>
            </a:r>
            <a:endParaRPr/>
          </a:p>
          <a:p>
            <a:pPr marL="182880" lvl="0" indent="-182880" algn="l" rtl="0">
              <a:lnSpc>
                <a:spcPct val="95000"/>
              </a:lnSpc>
              <a:spcBef>
                <a:spcPts val="1600"/>
              </a:spcBef>
              <a:spcAft>
                <a:spcPts val="0"/>
              </a:spcAft>
              <a:buSzPts val="1600"/>
              <a:buFont typeface="Arial"/>
              <a:buChar char="•"/>
            </a:pPr>
            <a:r>
              <a:rPr lang="en-US" sz="2000"/>
              <a:t>The purpose of an activity diagram can be described as −</a:t>
            </a:r>
            <a:endParaRPr/>
          </a:p>
          <a:p>
            <a:pPr marL="182880" lvl="0" indent="-182880" algn="l" rtl="0">
              <a:lnSpc>
                <a:spcPct val="95000"/>
              </a:lnSpc>
              <a:spcBef>
                <a:spcPts val="1600"/>
              </a:spcBef>
              <a:spcAft>
                <a:spcPts val="0"/>
              </a:spcAft>
              <a:buSzPts val="1600"/>
              <a:buFont typeface="Arial"/>
              <a:buChar char="•"/>
            </a:pPr>
            <a:r>
              <a:rPr lang="en-US" sz="2000"/>
              <a:t>Draw the activity flow of a system.</a:t>
            </a:r>
            <a:endParaRPr/>
          </a:p>
          <a:p>
            <a:pPr marL="182880" lvl="0" indent="-182880" algn="l" rtl="0">
              <a:lnSpc>
                <a:spcPct val="95000"/>
              </a:lnSpc>
              <a:spcBef>
                <a:spcPts val="1600"/>
              </a:spcBef>
              <a:spcAft>
                <a:spcPts val="0"/>
              </a:spcAft>
              <a:buSzPts val="1600"/>
              <a:buFont typeface="Arial"/>
              <a:buChar char="•"/>
            </a:pPr>
            <a:r>
              <a:rPr lang="en-US" sz="2000"/>
              <a:t>Describe the sequence from one activity to another.</a:t>
            </a:r>
            <a:endParaRPr/>
          </a:p>
          <a:p>
            <a:pPr marL="182880" lvl="0" indent="-182880" algn="l" rtl="0">
              <a:lnSpc>
                <a:spcPct val="95000"/>
              </a:lnSpc>
              <a:spcBef>
                <a:spcPts val="1600"/>
              </a:spcBef>
              <a:spcAft>
                <a:spcPts val="0"/>
              </a:spcAft>
              <a:buSzPts val="1600"/>
              <a:buFont typeface="Arial"/>
              <a:buChar char="•"/>
            </a:pPr>
            <a:r>
              <a:rPr lang="en-US" sz="2000"/>
              <a:t>Describe the parallel, branched and concurrent flow of the system.</a:t>
            </a:r>
            <a:endParaRPr/>
          </a:p>
          <a:p>
            <a:pPr marL="182880" lvl="0" indent="-81279" algn="l" rtl="0">
              <a:lnSpc>
                <a:spcPct val="95000"/>
              </a:lnSpc>
              <a:spcBef>
                <a:spcPts val="1600"/>
              </a:spcBef>
              <a:spcAft>
                <a:spcPts val="0"/>
              </a:spcAft>
              <a:buSzPts val="1600"/>
              <a:buNone/>
            </a:pPr>
            <a:endParaRPr sz="2000"/>
          </a:p>
        </p:txBody>
      </p:sp>
      <p:sp>
        <p:nvSpPr>
          <p:cNvPr id="123" name="Google Shape;123;p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Activity Diagram (Cont.)</a:t>
            </a:r>
            <a:endParaRPr/>
          </a:p>
        </p:txBody>
      </p:sp>
      <p:sp>
        <p:nvSpPr>
          <p:cNvPr id="129" name="Google Shape;129;p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920"/>
              <a:buFont typeface="Arial"/>
              <a:buChar char="•"/>
            </a:pPr>
            <a:r>
              <a:rPr lang="en-US" sz="2400"/>
              <a:t>Identify candidate use cases, through the examination of business workflows</a:t>
            </a:r>
            <a:endParaRPr/>
          </a:p>
          <a:p>
            <a:pPr marL="182880" lvl="0" indent="-182880" algn="l" rtl="0">
              <a:lnSpc>
                <a:spcPct val="95000"/>
              </a:lnSpc>
              <a:spcBef>
                <a:spcPts val="1600"/>
              </a:spcBef>
              <a:spcAft>
                <a:spcPts val="0"/>
              </a:spcAft>
              <a:buSzPts val="1920"/>
              <a:buFont typeface="Arial"/>
              <a:buChar char="•"/>
            </a:pPr>
            <a:r>
              <a:rPr lang="en-US" sz="2400"/>
              <a:t>Identify pre- and post-conditions (the context) for use cases</a:t>
            </a:r>
            <a:endParaRPr/>
          </a:p>
          <a:p>
            <a:pPr marL="182880" lvl="0" indent="-182880" algn="l" rtl="0">
              <a:lnSpc>
                <a:spcPct val="95000"/>
              </a:lnSpc>
              <a:spcBef>
                <a:spcPts val="1600"/>
              </a:spcBef>
              <a:spcAft>
                <a:spcPts val="0"/>
              </a:spcAft>
              <a:buSzPts val="1920"/>
              <a:buFont typeface="Arial"/>
              <a:buChar char="•"/>
            </a:pPr>
            <a:r>
              <a:rPr lang="en-US" sz="2400"/>
              <a:t>Model workflows between/within use cases</a:t>
            </a:r>
            <a:endParaRPr/>
          </a:p>
          <a:p>
            <a:pPr marL="182880" lvl="0" indent="-182880" algn="l" rtl="0">
              <a:lnSpc>
                <a:spcPct val="95000"/>
              </a:lnSpc>
              <a:spcBef>
                <a:spcPts val="1600"/>
              </a:spcBef>
              <a:spcAft>
                <a:spcPts val="0"/>
              </a:spcAft>
              <a:buSzPts val="1920"/>
              <a:buFont typeface="Arial"/>
              <a:buChar char="•"/>
            </a:pPr>
            <a:r>
              <a:rPr lang="en-US" sz="2400"/>
              <a:t>Model complex workflows in operations on objects</a:t>
            </a:r>
            <a:endParaRPr/>
          </a:p>
          <a:p>
            <a:pPr marL="182880" lvl="0" indent="-182880" algn="l" rtl="0">
              <a:lnSpc>
                <a:spcPct val="95000"/>
              </a:lnSpc>
              <a:spcBef>
                <a:spcPts val="1600"/>
              </a:spcBef>
              <a:spcAft>
                <a:spcPts val="0"/>
              </a:spcAft>
              <a:buSzPts val="1920"/>
              <a:buFont typeface="Arial"/>
              <a:buChar char="•"/>
            </a:pPr>
            <a:r>
              <a:rPr lang="en-US" sz="2400"/>
              <a:t>Model in detail complex activities in a high level activity Diagram</a:t>
            </a:r>
            <a:endParaRPr/>
          </a:p>
          <a:p>
            <a:pPr marL="182880" lvl="0" indent="-60959" algn="l" rtl="0">
              <a:lnSpc>
                <a:spcPct val="95000"/>
              </a:lnSpc>
              <a:spcBef>
                <a:spcPts val="1600"/>
              </a:spcBef>
              <a:spcAft>
                <a:spcPts val="0"/>
              </a:spcAft>
              <a:buSzPts val="1920"/>
              <a:buNone/>
            </a:pPr>
            <a:endParaRPr sz="2400"/>
          </a:p>
        </p:txBody>
      </p:sp>
      <p:sp>
        <p:nvSpPr>
          <p:cNvPr id="130" name="Google Shape;130;p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Activity Diagram V.s UseCase (Cont.)</a:t>
            </a:r>
            <a:endParaRPr/>
          </a:p>
        </p:txBody>
      </p:sp>
      <p:sp>
        <p:nvSpPr>
          <p:cNvPr id="136" name="Google Shape;136;p5"/>
          <p:cNvSpPr txBox="1">
            <a:spLocks noGrp="1"/>
          </p:cNvSpPr>
          <p:nvPr>
            <p:ph type="body" idx="1"/>
          </p:nvPr>
        </p:nvSpPr>
        <p:spPr>
          <a:xfrm>
            <a:off x="1261872" y="1828800"/>
            <a:ext cx="10168128" cy="5029200"/>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600"/>
              <a:buFont typeface="Arial"/>
              <a:buChar char="•"/>
            </a:pPr>
            <a:r>
              <a:rPr lang="en-US" sz="2000"/>
              <a:t>An activity diagram is used to model the workflow depicting conditions, constraints, sequential and concurrent activities. </a:t>
            </a:r>
            <a:endParaRPr/>
          </a:p>
          <a:p>
            <a:pPr marL="182880" lvl="0" indent="-182880" algn="l" rtl="0">
              <a:lnSpc>
                <a:spcPct val="95000"/>
              </a:lnSpc>
              <a:spcBef>
                <a:spcPts val="1600"/>
              </a:spcBef>
              <a:spcAft>
                <a:spcPts val="0"/>
              </a:spcAft>
              <a:buSzPts val="1600"/>
              <a:buFont typeface="Arial"/>
              <a:buChar char="•"/>
            </a:pPr>
            <a:r>
              <a:rPr lang="en-US" sz="2000"/>
              <a:t>On the other hand, the purpose of a Use Case is to just depict the functionality i.e. what the system does and not how it is done. </a:t>
            </a:r>
            <a:endParaRPr/>
          </a:p>
          <a:p>
            <a:pPr marL="182880" lvl="0" indent="-182880" algn="l" rtl="0">
              <a:lnSpc>
                <a:spcPct val="95000"/>
              </a:lnSpc>
              <a:spcBef>
                <a:spcPts val="1600"/>
              </a:spcBef>
              <a:spcAft>
                <a:spcPts val="0"/>
              </a:spcAft>
              <a:buSzPts val="1600"/>
              <a:buFont typeface="Arial"/>
              <a:buChar char="•"/>
            </a:pPr>
            <a:r>
              <a:rPr lang="en-US" sz="2000"/>
              <a:t>So in simple terms, an activity diagram shows ‘How’ while a Use case shows ‘What’ for a particular system.</a:t>
            </a:r>
            <a:br>
              <a:rPr lang="en-US" sz="2000"/>
            </a:br>
            <a:endParaRPr sz="2000"/>
          </a:p>
          <a:p>
            <a:pPr marL="182880" lvl="0" indent="-182880" algn="l" rtl="0">
              <a:lnSpc>
                <a:spcPct val="95000"/>
              </a:lnSpc>
              <a:spcBef>
                <a:spcPts val="1600"/>
              </a:spcBef>
              <a:spcAft>
                <a:spcPts val="0"/>
              </a:spcAft>
              <a:buSzPts val="1600"/>
              <a:buFont typeface="Arial"/>
              <a:buChar char="•"/>
            </a:pPr>
            <a:r>
              <a:rPr lang="en-US" sz="2000"/>
              <a:t>The levels of abstraction also vary for both of them. An activity diagram can be used to illustrate a business process (high level implementation) to a stand alone algorithm (ground level implementation). </a:t>
            </a:r>
            <a:endParaRPr/>
          </a:p>
          <a:p>
            <a:pPr marL="182880" lvl="0" indent="-182880" algn="l" rtl="0">
              <a:lnSpc>
                <a:spcPct val="95000"/>
              </a:lnSpc>
              <a:spcBef>
                <a:spcPts val="1600"/>
              </a:spcBef>
              <a:spcAft>
                <a:spcPts val="0"/>
              </a:spcAft>
              <a:buSzPts val="1600"/>
              <a:buFont typeface="Arial"/>
              <a:buChar char="•"/>
            </a:pPr>
            <a:r>
              <a:rPr lang="en-US" sz="2000"/>
              <a:t>However, Use cases have a low level of abstraction. They are used to show a </a:t>
            </a:r>
            <a:r>
              <a:rPr lang="en-US" sz="2000" b="1"/>
              <a:t>high level</a:t>
            </a:r>
            <a:r>
              <a:rPr lang="en-US" sz="2000"/>
              <a:t> of implementation only.</a:t>
            </a:r>
            <a:endParaRPr/>
          </a:p>
        </p:txBody>
      </p:sp>
      <p:sp>
        <p:nvSpPr>
          <p:cNvPr id="137" name="Google Shape;137;p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endParaRPr/>
          </a:p>
        </p:txBody>
      </p:sp>
      <p:pic>
        <p:nvPicPr>
          <p:cNvPr id="143" name="Google Shape;143;p6"/>
          <p:cNvPicPr preferRelativeResize="0">
            <a:picLocks noGrp="1"/>
          </p:cNvPicPr>
          <p:nvPr>
            <p:ph type="body" idx="1"/>
          </p:nvPr>
        </p:nvPicPr>
        <p:blipFill rotWithShape="1">
          <a:blip r:embed="rId3">
            <a:alphaModFix/>
          </a:blip>
          <a:srcRect/>
          <a:stretch/>
        </p:blipFill>
        <p:spPr>
          <a:xfrm>
            <a:off x="2809877" y="68434"/>
            <a:ext cx="5585321" cy="6391353"/>
          </a:xfrm>
          <a:prstGeom prst="rect">
            <a:avLst/>
          </a:prstGeom>
          <a:noFill/>
          <a:ln>
            <a:noFill/>
          </a:ln>
        </p:spPr>
      </p:pic>
      <p:sp>
        <p:nvSpPr>
          <p:cNvPr id="144" name="Google Shape;144;p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ATM –Pin Verification</a:t>
            </a:r>
            <a:endParaRPr/>
          </a:p>
        </p:txBody>
      </p:sp>
      <p:pic>
        <p:nvPicPr>
          <p:cNvPr id="150" name="Google Shape;150;p7"/>
          <p:cNvPicPr preferRelativeResize="0">
            <a:picLocks noGrp="1"/>
          </p:cNvPicPr>
          <p:nvPr>
            <p:ph type="body" idx="1"/>
          </p:nvPr>
        </p:nvPicPr>
        <p:blipFill rotWithShape="1">
          <a:blip r:embed="rId3">
            <a:alphaModFix/>
          </a:blip>
          <a:srcRect/>
          <a:stretch/>
        </p:blipFill>
        <p:spPr>
          <a:xfrm>
            <a:off x="1619856" y="1737362"/>
            <a:ext cx="9124258" cy="3734752"/>
          </a:xfrm>
          <a:prstGeom prst="rect">
            <a:avLst/>
          </a:prstGeom>
          <a:noFill/>
          <a:ln>
            <a:noFill/>
          </a:ln>
        </p:spPr>
      </p:pic>
      <p:sp>
        <p:nvSpPr>
          <p:cNvPr id="151" name="Google Shape;151;p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p:nvPr/>
        </p:nvSpPr>
        <p:spPr>
          <a:xfrm>
            <a:off x="1526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15240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8"/>
          <p:cNvCxnSpPr/>
          <p:nvPr/>
        </p:nvCxnSpPr>
        <p:spPr>
          <a:xfrm>
            <a:off x="2429743" y="4343400"/>
            <a:ext cx="7406640" cy="0"/>
          </a:xfrm>
          <a:prstGeom prst="straightConnector1">
            <a:avLst/>
          </a:prstGeom>
          <a:noFill/>
          <a:ln w="9525" cap="flat" cmpd="sng">
            <a:solidFill>
              <a:srgbClr val="7F7F7F"/>
            </a:solidFill>
            <a:prstDash val="solid"/>
            <a:round/>
            <a:headEnd type="none" w="sm" len="sm"/>
            <a:tailEnd type="none" w="sm" len="sm"/>
          </a:ln>
        </p:spPr>
      </p:cxnSp>
      <p:sp>
        <p:nvSpPr>
          <p:cNvPr id="159" name="Google Shape;159;p8"/>
          <p:cNvSpPr/>
          <p:nvPr/>
        </p:nvSpPr>
        <p:spPr>
          <a:xfrm>
            <a:off x="1524000" y="0"/>
            <a:ext cx="9144000"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0" name="Google Shape;160;p8"/>
          <p:cNvSpPr txBox="1">
            <a:spLocks noGrp="1"/>
          </p:cNvSpPr>
          <p:nvPr>
            <p:ph type="title"/>
          </p:nvPr>
        </p:nvSpPr>
        <p:spPr>
          <a:xfrm>
            <a:off x="7629833" y="639097"/>
            <a:ext cx="2451446" cy="406892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4400"/>
              <a:buFont typeface="Century Schoolbook"/>
              <a:buNone/>
            </a:pPr>
            <a:r>
              <a:rPr lang="en-US">
                <a:solidFill>
                  <a:srgbClr val="262626"/>
                </a:solidFill>
              </a:rPr>
              <a:t>Emotion  Based Music Player</a:t>
            </a:r>
            <a:endParaRPr/>
          </a:p>
        </p:txBody>
      </p:sp>
      <p:pic>
        <p:nvPicPr>
          <p:cNvPr id="161" name="Google Shape;161;p8"/>
          <p:cNvPicPr preferRelativeResize="0">
            <a:picLocks noGrp="1"/>
          </p:cNvPicPr>
          <p:nvPr>
            <p:ph type="body" idx="1"/>
          </p:nvPr>
        </p:nvPicPr>
        <p:blipFill rotWithShape="1">
          <a:blip r:embed="rId3">
            <a:alphaModFix/>
          </a:blip>
          <a:srcRect/>
          <a:stretch/>
        </p:blipFill>
        <p:spPr>
          <a:xfrm>
            <a:off x="1880431" y="47334"/>
            <a:ext cx="4151163" cy="6511629"/>
          </a:xfrm>
          <a:prstGeom prst="rect">
            <a:avLst/>
          </a:prstGeom>
          <a:noFill/>
          <a:ln>
            <a:noFill/>
          </a:ln>
        </p:spPr>
      </p:pic>
      <p:cxnSp>
        <p:nvCxnSpPr>
          <p:cNvPr id="162" name="Google Shape;162;p8"/>
          <p:cNvCxnSpPr/>
          <p:nvPr/>
        </p:nvCxnSpPr>
        <p:spPr>
          <a:xfrm>
            <a:off x="7680978" y="4343400"/>
            <a:ext cx="2400300" cy="0"/>
          </a:xfrm>
          <a:prstGeom prst="straightConnector1">
            <a:avLst/>
          </a:prstGeom>
          <a:noFill/>
          <a:ln w="9525" cap="flat" cmpd="sng">
            <a:solidFill>
              <a:schemeClr val="dk2">
                <a:alpha val="89803"/>
              </a:schemeClr>
            </a:solidFill>
            <a:prstDash val="solid"/>
            <a:round/>
            <a:headEnd type="none" w="sm" len="sm"/>
            <a:tailEnd type="none" w="sm" len="sm"/>
          </a:ln>
        </p:spPr>
      </p:cxnSp>
      <p:sp>
        <p:nvSpPr>
          <p:cNvPr id="163" name="Google Shape;163;p8"/>
          <p:cNvSpPr/>
          <p:nvPr/>
        </p:nvSpPr>
        <p:spPr>
          <a:xfrm>
            <a:off x="1524012" y="6334316"/>
            <a:ext cx="9143989"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152400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txBox="1">
            <a:spLocks noGrp="1"/>
          </p:cNvSpPr>
          <p:nvPr>
            <p:ph type="sldNum" idx="12"/>
          </p:nvPr>
        </p:nvSpPr>
        <p:spPr>
          <a:xfrm>
            <a:off x="8949344" y="6459786"/>
            <a:ext cx="984019" cy="365125"/>
          </a:xfrm>
          <a:prstGeom prst="rect">
            <a:avLst/>
          </a:prstGeom>
          <a:noFill/>
          <a:ln>
            <a:noFill/>
          </a:ln>
        </p:spPr>
        <p:txBody>
          <a:bodyPr spcFirstLastPara="1" wrap="square" lIns="91425" tIns="45700" rIns="91425" bIns="45700" anchor="ctr" anchorCtr="0">
            <a:normAutofit fontScale="55000" lnSpcReduction="20000"/>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346960" y="286604"/>
            <a:ext cx="3325830" cy="509222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Coffee Machine</a:t>
            </a:r>
            <a:endParaRPr/>
          </a:p>
        </p:txBody>
      </p:sp>
      <p:pic>
        <p:nvPicPr>
          <p:cNvPr id="171" name="Google Shape;171;p9"/>
          <p:cNvPicPr preferRelativeResize="0">
            <a:picLocks noGrp="1"/>
          </p:cNvPicPr>
          <p:nvPr>
            <p:ph type="body" idx="1"/>
          </p:nvPr>
        </p:nvPicPr>
        <p:blipFill rotWithShape="1">
          <a:blip r:embed="rId3">
            <a:alphaModFix/>
          </a:blip>
          <a:srcRect/>
          <a:stretch/>
        </p:blipFill>
        <p:spPr>
          <a:xfrm>
            <a:off x="5672790" y="942852"/>
            <a:ext cx="4995210" cy="4972296"/>
          </a:xfrm>
          <a:prstGeom prst="rect">
            <a:avLst/>
          </a:prstGeom>
          <a:noFill/>
          <a:ln>
            <a:noFill/>
          </a:ln>
        </p:spPr>
      </p:pic>
      <p:sp>
        <p:nvSpPr>
          <p:cNvPr id="172" name="Google Shape;172;p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View">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Widescreen</PresentationFormat>
  <Paragraphs>64</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Calibri</vt:lpstr>
      <vt:lpstr>Century Schoolbook</vt:lpstr>
      <vt:lpstr>Arial</vt:lpstr>
      <vt:lpstr>Noto Sans Symbols</vt:lpstr>
      <vt:lpstr>View</vt:lpstr>
      <vt:lpstr>View</vt:lpstr>
      <vt:lpstr>Software Engineering</vt:lpstr>
      <vt:lpstr>Activity Diagram</vt:lpstr>
      <vt:lpstr>Activity Diagram(Cont.)</vt:lpstr>
      <vt:lpstr>Activity Diagram (Cont.)</vt:lpstr>
      <vt:lpstr>Activity Diagram V.s UseCase (Cont.)</vt:lpstr>
      <vt:lpstr>PowerPoint Presentation</vt:lpstr>
      <vt:lpstr>ATM –Pin Verification</vt:lpstr>
      <vt:lpstr>Emotion  Based Music Player</vt:lpstr>
      <vt:lpstr>Coffee Machine</vt:lpstr>
      <vt:lpstr>Passenger boarding</vt:lpstr>
      <vt:lpstr>Activity Diagram - Modeling a Word Processor</vt:lpstr>
      <vt:lpstr>Modeling a Word Processor</vt:lpstr>
      <vt:lpstr>Order Management System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Mian Ahmed Shafiq</dc:creator>
  <cp:lastModifiedBy>Rao</cp:lastModifiedBy>
  <cp:revision>1</cp:revision>
  <dcterms:created xsi:type="dcterms:W3CDTF">2018-09-03T15:03:53Z</dcterms:created>
  <dcterms:modified xsi:type="dcterms:W3CDTF">2024-12-31T10:24:00Z</dcterms:modified>
</cp:coreProperties>
</file>