
<file path=[Content_Types].xml><?xml version="1.0" encoding="utf-8"?>
<Types xmlns="http://schemas.openxmlformats.org/package/2006/content-types">
  <Override PartName="/_rels/.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702160" y="1203480"/>
            <a:ext cx="3738600" cy="2982960"/>
          </a:xfrm>
          <a:prstGeom prst="rect">
            <a:avLst/>
          </a:prstGeom>
          <a:ln>
            <a:noFill/>
          </a:ln>
        </p:spPr>
      </p:pic>
      <p:pic>
        <p:nvPicPr>
          <p:cNvPr id="35" name="" descr=""/>
          <p:cNvPicPr/>
          <p:nvPr/>
        </p:nvPicPr>
        <p:blipFill>
          <a:blip r:embed="rId3"/>
          <a:stretch/>
        </p:blipFill>
        <p:spPr>
          <a:xfrm>
            <a:off x="2702160" y="1203480"/>
            <a:ext cx="373860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702160" y="1203480"/>
            <a:ext cx="3738600" cy="2982960"/>
          </a:xfrm>
          <a:prstGeom prst="rect">
            <a:avLst/>
          </a:prstGeom>
          <a:ln>
            <a:noFill/>
          </a:ln>
        </p:spPr>
      </p:pic>
      <p:pic>
        <p:nvPicPr>
          <p:cNvPr id="71" name="" descr=""/>
          <p:cNvPicPr/>
          <p:nvPr/>
        </p:nvPicPr>
        <p:blipFill>
          <a:blip r:embed="rId3"/>
          <a:stretch/>
        </p:blipFill>
        <p:spPr>
          <a:xfrm>
            <a:off x="2702160" y="1203480"/>
            <a:ext cx="3738600" cy="2982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311760" y="744480"/>
            <a:ext cx="8518680" cy="2050920"/>
          </a:xfrm>
          <a:prstGeom prst="rect">
            <a:avLst/>
          </a:prstGeom>
          <a:noFill/>
          <a:ln>
            <a:noFill/>
          </a:ln>
        </p:spPr>
        <p:style>
          <a:lnRef idx="0"/>
          <a:fillRef idx="0"/>
          <a:effectRef idx="0"/>
          <a:fontRef idx="minor"/>
        </p:style>
        <p:txBody>
          <a:bodyPr lIns="90000" rIns="90000" tIns="91440" bIns="91440" anchor="b"/>
          <a:p>
            <a:pPr algn="ctr">
              <a:lnSpc>
                <a:spcPct val="100000"/>
              </a:lnSpc>
            </a:pPr>
            <a:r>
              <a:rPr b="0" lang="en-US" sz="5200" spc="-1" strike="noStrike">
                <a:solidFill>
                  <a:srgbClr val="000000"/>
                </a:solidFill>
                <a:uFill>
                  <a:solidFill>
                    <a:srgbClr val="ffffff"/>
                  </a:solidFill>
                </a:uFill>
                <a:latin typeface="Arial"/>
                <a:ea typeface="Arial"/>
              </a:rPr>
              <a:t>Cervical Cancer Risk Factor Analysis</a:t>
            </a:r>
            <a:endParaRPr b="0" lang="en-US" sz="1800" spc="-1" strike="noStrike">
              <a:solidFill>
                <a:srgbClr val="000000"/>
              </a:solidFill>
              <a:uFill>
                <a:solidFill>
                  <a:srgbClr val="ffffff"/>
                </a:solidFill>
              </a:uFill>
              <a:latin typeface="Arial"/>
            </a:endParaRPr>
          </a:p>
        </p:txBody>
      </p:sp>
      <p:sp>
        <p:nvSpPr>
          <p:cNvPr id="73" name="CustomShape 2"/>
          <p:cNvSpPr/>
          <p:nvPr/>
        </p:nvSpPr>
        <p:spPr>
          <a:xfrm>
            <a:off x="311760" y="2834280"/>
            <a:ext cx="8518680" cy="790920"/>
          </a:xfrm>
          <a:prstGeom prst="rect">
            <a:avLst/>
          </a:prstGeom>
          <a:noFill/>
          <a:ln>
            <a:noFill/>
          </a:ln>
        </p:spPr>
        <p:style>
          <a:lnRef idx="0"/>
          <a:fillRef idx="0"/>
          <a:effectRef idx="0"/>
          <a:fontRef idx="minor"/>
        </p:style>
        <p:txBody>
          <a:bodyPr lIns="90000" rIns="90000" tIns="91440" bIns="91440"/>
          <a:p>
            <a:pPr algn="ctr">
              <a:lnSpc>
                <a:spcPct val="100000"/>
              </a:lnSpc>
            </a:pPr>
            <a:r>
              <a:rPr b="0" lang="en-US" sz="2800" spc="-1" strike="noStrike">
                <a:solidFill>
                  <a:srgbClr val="595959"/>
                </a:solidFill>
                <a:uFill>
                  <a:solidFill>
                    <a:srgbClr val="ffffff"/>
                  </a:solidFill>
                </a:uFill>
                <a:latin typeface="Arial"/>
                <a:ea typeface="Arial"/>
              </a:rPr>
              <a:t>By: Shahir Kottilingal</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311760" y="444960"/>
            <a:ext cx="8518680" cy="57096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uFill>
                  <a:solidFill>
                    <a:srgbClr val="ffffff"/>
                  </a:solidFill>
                </a:uFill>
                <a:latin typeface="Arial"/>
                <a:ea typeface="Arial"/>
              </a:rPr>
              <a:t>Findings: Linear Line Plot </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92" name="CustomShape 2"/>
          <p:cNvSpPr/>
          <p:nvPr/>
        </p:nvSpPr>
        <p:spPr>
          <a:xfrm>
            <a:off x="311760" y="1152360"/>
            <a:ext cx="8518680" cy="3414600"/>
          </a:xfrm>
          <a:prstGeom prst="rect">
            <a:avLst/>
          </a:prstGeom>
          <a:noFill/>
          <a:ln>
            <a:noFill/>
          </a:ln>
        </p:spPr>
        <p:style>
          <a:lnRef idx="0"/>
          <a:fillRef idx="0"/>
          <a:effectRef idx="0"/>
          <a:fontRef idx="minor"/>
        </p:style>
        <p:txBody>
          <a:bodyPr lIns="90000" rIns="90000" tIns="91440" bIns="9144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pic>
        <p:nvPicPr>
          <p:cNvPr id="93" name="" descr=""/>
          <p:cNvPicPr/>
          <p:nvPr/>
        </p:nvPicPr>
        <p:blipFill>
          <a:blip r:embed="rId1"/>
          <a:stretch/>
        </p:blipFill>
        <p:spPr>
          <a:xfrm>
            <a:off x="1110600" y="1138680"/>
            <a:ext cx="4714200" cy="341892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311760" y="444960"/>
            <a:ext cx="8518680" cy="57096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uFill>
                  <a:solidFill>
                    <a:srgbClr val="ffffff"/>
                  </a:solidFill>
                </a:uFill>
                <a:latin typeface="Arial"/>
                <a:ea typeface="Arial"/>
              </a:rPr>
              <a:t>Limitations</a:t>
            </a:r>
            <a:endParaRPr b="0" lang="en-US" sz="1800" spc="-1" strike="noStrike">
              <a:solidFill>
                <a:srgbClr val="000000"/>
              </a:solidFill>
              <a:uFill>
                <a:solidFill>
                  <a:srgbClr val="ffffff"/>
                </a:solidFill>
              </a:uFill>
              <a:latin typeface="Arial"/>
            </a:endParaRPr>
          </a:p>
        </p:txBody>
      </p:sp>
      <p:sp>
        <p:nvSpPr>
          <p:cNvPr id="95" name="CustomShape 2"/>
          <p:cNvSpPr/>
          <p:nvPr/>
        </p:nvSpPr>
        <p:spPr>
          <a:xfrm>
            <a:off x="311760" y="1152360"/>
            <a:ext cx="8518680" cy="3414600"/>
          </a:xfrm>
          <a:prstGeom prst="rect">
            <a:avLst/>
          </a:prstGeom>
          <a:noFill/>
          <a:ln>
            <a:noFill/>
          </a:ln>
        </p:spPr>
        <p:style>
          <a:lnRef idx="0"/>
          <a:fillRef idx="0"/>
          <a:effectRef idx="0"/>
          <a:fontRef idx="minor"/>
        </p:style>
        <p:txBody>
          <a:bodyPr lIns="90000" rIns="90000" tIns="91440" bIns="9144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595959"/>
                </a:solidFill>
                <a:uFill>
                  <a:solidFill>
                    <a:srgbClr val="ffffff"/>
                  </a:solidFill>
                </a:uFill>
                <a:latin typeface="Arial"/>
                <a:ea typeface="Arial"/>
              </a:rPr>
              <a:t>The dataset comprises demographic information, habits, and historic medical  records of 858 patients from Venezuela. There may be a little variation on patients from other parts of the word based on their ethnicity and life style.</a:t>
            </a: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311760" y="444960"/>
            <a:ext cx="8518680" cy="57096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uFill>
                  <a:solidFill>
                    <a:srgbClr val="ffffff"/>
                  </a:solidFill>
                </a:uFill>
                <a:latin typeface="Arial"/>
                <a:ea typeface="Arial"/>
              </a:rPr>
              <a:t>Conclusions</a:t>
            </a:r>
            <a:endParaRPr b="0" lang="en-US" sz="1800" spc="-1" strike="noStrike">
              <a:solidFill>
                <a:srgbClr val="000000"/>
              </a:solidFill>
              <a:uFill>
                <a:solidFill>
                  <a:srgbClr val="ffffff"/>
                </a:solidFill>
              </a:uFill>
              <a:latin typeface="Arial"/>
            </a:endParaRPr>
          </a:p>
        </p:txBody>
      </p:sp>
      <p:sp>
        <p:nvSpPr>
          <p:cNvPr id="97" name="CustomShape 2"/>
          <p:cNvSpPr/>
          <p:nvPr/>
        </p:nvSpPr>
        <p:spPr>
          <a:xfrm>
            <a:off x="311760" y="1152360"/>
            <a:ext cx="8518680" cy="3414600"/>
          </a:xfrm>
          <a:prstGeom prst="rect">
            <a:avLst/>
          </a:prstGeom>
          <a:noFill/>
          <a:ln>
            <a:noFill/>
          </a:ln>
        </p:spPr>
        <p:style>
          <a:lnRef idx="0"/>
          <a:fillRef idx="0"/>
          <a:effectRef idx="0"/>
          <a:fontRef idx="minor"/>
        </p:style>
        <p:txBody>
          <a:bodyPr lIns="90000" rIns="90000" tIns="91440" bIns="9144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595959"/>
                </a:solidFill>
                <a:uFill>
                  <a:solidFill>
                    <a:srgbClr val="ffffff"/>
                  </a:solidFill>
                </a:uFill>
                <a:latin typeface="Arial"/>
                <a:ea typeface="Arial"/>
              </a:rPr>
              <a:t>1. Major risk factor for Cervical Cancer is HPV infection.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595959"/>
                </a:solidFill>
                <a:uFill>
                  <a:solidFill>
                    <a:srgbClr val="ffffff"/>
                  </a:solidFill>
                </a:uFill>
                <a:latin typeface="Arial"/>
                <a:ea typeface="Arial"/>
              </a:rPr>
              <a:t>2. HPV prevention will reduce the risk of Cervical Cancer. </a:t>
            </a:r>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311760" y="444960"/>
            <a:ext cx="8518680" cy="57096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uFill>
                  <a:solidFill>
                    <a:srgbClr val="ffffff"/>
                  </a:solidFill>
                </a:uFill>
                <a:latin typeface="Arial"/>
                <a:ea typeface="Arial"/>
              </a:rPr>
              <a:t>Acknowledgements</a:t>
            </a:r>
            <a:endParaRPr b="0" lang="en-US" sz="1800" spc="-1" strike="noStrike">
              <a:solidFill>
                <a:srgbClr val="000000"/>
              </a:solidFill>
              <a:uFill>
                <a:solidFill>
                  <a:srgbClr val="ffffff"/>
                </a:solidFill>
              </a:uFill>
              <a:latin typeface="Arial"/>
            </a:endParaRPr>
          </a:p>
        </p:txBody>
      </p:sp>
      <p:sp>
        <p:nvSpPr>
          <p:cNvPr id="99" name="CustomShape 2"/>
          <p:cNvSpPr/>
          <p:nvPr/>
        </p:nvSpPr>
        <p:spPr>
          <a:xfrm>
            <a:off x="311760" y="1152360"/>
            <a:ext cx="8518680" cy="3414600"/>
          </a:xfrm>
          <a:prstGeom prst="rect">
            <a:avLst/>
          </a:prstGeom>
          <a:noFill/>
          <a:ln>
            <a:noFill/>
          </a:ln>
        </p:spPr>
        <p:style>
          <a:lnRef idx="0"/>
          <a:fillRef idx="0"/>
          <a:effectRef idx="0"/>
          <a:fontRef idx="minor"/>
        </p:style>
        <p:txBody>
          <a:bodyPr lIns="90000" rIns="90000" tIns="91440" bIns="9144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595959"/>
                </a:solidFill>
                <a:uFill>
                  <a:solidFill>
                    <a:srgbClr val="ffffff"/>
                  </a:solidFill>
                </a:uFill>
                <a:latin typeface="Arial"/>
                <a:ea typeface="Arial"/>
              </a:rPr>
              <a:t>“</a:t>
            </a:r>
            <a:r>
              <a:rPr b="0" lang="en-US" sz="1800" spc="-1" strike="noStrike">
                <a:solidFill>
                  <a:srgbClr val="595959"/>
                </a:solidFill>
                <a:uFill>
                  <a:solidFill>
                    <a:srgbClr val="ffffff"/>
                  </a:solidFill>
                </a:uFill>
                <a:latin typeface="Arial"/>
                <a:ea typeface="Arial"/>
              </a:rPr>
              <a:t>Cervical cancer (Risk Factors) Data Set” taken from UCI machine learning repository.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595959"/>
                </a:solidFill>
                <a:uFill>
                  <a:solidFill>
                    <a:srgbClr val="ffffff"/>
                  </a:solidFill>
                </a:uFill>
                <a:latin typeface="Arial"/>
                <a:ea typeface="Arial"/>
              </a:rPr>
              <a:t>No feedbacks received.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311760" y="444960"/>
            <a:ext cx="8518680" cy="57096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uFill>
                  <a:solidFill>
                    <a:srgbClr val="ffffff"/>
                  </a:solidFill>
                </a:uFill>
                <a:latin typeface="Arial"/>
                <a:ea typeface="Arial"/>
              </a:rPr>
              <a:t>References</a:t>
            </a:r>
            <a:endParaRPr b="0" lang="en-US" sz="1800" spc="-1" strike="noStrike">
              <a:solidFill>
                <a:srgbClr val="000000"/>
              </a:solidFill>
              <a:uFill>
                <a:solidFill>
                  <a:srgbClr val="ffffff"/>
                </a:solidFill>
              </a:uFill>
              <a:latin typeface="Arial"/>
            </a:endParaRPr>
          </a:p>
        </p:txBody>
      </p:sp>
      <p:sp>
        <p:nvSpPr>
          <p:cNvPr id="101" name="CustomShape 2"/>
          <p:cNvSpPr/>
          <p:nvPr/>
        </p:nvSpPr>
        <p:spPr>
          <a:xfrm>
            <a:off x="311760" y="1152360"/>
            <a:ext cx="8518680" cy="3414600"/>
          </a:xfrm>
          <a:prstGeom prst="rect">
            <a:avLst/>
          </a:prstGeom>
          <a:noFill/>
          <a:ln>
            <a:noFill/>
          </a:ln>
        </p:spPr>
        <p:style>
          <a:lnRef idx="0"/>
          <a:fillRef idx="0"/>
          <a:effectRef idx="0"/>
          <a:fontRef idx="minor"/>
        </p:style>
        <p:txBody>
          <a:bodyPr lIns="90000" rIns="90000" tIns="91440" bIns="91440"/>
          <a:p>
            <a:pPr>
              <a:lnSpc>
                <a:spcPct val="100000"/>
              </a:lnSpc>
            </a:pPr>
            <a:r>
              <a:rPr b="0" lang="en-US" sz="1800" spc="-1" strike="noStrike">
                <a:solidFill>
                  <a:srgbClr val="595959"/>
                </a:solidFill>
                <a:uFill>
                  <a:solidFill>
                    <a:srgbClr val="ffffff"/>
                  </a:solidFill>
                </a:uFill>
                <a:latin typeface="Arial"/>
                <a:ea typeface="Arial"/>
              </a:rPr>
              <a:t>The work has been done by myself (Shahir Kottilingal)</a:t>
            </a:r>
            <a:endParaRPr b="0" lang="en-US"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311760" y="444960"/>
            <a:ext cx="8518680" cy="57096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uFill>
                  <a:solidFill>
                    <a:srgbClr val="ffffff"/>
                  </a:solidFill>
                </a:uFill>
                <a:latin typeface="Arial"/>
                <a:ea typeface="Arial"/>
              </a:rPr>
              <a:t>Abstract</a:t>
            </a:r>
            <a:endParaRPr b="0" lang="en-US" sz="1800" spc="-1" strike="noStrike">
              <a:solidFill>
                <a:srgbClr val="000000"/>
              </a:solidFill>
              <a:uFill>
                <a:solidFill>
                  <a:srgbClr val="ffffff"/>
                </a:solidFill>
              </a:uFill>
              <a:latin typeface="Arial"/>
            </a:endParaRPr>
          </a:p>
        </p:txBody>
      </p:sp>
      <p:sp>
        <p:nvSpPr>
          <p:cNvPr id="75" name="CustomShape 2"/>
          <p:cNvSpPr/>
          <p:nvPr/>
        </p:nvSpPr>
        <p:spPr>
          <a:xfrm>
            <a:off x="311760" y="1152360"/>
            <a:ext cx="8518680" cy="3414600"/>
          </a:xfrm>
          <a:prstGeom prst="rect">
            <a:avLst/>
          </a:prstGeom>
          <a:noFill/>
          <a:ln>
            <a:noFill/>
          </a:ln>
        </p:spPr>
        <p:style>
          <a:lnRef idx="0"/>
          <a:fillRef idx="0"/>
          <a:effectRef idx="0"/>
          <a:fontRef idx="minor"/>
        </p:style>
        <p:txBody>
          <a:bodyPr lIns="90000" rIns="90000" tIns="91440" bIns="91440"/>
          <a:p>
            <a:pPr>
              <a:lnSpc>
                <a:spcPct val="100000"/>
              </a:lnSpc>
            </a:pPr>
            <a:r>
              <a:rPr b="0" lang="en-US" sz="1800" spc="-1" strike="noStrike">
                <a:solidFill>
                  <a:srgbClr val="595959"/>
                </a:solidFill>
                <a:uFill>
                  <a:solidFill>
                    <a:srgbClr val="ffffff"/>
                  </a:solidFill>
                </a:uFill>
                <a:latin typeface="Arial"/>
                <a:ea typeface="Arial"/>
              </a:rPr>
              <a:t>Cervical Cancer Risk Factor Analysis project was on “Cervical cancer (Risk Factors) Data Set” from UCI machine learning repository. Tried to find out the major risk factor for Cervical Cancer and how HPV prevention can reduce the Cervical Cancer cases. Methods used was Pearson’s correlation coefficient method, Diagonal correlation matrix heat map, and Line Plot. Findings from the analysis of dataset was, 1) Major risk factor for Cervical Cancer is HPV.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595959"/>
                </a:solidFill>
                <a:uFill>
                  <a:solidFill>
                    <a:srgbClr val="ffffff"/>
                  </a:solidFill>
                </a:uFill>
                <a:latin typeface="Arial"/>
                <a:ea typeface="Arial"/>
              </a:rPr>
              <a:t>2) HPV prevention can lead to major reduction in Cervical Cancer.</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311760" y="444960"/>
            <a:ext cx="8518680" cy="57096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uFill>
                  <a:solidFill>
                    <a:srgbClr val="ffffff"/>
                  </a:solidFill>
                </a:uFill>
                <a:latin typeface="Arial"/>
                <a:ea typeface="Arial"/>
              </a:rPr>
              <a:t>Motivation</a:t>
            </a:r>
            <a:endParaRPr b="0" lang="en-US" sz="1800" spc="-1" strike="noStrike">
              <a:solidFill>
                <a:srgbClr val="000000"/>
              </a:solidFill>
              <a:uFill>
                <a:solidFill>
                  <a:srgbClr val="ffffff"/>
                </a:solidFill>
              </a:uFill>
              <a:latin typeface="Arial"/>
            </a:endParaRPr>
          </a:p>
        </p:txBody>
      </p:sp>
      <p:sp>
        <p:nvSpPr>
          <p:cNvPr id="77" name="CustomShape 2"/>
          <p:cNvSpPr/>
          <p:nvPr/>
        </p:nvSpPr>
        <p:spPr>
          <a:xfrm>
            <a:off x="311760" y="1152360"/>
            <a:ext cx="8518680" cy="3414600"/>
          </a:xfrm>
          <a:prstGeom prst="rect">
            <a:avLst/>
          </a:prstGeom>
          <a:noFill/>
          <a:ln>
            <a:noFill/>
          </a:ln>
        </p:spPr>
        <p:style>
          <a:lnRef idx="0"/>
          <a:fillRef idx="0"/>
          <a:effectRef idx="0"/>
          <a:fontRef idx="minor"/>
        </p:style>
        <p:txBody>
          <a:bodyPr lIns="90000" rIns="90000" tIns="91440" bIns="91440"/>
          <a:p>
            <a:pPr>
              <a:lnSpc>
                <a:spcPct val="100000"/>
              </a:lnSpc>
            </a:pPr>
            <a:r>
              <a:rPr b="0" lang="en-US" sz="1800" spc="-1" strike="noStrike">
                <a:solidFill>
                  <a:srgbClr val="595959"/>
                </a:solidFill>
                <a:uFill>
                  <a:solidFill>
                    <a:srgbClr val="ffffff"/>
                  </a:solidFill>
                </a:uFill>
                <a:latin typeface="Arial"/>
                <a:ea typeface="Arial"/>
              </a:rPr>
              <a:t>About 11,000 new cases of invasive cervical cancer are diagnosed each year in the U.S.  Although it is the most preventable type of cancer, each year cervical cancer kills about 4,000 women in the U.S and about 300,000 women worldwide. Analysis of major risk factors will help us to take precautionary steps to prevent Cervical Cancer. </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311760" y="444960"/>
            <a:ext cx="8518680" cy="57096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uFill>
                  <a:solidFill>
                    <a:srgbClr val="ffffff"/>
                  </a:solidFill>
                </a:uFill>
                <a:latin typeface="Arial"/>
                <a:ea typeface="Arial"/>
              </a:rPr>
              <a:t>Dataset</a:t>
            </a:r>
            <a:endParaRPr b="0" lang="en-US" sz="1800" spc="-1" strike="noStrike">
              <a:solidFill>
                <a:srgbClr val="000000"/>
              </a:solidFill>
              <a:uFill>
                <a:solidFill>
                  <a:srgbClr val="ffffff"/>
                </a:solidFill>
              </a:uFill>
              <a:latin typeface="Arial"/>
            </a:endParaRPr>
          </a:p>
        </p:txBody>
      </p:sp>
      <p:sp>
        <p:nvSpPr>
          <p:cNvPr id="79" name="CustomShape 2"/>
          <p:cNvSpPr/>
          <p:nvPr/>
        </p:nvSpPr>
        <p:spPr>
          <a:xfrm>
            <a:off x="311760" y="1152360"/>
            <a:ext cx="8518680" cy="3414600"/>
          </a:xfrm>
          <a:prstGeom prst="rect">
            <a:avLst/>
          </a:prstGeom>
          <a:noFill/>
          <a:ln>
            <a:noFill/>
          </a:ln>
        </p:spPr>
        <p:style>
          <a:lnRef idx="0"/>
          <a:fillRef idx="0"/>
          <a:effectRef idx="0"/>
          <a:fontRef idx="minor"/>
        </p:style>
        <p:txBody>
          <a:bodyPr lIns="90000" rIns="90000" tIns="91440" bIns="9144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595959"/>
                </a:solidFill>
                <a:uFill>
                  <a:solidFill>
                    <a:srgbClr val="ffffff"/>
                  </a:solidFill>
                </a:uFill>
                <a:latin typeface="Arial"/>
                <a:ea typeface="Arial"/>
              </a:rPr>
              <a:t>“</a:t>
            </a:r>
            <a:r>
              <a:rPr b="0" lang="en-US" sz="1800" spc="-1" strike="noStrike">
                <a:solidFill>
                  <a:srgbClr val="595959"/>
                </a:solidFill>
                <a:uFill>
                  <a:solidFill>
                    <a:srgbClr val="ffffff"/>
                  </a:solidFill>
                </a:uFill>
                <a:latin typeface="Arial"/>
                <a:ea typeface="Arial"/>
              </a:rPr>
              <a:t>Cervical cancer (Risk Factors) Data Set” from UCI machine learning repository.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595959"/>
                </a:solidFill>
                <a:uFill>
                  <a:solidFill>
                    <a:srgbClr val="ffffff"/>
                  </a:solidFill>
                </a:uFill>
                <a:latin typeface="Arial"/>
                <a:ea typeface="Arial"/>
              </a:rPr>
              <a:t>This dataset focuses on the prediction of indicators/diagnosis of cervical cancer. The features cover demographic information, habits, and historic medical records.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595959"/>
                </a:solidFill>
                <a:uFill>
                  <a:solidFill>
                    <a:srgbClr val="ffffff"/>
                  </a:solidFill>
                </a:uFill>
                <a:latin typeface="Arial"/>
                <a:ea typeface="Arial"/>
              </a:rPr>
              <a:t>This data set contains 858 number of instances and 36 number of attributes.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595959"/>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311760" y="444960"/>
            <a:ext cx="8518680" cy="57096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uFill>
                  <a:solidFill>
                    <a:srgbClr val="ffffff"/>
                  </a:solidFill>
                </a:uFill>
                <a:latin typeface="Arial"/>
                <a:ea typeface="Arial"/>
              </a:rPr>
              <a:t>Data Preparation and Cleaning</a:t>
            </a:r>
            <a:endParaRPr b="0" lang="en-US" sz="1800" spc="-1" strike="noStrike">
              <a:solidFill>
                <a:srgbClr val="000000"/>
              </a:solidFill>
              <a:uFill>
                <a:solidFill>
                  <a:srgbClr val="ffffff"/>
                </a:solidFill>
              </a:uFill>
              <a:latin typeface="Arial"/>
            </a:endParaRPr>
          </a:p>
        </p:txBody>
      </p:sp>
      <p:sp>
        <p:nvSpPr>
          <p:cNvPr id="81" name="CustomShape 2"/>
          <p:cNvSpPr/>
          <p:nvPr/>
        </p:nvSpPr>
        <p:spPr>
          <a:xfrm>
            <a:off x="311760" y="1152360"/>
            <a:ext cx="8518680" cy="3414600"/>
          </a:xfrm>
          <a:prstGeom prst="rect">
            <a:avLst/>
          </a:prstGeom>
          <a:noFill/>
          <a:ln>
            <a:noFill/>
          </a:ln>
        </p:spPr>
        <p:style>
          <a:lnRef idx="0"/>
          <a:fillRef idx="0"/>
          <a:effectRef idx="0"/>
          <a:fontRef idx="minor"/>
        </p:style>
        <p:txBody>
          <a:bodyPr lIns="90000" rIns="90000" tIns="91440" bIns="9144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595959"/>
                </a:solidFill>
                <a:uFill>
                  <a:solidFill>
                    <a:srgbClr val="ffffff"/>
                  </a:solidFill>
                </a:uFill>
                <a:latin typeface="Arial"/>
                <a:ea typeface="Arial"/>
              </a:rPr>
              <a:t>This data set contain 858 instances and 36 attributes OR columns. But only 10 columns were numeric type.26 columns were objective data type. So had to convert all these columns to numeric data type. And, there were “?” characters. So converted them to NaN values. We found that there were two columns with 787 NaN values. So we droped these two columns. Also many columns were with around 100 NaN values, but not more than 117 rows. So decided to drop all rows with NaN values. Finally our cleaned data set contain 668 number of instances and 34 number of attributes.</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311760" y="444960"/>
            <a:ext cx="8518680" cy="57096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uFill>
                  <a:solidFill>
                    <a:srgbClr val="ffffff"/>
                  </a:solidFill>
                </a:uFill>
                <a:latin typeface="Arial"/>
                <a:ea typeface="Arial"/>
              </a:rPr>
              <a:t>Research Question(s)</a:t>
            </a:r>
            <a:endParaRPr b="0" lang="en-US" sz="1800" spc="-1" strike="noStrike">
              <a:solidFill>
                <a:srgbClr val="000000"/>
              </a:solidFill>
              <a:uFill>
                <a:solidFill>
                  <a:srgbClr val="ffffff"/>
                </a:solidFill>
              </a:uFill>
              <a:latin typeface="Arial"/>
            </a:endParaRPr>
          </a:p>
        </p:txBody>
      </p:sp>
      <p:sp>
        <p:nvSpPr>
          <p:cNvPr id="83" name="CustomShape 2"/>
          <p:cNvSpPr/>
          <p:nvPr/>
        </p:nvSpPr>
        <p:spPr>
          <a:xfrm>
            <a:off x="311760" y="1152360"/>
            <a:ext cx="8518680" cy="3414600"/>
          </a:xfrm>
          <a:prstGeom prst="rect">
            <a:avLst/>
          </a:prstGeom>
          <a:noFill/>
          <a:ln>
            <a:noFill/>
          </a:ln>
        </p:spPr>
        <p:style>
          <a:lnRef idx="0"/>
          <a:fillRef idx="0"/>
          <a:effectRef idx="0"/>
          <a:fontRef idx="minor"/>
        </p:style>
        <p:txBody>
          <a:bodyPr lIns="90000" rIns="90000" tIns="91440" bIns="9144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595959"/>
                </a:solidFill>
                <a:uFill>
                  <a:solidFill>
                    <a:srgbClr val="ffffff"/>
                  </a:solidFill>
                </a:uFill>
                <a:latin typeface="Arial"/>
                <a:ea typeface="Arial"/>
              </a:rPr>
              <a:t>1. What are the major risk factors for cervical cancer?</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595959"/>
                </a:solidFill>
                <a:uFill>
                  <a:solidFill>
                    <a:srgbClr val="ffffff"/>
                  </a:solidFill>
                </a:uFill>
                <a:latin typeface="Arial"/>
                <a:ea typeface="Arial"/>
              </a:rPr>
              <a:t>2. Will HPV prevention help to reduce the cervical cancer risk?</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311760" y="444960"/>
            <a:ext cx="8518680" cy="57096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uFill>
                  <a:solidFill>
                    <a:srgbClr val="ffffff"/>
                  </a:solidFill>
                </a:uFill>
                <a:latin typeface="Arial"/>
                <a:ea typeface="Arial"/>
              </a:rPr>
              <a:t>Methods</a:t>
            </a:r>
            <a:endParaRPr b="0" lang="en-US" sz="1800" spc="-1" strike="noStrike">
              <a:solidFill>
                <a:srgbClr val="000000"/>
              </a:solidFill>
              <a:uFill>
                <a:solidFill>
                  <a:srgbClr val="ffffff"/>
                </a:solidFill>
              </a:uFill>
              <a:latin typeface="Arial"/>
            </a:endParaRPr>
          </a:p>
        </p:txBody>
      </p:sp>
      <p:sp>
        <p:nvSpPr>
          <p:cNvPr id="85" name="CustomShape 2"/>
          <p:cNvSpPr/>
          <p:nvPr/>
        </p:nvSpPr>
        <p:spPr>
          <a:xfrm>
            <a:off x="311760" y="1152360"/>
            <a:ext cx="8518680" cy="3414600"/>
          </a:xfrm>
          <a:prstGeom prst="rect">
            <a:avLst/>
          </a:prstGeom>
          <a:noFill/>
          <a:ln>
            <a:noFill/>
          </a:ln>
        </p:spPr>
        <p:style>
          <a:lnRef idx="0"/>
          <a:fillRef idx="0"/>
          <a:effectRef idx="0"/>
          <a:fontRef idx="minor"/>
        </p:style>
        <p:txBody>
          <a:bodyPr lIns="90000" rIns="90000" tIns="91440" bIns="9144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595959"/>
                </a:solidFill>
                <a:uFill>
                  <a:solidFill>
                    <a:srgbClr val="ffffff"/>
                  </a:solidFill>
                </a:uFill>
                <a:latin typeface="Arial"/>
                <a:ea typeface="Arial"/>
              </a:rPr>
              <a:t>1. Pearson's Correlation Coefficient: To find out the correlation of all other features with Dx:Cancer feature.</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595959"/>
                </a:solidFill>
                <a:uFill>
                  <a:solidFill>
                    <a:srgbClr val="ffffff"/>
                  </a:solidFill>
                </a:uFill>
                <a:latin typeface="Arial"/>
                <a:ea typeface="Arial"/>
              </a:rPr>
              <a:t>2. Heat map of correlation matrix: To visualize the overall correlation between features.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595959"/>
                </a:solidFill>
                <a:uFill>
                  <a:solidFill>
                    <a:srgbClr val="ffffff"/>
                  </a:solidFill>
                </a:uFill>
                <a:latin typeface="Arial"/>
                <a:ea typeface="Arial"/>
              </a:rPr>
              <a:t>3. Linear line plot : To see the linear relationship between Dx:Cancer and Dx:HPV features.</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311760" y="444960"/>
            <a:ext cx="8518680" cy="57096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uFill>
                  <a:solidFill>
                    <a:srgbClr val="ffffff"/>
                  </a:solidFill>
                </a:uFill>
                <a:latin typeface="Arial"/>
                <a:ea typeface="Arial"/>
              </a:rPr>
              <a:t>Findings</a:t>
            </a:r>
            <a:endParaRPr b="0" lang="en-US" sz="1800" spc="-1" strike="noStrike">
              <a:solidFill>
                <a:srgbClr val="000000"/>
              </a:solidFill>
              <a:uFill>
                <a:solidFill>
                  <a:srgbClr val="ffffff"/>
                </a:solidFill>
              </a:uFill>
              <a:latin typeface="Arial"/>
            </a:endParaRPr>
          </a:p>
        </p:txBody>
      </p:sp>
      <p:sp>
        <p:nvSpPr>
          <p:cNvPr id="87" name="CustomShape 2"/>
          <p:cNvSpPr/>
          <p:nvPr/>
        </p:nvSpPr>
        <p:spPr>
          <a:xfrm>
            <a:off x="311760" y="1152360"/>
            <a:ext cx="8518680" cy="3414600"/>
          </a:xfrm>
          <a:prstGeom prst="rect">
            <a:avLst/>
          </a:prstGeom>
          <a:noFill/>
          <a:ln>
            <a:noFill/>
          </a:ln>
        </p:spPr>
        <p:style>
          <a:lnRef idx="0"/>
          <a:fillRef idx="0"/>
          <a:effectRef idx="0"/>
          <a:fontRef idx="minor"/>
        </p:style>
        <p:txBody>
          <a:bodyPr lIns="90000" rIns="90000" tIns="91440" bIns="9144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Firstly, Major risk factor for Cervical Cancer is HPV infection. As per Pearson’s correlation coefficient , There is high positive correlation ( 0.907229) between cervical cancer and HPV positive cases. However higher Age is also contributing to the risk of Cervical Cancer in a slightly manner as per the Pearson’s correlation coefficient (0.105179). Please refer the attached diagonal correlation matrix heat map.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Secondly, There is a strait linear relationship between HPV infection and Cervical Cancer.This is a clear indication that HPV Prevention will help us to reduce the Cervical Cancer cases. Please refer the attached linear line plot graph.</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311760" y="444960"/>
            <a:ext cx="8518680" cy="57096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uFill>
                  <a:solidFill>
                    <a:srgbClr val="ffffff"/>
                  </a:solidFill>
                </a:uFill>
                <a:latin typeface="Arial"/>
                <a:ea typeface="Arial"/>
              </a:rPr>
              <a:t>Findings: Diagonal Correlation Matrix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89" name="CustomShape 2"/>
          <p:cNvSpPr/>
          <p:nvPr/>
        </p:nvSpPr>
        <p:spPr>
          <a:xfrm>
            <a:off x="311760" y="1152360"/>
            <a:ext cx="8518680" cy="3414600"/>
          </a:xfrm>
          <a:prstGeom prst="rect">
            <a:avLst/>
          </a:prstGeom>
          <a:noFill/>
          <a:ln>
            <a:noFill/>
          </a:ln>
        </p:spPr>
        <p:style>
          <a:lnRef idx="0"/>
          <a:fillRef idx="0"/>
          <a:effectRef idx="0"/>
          <a:fontRef idx="minor"/>
        </p:style>
        <p:txBody>
          <a:bodyPr lIns="90000" rIns="90000" tIns="91440" bIns="9144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pic>
        <p:nvPicPr>
          <p:cNvPr id="90" name="" descr=""/>
          <p:cNvPicPr/>
          <p:nvPr/>
        </p:nvPicPr>
        <p:blipFill>
          <a:blip r:embed="rId1"/>
          <a:stretch/>
        </p:blipFill>
        <p:spPr>
          <a:xfrm>
            <a:off x="2826360" y="1188720"/>
            <a:ext cx="4305600" cy="380232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40</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2017-12-09T15:36:08Z</dcterms:modified>
  <cp:revision>6</cp:revision>
  <dc:subject/>
  <dc:title/>
</cp:coreProperties>
</file>