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8" r:id="rId2"/>
    <p:sldId id="257" r:id="rId3"/>
    <p:sldId id="260" r:id="rId4"/>
    <p:sldId id="267" r:id="rId5"/>
    <p:sldId id="261" r:id="rId6"/>
    <p:sldId id="262" r:id="rId7"/>
    <p:sldId id="268" r:id="rId8"/>
    <p:sldId id="263" r:id="rId9"/>
    <p:sldId id="264" r:id="rId10"/>
    <p:sldId id="265" r:id="rId11"/>
    <p:sldId id="269" r:id="rId12"/>
    <p:sldId id="270"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ust.edu.pk/kust/index.php/academics/faculties/faculty-of-physical-numerical-sciences/institute-of-computing" TargetMode="External"/><Relationship Id="rId2" Type="http://schemas.openxmlformats.org/officeDocument/2006/relationships/hyperlink" Target="https://uol.edu.pk/faculties-dept/" TargetMode="External"/><Relationship Id="rId1" Type="http://schemas.openxmlformats.org/officeDocument/2006/relationships/slideLayout" Target="../slideLayouts/slideLayout2.xml"/><Relationship Id="rId6" Type="http://schemas.openxmlformats.org/officeDocument/2006/relationships/hyperlink" Target="https://www.iba.edu.pk/undergraduate.php" TargetMode="External"/><Relationship Id="rId5" Type="http://schemas.openxmlformats.org/officeDocument/2006/relationships/hyperlink" Target="https://usindh.edu.pk/" TargetMode="External"/><Relationship Id="rId4" Type="http://schemas.openxmlformats.org/officeDocument/2006/relationships/hyperlink" Target="https://www.au.edu.pk/Pages/Faculties/Computing_AI/fact_cs_dean_msg.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Project  Name: A website for DOC, Hamdard University</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572000" y="4495800"/>
            <a:ext cx="4267200" cy="1631216"/>
          </a:xfrm>
          <a:prstGeom prst="rect">
            <a:avLst/>
          </a:prstGeom>
          <a:noFill/>
        </p:spPr>
        <p:txBody>
          <a:bodyPr wrap="square" rtlCol="0">
            <a:spAutoFit/>
          </a:bodyPr>
          <a:lstStyle/>
          <a:p>
            <a:pPr algn="ctr"/>
            <a:r>
              <a:rPr lang="en-US" sz="2000" dirty="0"/>
              <a:t>Group members: </a:t>
            </a:r>
            <a:r>
              <a:rPr lang="en-US" sz="2000" dirty="0" err="1"/>
              <a:t>Shahmeer</a:t>
            </a:r>
            <a:r>
              <a:rPr lang="en-US" sz="2000" dirty="0"/>
              <a:t> Abid(2278-2021),</a:t>
            </a:r>
          </a:p>
          <a:p>
            <a:pPr algn="ctr"/>
            <a:r>
              <a:rPr lang="en-US" sz="2000" dirty="0"/>
              <a:t>Syeda Noreen Zahra(2025-2021),</a:t>
            </a:r>
          </a:p>
          <a:p>
            <a:pPr algn="ctr"/>
            <a:r>
              <a:rPr lang="en-US" sz="2000" dirty="0"/>
              <a:t>Hamza Sheikh(</a:t>
            </a:r>
            <a:r>
              <a:rPr lang="en-US" sz="2000" dirty="0">
                <a:latin typeface="Tw Cen MT (Body)"/>
              </a:rPr>
              <a:t>2595-2021</a:t>
            </a:r>
            <a:r>
              <a:rPr lang="en-US" sz="2000" dirty="0"/>
              <a:t>)</a:t>
            </a:r>
          </a:p>
          <a:p>
            <a:pPr algn="ctr"/>
            <a:r>
              <a:rPr lang="en-US" sz="2000" dirty="0"/>
              <a:t>Supervisor: Sir Afzal </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a:xfrm>
            <a:off x="612647" y="1695181"/>
            <a:ext cx="3578352" cy="4724400"/>
          </a:xfrm>
        </p:spPr>
        <p:txBody>
          <a:bodyPr>
            <a:normAutofit fontScale="25000" lnSpcReduction="20000"/>
          </a:bodyPr>
          <a:lstStyle/>
          <a:p>
            <a:endParaRPr lang="en-US" sz="4900" dirty="0"/>
          </a:p>
          <a:p>
            <a:pPr marL="0" indent="0">
              <a:buNone/>
            </a:pPr>
            <a:endParaRPr lang="en-US" sz="4900" dirty="0"/>
          </a:p>
          <a:p>
            <a:r>
              <a:rPr lang="en-US" sz="6400" dirty="0"/>
              <a:t>SRS Document</a:t>
            </a:r>
          </a:p>
          <a:p>
            <a:pPr marL="0" indent="0">
              <a:buNone/>
            </a:pPr>
            <a:endParaRPr lang="en-US" sz="6400" dirty="0"/>
          </a:p>
          <a:p>
            <a:r>
              <a:rPr lang="en-US" sz="6400" dirty="0"/>
              <a:t>Requirement analysis and gathering</a:t>
            </a:r>
          </a:p>
          <a:p>
            <a:endParaRPr lang="en-US" sz="6400" dirty="0"/>
          </a:p>
          <a:p>
            <a:r>
              <a:rPr lang="en-US" sz="6400" dirty="0"/>
              <a:t>Project Plan and Task Allocation</a:t>
            </a:r>
          </a:p>
          <a:p>
            <a:endParaRPr lang="en-US" sz="6400" dirty="0"/>
          </a:p>
          <a:p>
            <a:r>
              <a:rPr lang="en-US" sz="6400" dirty="0"/>
              <a:t>Initial Prototype</a:t>
            </a:r>
          </a:p>
          <a:p>
            <a:endParaRPr lang="en-US" sz="6400" dirty="0"/>
          </a:p>
          <a:p>
            <a:r>
              <a:rPr lang="en-US" sz="6400" dirty="0"/>
              <a:t>Development Core functionalities (Home page, sub pages, </a:t>
            </a:r>
            <a:r>
              <a:rPr lang="en-US" sz="6400" dirty="0" smtClean="0"/>
              <a:t>Societies page, Login credentials)</a:t>
            </a:r>
            <a:r>
              <a:rPr lang="en-US" sz="6400" dirty="0"/>
              <a:t/>
            </a:r>
            <a:br>
              <a:rPr lang="en-US" sz="6400" dirty="0"/>
            </a:br>
            <a:endParaRPr lang="en-US" sz="6400" dirty="0"/>
          </a:p>
          <a:p>
            <a:r>
              <a:rPr lang="en-US" sz="6400" dirty="0"/>
              <a:t>Testing and Report</a:t>
            </a:r>
          </a:p>
          <a:p>
            <a:endParaRPr lang="en-US" sz="6400" dirty="0"/>
          </a:p>
          <a:p>
            <a:r>
              <a:rPr lang="en-US" sz="6400" dirty="0"/>
              <a:t>Documentation and Report - I</a:t>
            </a:r>
          </a:p>
          <a:p>
            <a:endParaRPr lang="en-US" dirty="0"/>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9" name="Rectangle 8">
            <a:extLst>
              <a:ext uri="{FF2B5EF4-FFF2-40B4-BE49-F238E27FC236}">
                <a16:creationId xmlns:a16="http://schemas.microsoft.com/office/drawing/2014/main" id="{BB8A0286-C040-BFD0-0362-CC230E87F694}"/>
              </a:ext>
            </a:extLst>
          </p:cNvPr>
          <p:cNvSpPr/>
          <p:nvPr/>
        </p:nvSpPr>
        <p:spPr>
          <a:xfrm>
            <a:off x="609600" y="1695181"/>
            <a:ext cx="3581399" cy="419637"/>
          </a:xfrm>
          <a:prstGeom prst="rect">
            <a:avLst/>
          </a:prstGeom>
          <a:solidFill>
            <a:srgbClr val="F64D0A"/>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FYP-I Evaluation</a:t>
            </a:r>
          </a:p>
        </p:txBody>
      </p:sp>
      <p:sp>
        <p:nvSpPr>
          <p:cNvPr id="10" name="Content Placeholder 2">
            <a:extLst>
              <a:ext uri="{FF2B5EF4-FFF2-40B4-BE49-F238E27FC236}">
                <a16:creationId xmlns:a16="http://schemas.microsoft.com/office/drawing/2014/main" id="{90C46274-7A7D-D1F9-AC5E-B5893473D28C}"/>
              </a:ext>
            </a:extLst>
          </p:cNvPr>
          <p:cNvSpPr txBox="1">
            <a:spLocks/>
          </p:cNvSpPr>
          <p:nvPr/>
        </p:nvSpPr>
        <p:spPr>
          <a:xfrm>
            <a:off x="4459224" y="1695181"/>
            <a:ext cx="3578352" cy="4724400"/>
          </a:xfrm>
          <a:prstGeom prst="rect">
            <a:avLst/>
          </a:prstGeom>
        </p:spPr>
        <p:txBody>
          <a:bodyPr vert="horz">
            <a:normAutofit fontScale="25000" lnSpcReduction="20000"/>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5400" dirty="0"/>
          </a:p>
          <a:p>
            <a:pPr marL="0" indent="0">
              <a:buNone/>
            </a:pPr>
            <a:endParaRPr lang="en-US" sz="5400" dirty="0"/>
          </a:p>
          <a:p>
            <a:r>
              <a:rPr lang="en-US" sz="6400" dirty="0"/>
              <a:t>Advance feature Development </a:t>
            </a:r>
            <a:r>
              <a:rPr lang="en-US" sz="6400" dirty="0" smtClean="0"/>
              <a:t>(Admin panel, </a:t>
            </a:r>
            <a:r>
              <a:rPr lang="en-US" sz="6400" dirty="0"/>
              <a:t>Announcement area, Faculty </a:t>
            </a:r>
            <a:r>
              <a:rPr lang="en-US" sz="6400" dirty="0" smtClean="0"/>
              <a:t>information and </a:t>
            </a:r>
            <a:r>
              <a:rPr lang="en-US" sz="6400" dirty="0"/>
              <a:t>Chat </a:t>
            </a:r>
            <a:r>
              <a:rPr lang="en-US" sz="6400" dirty="0" smtClean="0"/>
              <a:t>bot)</a:t>
            </a:r>
            <a:endParaRPr lang="en-US" sz="6400" dirty="0"/>
          </a:p>
          <a:p>
            <a:endParaRPr lang="en-US" sz="6400" dirty="0"/>
          </a:p>
          <a:p>
            <a:r>
              <a:rPr lang="en-US" sz="6400" dirty="0"/>
              <a:t>Database Management</a:t>
            </a:r>
          </a:p>
          <a:p>
            <a:endParaRPr lang="en-US" sz="6400" dirty="0"/>
          </a:p>
          <a:p>
            <a:r>
              <a:rPr lang="en-US" sz="6400" dirty="0"/>
              <a:t>Backend Development</a:t>
            </a:r>
          </a:p>
          <a:p>
            <a:endParaRPr lang="en-US" sz="6400" dirty="0"/>
          </a:p>
          <a:p>
            <a:r>
              <a:rPr lang="en-US" sz="6400" dirty="0"/>
              <a:t>Integration</a:t>
            </a:r>
          </a:p>
          <a:p>
            <a:endParaRPr lang="en-US" sz="6400" dirty="0"/>
          </a:p>
          <a:p>
            <a:r>
              <a:rPr lang="en-US" sz="6400" dirty="0"/>
              <a:t>Testing</a:t>
            </a:r>
          </a:p>
          <a:p>
            <a:endParaRPr lang="en-US" sz="6400" dirty="0"/>
          </a:p>
          <a:p>
            <a:r>
              <a:rPr lang="en-US" sz="6400" dirty="0"/>
              <a:t>Final Refinement</a:t>
            </a:r>
          </a:p>
          <a:p>
            <a:endParaRPr lang="en-US" sz="6400" dirty="0"/>
          </a:p>
          <a:p>
            <a:r>
              <a:rPr lang="en-US" sz="6400" dirty="0"/>
              <a:t>Project Completion and Report - II</a:t>
            </a:r>
          </a:p>
        </p:txBody>
      </p:sp>
      <p:sp>
        <p:nvSpPr>
          <p:cNvPr id="11" name="Rectangle 10">
            <a:extLst>
              <a:ext uri="{FF2B5EF4-FFF2-40B4-BE49-F238E27FC236}">
                <a16:creationId xmlns:a16="http://schemas.microsoft.com/office/drawing/2014/main" id="{3548FA45-8C95-BA98-4DD1-9E559B7EB526}"/>
              </a:ext>
            </a:extLst>
          </p:cNvPr>
          <p:cNvSpPr/>
          <p:nvPr/>
        </p:nvSpPr>
        <p:spPr>
          <a:xfrm>
            <a:off x="4457700" y="1695180"/>
            <a:ext cx="3581399" cy="419637"/>
          </a:xfrm>
          <a:prstGeom prst="rect">
            <a:avLst/>
          </a:prstGeom>
          <a:solidFill>
            <a:srgbClr val="F64D0A"/>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FYP-II Evaluation</a:t>
            </a:r>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Experimental Evaluations &amp; Results </a:t>
            </a:r>
            <a:endParaRPr lang="en-US" sz="3600" dirty="0"/>
          </a:p>
        </p:txBody>
      </p:sp>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11</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Experimental evaluations were conducted to assess the performance and usability of the Department of Computing website. The system was tested </a:t>
            </a:r>
            <a:r>
              <a:rPr lang="en-US" dirty="0" smtClean="0">
                <a:latin typeface="Times New Roman" panose="02020603050405020304" pitchFamily="18" charset="0"/>
                <a:cs typeface="Times New Roman" panose="02020603050405020304" pitchFamily="18" charset="0"/>
              </a:rPr>
              <a:t>on chrome to </a:t>
            </a:r>
            <a:r>
              <a:rPr lang="en-US" dirty="0">
                <a:latin typeface="Times New Roman" panose="02020603050405020304" pitchFamily="18" charset="0"/>
                <a:cs typeface="Times New Roman" panose="02020603050405020304" pitchFamily="18" charset="0"/>
              </a:rPr>
              <a:t>ensure responsiveness and compatibility. All dynamic features, including the admin panel, announcement system, faculty data, and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were evaluated for accuracy and stability. The SQLite database handled data operations efficiently, and the user interface was found to be intuitive. Overall, the results confirmed that the system met its functional requirements and provided a reliable and user-friendly experience for both admins and visitors.</a:t>
            </a:r>
          </a:p>
        </p:txBody>
      </p:sp>
    </p:spTree>
    <p:extLst>
      <p:ext uri="{BB962C8B-B14F-4D97-AF65-F5344CB8AC3E}">
        <p14:creationId xmlns:p14="http://schemas.microsoft.com/office/powerpoint/2010/main" val="183971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&amp; Test Cases</a:t>
            </a:r>
            <a:endParaRPr lang="en-US" dirty="0"/>
          </a:p>
        </p:txBody>
      </p:sp>
      <p:sp>
        <p:nvSpPr>
          <p:cNvPr id="3" name="Date Placeholder 2"/>
          <p:cNvSpPr>
            <a:spLocks noGrp="1"/>
          </p:cNvSpPr>
          <p:nvPr>
            <p:ph type="dt" sz="half" idx="10"/>
          </p:nvPr>
        </p:nvSpPr>
        <p:spPr/>
        <p:txBody>
          <a:bodyPr/>
          <a:lstStyle/>
          <a:p>
            <a:r>
              <a:rPr lang="en-US" smtClean="0"/>
              <a:t>CS-FYP    Hamdard University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5" name="Slide Number Placeholder 4"/>
          <p:cNvSpPr>
            <a:spLocks noGrp="1"/>
          </p:cNvSpPr>
          <p:nvPr>
            <p:ph type="sldNum" sz="quarter" idx="12"/>
          </p:nvPr>
        </p:nvSpPr>
        <p:spPr/>
        <p:txBody>
          <a:bodyPr/>
          <a:lstStyle/>
          <a:p>
            <a:fld id="{9EBC64C3-3FC7-4C40-910B-2643F037F02C}" type="slidenum">
              <a:rPr lang="en-US" smtClean="0"/>
              <a:pPr/>
              <a:t>12</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test plan was designed to validate the core functionalities of the Department of Computing website. Key test cases included checking announcement uploads, HOD message display, faculty and coordinator data rendering, sub-page navigation (CS, SE, AI), and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responses. The admin login system was tested for both valid and invalid credentials. Event image uploads were also verified on the society page. Each test case ensured the proper functioning of features, correct data display, and secure access. All critical features were tested manually and passed successfully during functional testing.</a:t>
            </a:r>
          </a:p>
        </p:txBody>
      </p:sp>
    </p:spTree>
    <p:extLst>
      <p:ext uri="{BB962C8B-B14F-4D97-AF65-F5344CB8AC3E}">
        <p14:creationId xmlns:p14="http://schemas.microsoft.com/office/powerpoint/2010/main" val="44642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47500" lnSpcReduction="20000"/>
          </a:bodyPr>
          <a:lstStyle/>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Internet Web page: University Of Lahore. “Faculties and Departments”.  Last seen: 30 June 2024.</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2"/>
              </a:rPr>
              <a:t>https://uol.edu.pk/faculties-dept/</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Internet Web page: </a:t>
            </a:r>
            <a:r>
              <a:rPr lang="en-US" sz="3200" dirty="0" err="1">
                <a:latin typeface="Andalus" panose="02020603050405020304" pitchFamily="18" charset="-78"/>
                <a:cs typeface="Andalus" panose="02020603050405020304" pitchFamily="18" charset="-78"/>
              </a:rPr>
              <a:t>Kohat</a:t>
            </a:r>
            <a:r>
              <a:rPr lang="en-US" sz="3200" dirty="0">
                <a:latin typeface="Andalus" panose="02020603050405020304" pitchFamily="18" charset="-78"/>
                <a:cs typeface="Andalus" panose="02020603050405020304" pitchFamily="18" charset="-78"/>
              </a:rPr>
              <a:t> University of Science and Technology. “Institute of Computing”.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3"/>
              </a:rPr>
              <a:t>https://www.kust.edu.pk/kust/index.php/academics/faculties/faculty-of-physical-numerical-                 sciences/institute-of-computing</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Air University Islamabad. “Faculty of Computing and AI”.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4"/>
              </a:rPr>
              <a:t>https://www.au.edu.pk/Pages/Faculties/Computing_AI/fact_cs_dean_msg.aspx</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University of Sindh, </a:t>
            </a:r>
            <a:r>
              <a:rPr lang="en-US" sz="3200" dirty="0" err="1">
                <a:latin typeface="Andalus" panose="02020603050405020304" pitchFamily="18" charset="-78"/>
                <a:cs typeface="Andalus" panose="02020603050405020304" pitchFamily="18" charset="-78"/>
              </a:rPr>
              <a:t>Jamshoro</a:t>
            </a:r>
            <a:r>
              <a:rPr lang="en-US" sz="3200" dirty="0">
                <a:latin typeface="Andalus" panose="02020603050405020304" pitchFamily="18" charset="-78"/>
                <a:cs typeface="Andalus" panose="02020603050405020304" pitchFamily="18" charset="-78"/>
              </a:rPr>
              <a:t>. “Faculty of Engineering and Technology”.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5"/>
              </a:rPr>
              <a:t>https://usindh.edu.pk/</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IBA Karachi. “Undergraduate Programs”. Last visit: 30 June 2024. </a:t>
            </a:r>
          </a:p>
          <a:p>
            <a:pPr marL="0" indent="0">
              <a:buClr>
                <a:srgbClr val="08A83A"/>
              </a:buClr>
              <a:buNone/>
            </a:pPr>
            <a:r>
              <a:rPr lang="en-US" sz="3200">
                <a:latin typeface="Andalus" panose="02020603050405020304" pitchFamily="18" charset="-78"/>
                <a:cs typeface="Andalus" panose="02020603050405020304" pitchFamily="18" charset="-78"/>
              </a:rPr>
              <a:t>        URL: </a:t>
            </a:r>
            <a:r>
              <a:rPr lang="en-US" sz="3200">
                <a:latin typeface="Andalus" panose="02020603050405020304" pitchFamily="18" charset="-78"/>
                <a:cs typeface="Andalus" panose="02020603050405020304" pitchFamily="18" charset="-78"/>
                <a:hlinkClick r:id="rId6"/>
              </a:rPr>
              <a:t>https://www.iba.edu.pk/undergraduate.php</a:t>
            </a:r>
            <a:r>
              <a:rPr lang="en-US" sz="3200">
                <a:latin typeface="Andalus" panose="02020603050405020304" pitchFamily="18" charset="-78"/>
                <a:cs typeface="Andalus" panose="02020603050405020304" pitchFamily="18" charset="-78"/>
              </a:rPr>
              <a:t> </a:t>
            </a:r>
            <a:endParaRPr lang="en-US" sz="3200" dirty="0">
              <a:latin typeface="Andalus" panose="02020603050405020304" pitchFamily="18" charset="-78"/>
              <a:cs typeface="Andalus" panose="02020603050405020304" pitchFamily="18" charset="-78"/>
            </a:endParaRP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t>Our methodology</a:t>
            </a:r>
          </a:p>
          <a:p>
            <a:r>
              <a:rPr lang="en-US" dirty="0"/>
              <a:t>Our </a:t>
            </a:r>
            <a:r>
              <a:rPr lang="en-US" dirty="0">
                <a:solidFill>
                  <a:srgbClr val="FF0000"/>
                </a:solidFill>
              </a:rPr>
              <a:t>Project Plan </a:t>
            </a:r>
            <a:r>
              <a:rPr lang="en-US" dirty="0"/>
              <a:t>(Time lines)</a:t>
            </a:r>
          </a:p>
          <a:p>
            <a:r>
              <a:rPr lang="en-US" dirty="0"/>
              <a:t>Budget / Costing (if any)</a:t>
            </a:r>
          </a:p>
          <a:p>
            <a:r>
              <a:rPr lang="en-US" dirty="0"/>
              <a:t>FYP Deliverables </a:t>
            </a:r>
          </a:p>
          <a:p>
            <a:r>
              <a:rPr lang="en-US" dirty="0"/>
              <a:t>References </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7" name="TextBox 6"/>
          <p:cNvSpPr txBox="1"/>
          <p:nvPr/>
        </p:nvSpPr>
        <p:spPr>
          <a:xfrm>
            <a:off x="5715000" y="2590800"/>
            <a:ext cx="2286000" cy="923330"/>
          </a:xfrm>
          <a:prstGeom prst="rect">
            <a:avLst/>
          </a:prstGeom>
          <a:solidFill>
            <a:srgbClr val="FFFF00"/>
          </a:solidFill>
        </p:spPr>
        <p:txBody>
          <a:bodyPr wrap="square" rtlCol="0">
            <a:spAutoFit/>
          </a:bodyPr>
          <a:lstStyle/>
          <a:p>
            <a:r>
              <a:rPr lang="en-US" dirty="0"/>
              <a:t>Item in </a:t>
            </a:r>
            <a:r>
              <a:rPr lang="en-US" b="1" dirty="0">
                <a:solidFill>
                  <a:srgbClr val="FF0000"/>
                </a:solidFill>
              </a:rPr>
              <a:t>red color </a:t>
            </a:r>
            <a:r>
              <a:rPr lang="en-US" dirty="0"/>
              <a:t>are fundamental in any proposal</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fontScale="77500" lnSpcReduction="20000"/>
          </a:bodyPr>
          <a:lstStyle/>
          <a:p>
            <a:r>
              <a:rPr lang="en-US" sz="3200" dirty="0">
                <a:latin typeface="Times New Roman" panose="02020603050405020304" pitchFamily="18" charset="0"/>
                <a:cs typeface="Times New Roman" panose="02020603050405020304" pitchFamily="18" charset="0"/>
              </a:rPr>
              <a:t>There is no dedicated online platform for the Department of Computing. Manual processes for announcements, student queries, faculty interaction, and event updates lead to delays and confusion.</a:t>
            </a:r>
          </a:p>
          <a:p>
            <a:r>
              <a:rPr lang="en-US" sz="3200" dirty="0">
                <a:latin typeface="Times New Roman" panose="02020603050405020304" pitchFamily="18" charset="0"/>
                <a:cs typeface="Times New Roman" panose="02020603050405020304" pitchFamily="18" charset="0"/>
              </a:rPr>
              <a:t>New students lack access to key information like department overview, assigned faculty, events, and program details. There is also no centralized space to explore societies, their activities, or faculty details.</a:t>
            </a:r>
          </a:p>
          <a:p>
            <a:r>
              <a:rPr lang="en-US" sz="3200" dirty="0">
                <a:latin typeface="Times New Roman" panose="02020603050405020304" pitchFamily="18" charset="0"/>
                <a:cs typeface="Times New Roman" panose="02020603050405020304" pitchFamily="18" charset="0"/>
              </a:rPr>
              <a:t>By developing an integrated website with sub-webpages for CS, SE, and AI, dedicated faculty pages, society section, and a </a:t>
            </a:r>
            <a:r>
              <a:rPr lang="en-US" sz="3200" dirty="0" err="1">
                <a:latin typeface="Times New Roman" panose="02020603050405020304" pitchFamily="18" charset="0"/>
                <a:cs typeface="Times New Roman" panose="02020603050405020304" pitchFamily="18" charset="0"/>
              </a:rPr>
              <a:t>chatbot</a:t>
            </a:r>
            <a:r>
              <a:rPr lang="en-US" sz="3200" dirty="0">
                <a:latin typeface="Times New Roman" panose="02020603050405020304" pitchFamily="18" charset="0"/>
                <a:cs typeface="Times New Roman" panose="02020603050405020304" pitchFamily="18" charset="0"/>
              </a:rPr>
              <a:t>, the project aims to streamline communication, improve accessibility, and centralize departmental management.</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lstStyle/>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r>
              <a:rPr lang="en-US" dirty="0">
                <a:latin typeface="Andalus" panose="02020603050405020304" pitchFamily="18" charset="-78"/>
                <a:cs typeface="Andalus" panose="02020603050405020304" pitchFamily="18" charset="-78"/>
              </a:rPr>
              <a:t>To develop a dynamic and user friendly website for the Department Of Computing (DOC) </a:t>
            </a:r>
            <a:r>
              <a:rPr lang="en-US" dirty="0" err="1">
                <a:latin typeface="Andalus" panose="02020603050405020304" pitchFamily="18" charset="-78"/>
                <a:cs typeface="Andalus" panose="02020603050405020304" pitchFamily="18" charset="-78"/>
              </a:rPr>
              <a:t>Hamdard</a:t>
            </a:r>
            <a:r>
              <a:rPr lang="en-US" dirty="0">
                <a:latin typeface="Andalus" panose="02020603050405020304" pitchFamily="18" charset="-78"/>
                <a:cs typeface="Andalus" panose="02020603050405020304" pitchFamily="18" charset="-78"/>
              </a:rPr>
              <a:t> University.</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fontScale="77500" lnSpcReduction="20000"/>
          </a:bodyPr>
          <a:lstStyle/>
          <a:p>
            <a:pPr marL="0" indent="0" algn="just">
              <a:buClr>
                <a:srgbClr val="08A83A"/>
              </a:buClr>
              <a:buNone/>
            </a:pPr>
            <a:r>
              <a:rPr lang="en-US" sz="3200" dirty="0">
                <a:latin typeface="Andalus" panose="02020603050405020304" pitchFamily="18" charset="-78"/>
                <a:cs typeface="Andalus" panose="02020603050405020304" pitchFamily="18" charset="-78"/>
              </a:rPr>
              <a:t>The scope of proposed project is to develop a dynamic and user friendly website for the department of computing. Following features will be included in website:</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Home page</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Sub Webpages for specific faculties</a:t>
            </a:r>
          </a:p>
          <a:p>
            <a:pPr algn="just">
              <a:buClr>
                <a:srgbClr val="08A83A"/>
              </a:buClr>
              <a:buFont typeface="Wingdings" panose="05000000000000000000" pitchFamily="2" charset="2"/>
              <a:buChar char="q"/>
            </a:pPr>
            <a:r>
              <a:rPr lang="en-US" sz="3200" dirty="0" smtClean="0">
                <a:latin typeface="Andalus" panose="02020603050405020304" pitchFamily="18" charset="-78"/>
                <a:cs typeface="Andalus" panose="02020603050405020304" pitchFamily="18" charset="-78"/>
              </a:rPr>
              <a:t>Detailed </a:t>
            </a:r>
            <a:r>
              <a:rPr lang="en-US" sz="3200" dirty="0">
                <a:latin typeface="Andalus" panose="02020603050405020304" pitchFamily="18" charset="-78"/>
                <a:cs typeface="Andalus" panose="02020603050405020304" pitchFamily="18" charset="-78"/>
              </a:rPr>
              <a:t>Departmental Information</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Faculty </a:t>
            </a:r>
            <a:r>
              <a:rPr lang="en-US" sz="3200" dirty="0" smtClean="0">
                <a:latin typeface="Andalus" panose="02020603050405020304" pitchFamily="18" charset="-78"/>
                <a:cs typeface="Andalus" panose="02020603050405020304" pitchFamily="18" charset="-78"/>
              </a:rPr>
              <a:t>pages of specific faculty</a:t>
            </a:r>
            <a:endParaRPr lang="en-US" sz="3200" dirty="0">
              <a:latin typeface="Andalus" panose="02020603050405020304" pitchFamily="18" charset="-78"/>
              <a:cs typeface="Andalus" panose="02020603050405020304" pitchFamily="18" charset="-78"/>
            </a:endParaRP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Events, News Announcement area</a:t>
            </a:r>
          </a:p>
          <a:p>
            <a:pPr algn="just">
              <a:buClr>
                <a:srgbClr val="08A83A"/>
              </a:buClr>
              <a:buFont typeface="Wingdings" panose="05000000000000000000" pitchFamily="2" charset="2"/>
              <a:buChar char="q"/>
            </a:pPr>
            <a:r>
              <a:rPr lang="en-US" sz="3200" dirty="0" err="1" smtClean="0">
                <a:latin typeface="Andalus" panose="02020603050405020304" pitchFamily="18" charset="-78"/>
                <a:cs typeface="Andalus" panose="02020603050405020304" pitchFamily="18" charset="-78"/>
              </a:rPr>
              <a:t>Societes</a:t>
            </a:r>
            <a:r>
              <a:rPr lang="en-US" sz="3200" dirty="0" smtClean="0">
                <a:latin typeface="Andalus" panose="02020603050405020304" pitchFamily="18" charset="-78"/>
                <a:cs typeface="Andalus" panose="02020603050405020304" pitchFamily="18" charset="-78"/>
              </a:rPr>
              <a:t> page</a:t>
            </a:r>
          </a:p>
          <a:p>
            <a:pPr algn="just">
              <a:buClr>
                <a:srgbClr val="08A83A"/>
              </a:buClr>
              <a:buFont typeface="Wingdings" panose="05000000000000000000" pitchFamily="2" charset="2"/>
              <a:buChar char="q"/>
            </a:pPr>
            <a:r>
              <a:rPr lang="en-US" sz="3200" dirty="0" smtClean="0">
                <a:latin typeface="Andalus" panose="02020603050405020304" pitchFamily="18" charset="-78"/>
                <a:cs typeface="Andalus" panose="02020603050405020304" pitchFamily="18" charset="-78"/>
              </a:rPr>
              <a:t>Admin panel to manage announcement and other things</a:t>
            </a:r>
            <a:endParaRPr lang="en-US" sz="3200" dirty="0">
              <a:latin typeface="Andalus" panose="02020603050405020304" pitchFamily="18" charset="-78"/>
              <a:cs typeface="Andalus" panose="02020603050405020304" pitchFamily="18" charset="-78"/>
            </a:endParaRPr>
          </a:p>
          <a:p>
            <a:pPr algn="just">
              <a:buClr>
                <a:srgbClr val="08A83A"/>
              </a:buClr>
              <a:buFont typeface="Wingdings" panose="05000000000000000000" pitchFamily="2" charset="2"/>
              <a:buChar char="q"/>
            </a:pPr>
            <a:r>
              <a:rPr lang="en-US" sz="3200" dirty="0" smtClean="0">
                <a:latin typeface="Andalus" panose="02020603050405020304" pitchFamily="18" charset="-78"/>
                <a:cs typeface="Andalus" panose="02020603050405020304" pitchFamily="18" charset="-78"/>
              </a:rPr>
              <a:t>Chat bot</a:t>
            </a:r>
            <a:endParaRPr lang="en-US" sz="3200" dirty="0">
              <a:latin typeface="Andalus" panose="02020603050405020304" pitchFamily="18" charset="-78"/>
              <a:cs typeface="Andalus" panose="02020603050405020304" pitchFamily="18" charset="-78"/>
            </a:endParaRP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lstStyle/>
          <a:p>
            <a:pPr>
              <a:buClr>
                <a:srgbClr val="08A83A"/>
              </a:buClr>
              <a:buFont typeface="Wingdings" panose="05000000000000000000" pitchFamily="2" charset="2"/>
              <a:buChar char="q"/>
            </a:pPr>
            <a:r>
              <a:rPr lang="en-US" dirty="0">
                <a:latin typeface="Andalus" panose="02020603050405020304" pitchFamily="18" charset="-78"/>
                <a:cs typeface="Andalus" panose="02020603050405020304" pitchFamily="18" charset="-78"/>
              </a:rPr>
              <a:t>Evolutionary prototype methodology is used for developing the Department of Computing website, by using this methodology, team will approach each functionality repeatedly, will make changes according to user feedback and improving overtime.</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0EBF-98C1-05CD-B24A-FE27962ABEBA}"/>
              </a:ext>
            </a:extLst>
          </p:cNvPr>
          <p:cNvSpPr>
            <a:spLocks noGrp="1"/>
          </p:cNvSpPr>
          <p:nvPr>
            <p:ph type="title"/>
          </p:nvPr>
        </p:nvSpPr>
        <p:spPr>
          <a:xfrm>
            <a:off x="533400" y="0"/>
            <a:ext cx="7616952" cy="990600"/>
          </a:xfrm>
        </p:spPr>
        <p:txBody>
          <a:bodyPr/>
          <a:lstStyle/>
          <a:p>
            <a:r>
              <a:rPr lang="en-US" dirty="0"/>
              <a:t>Literature Review</a:t>
            </a:r>
          </a:p>
        </p:txBody>
      </p:sp>
      <p:sp>
        <p:nvSpPr>
          <p:cNvPr id="3" name="Date Placeholder 2">
            <a:extLst>
              <a:ext uri="{FF2B5EF4-FFF2-40B4-BE49-F238E27FC236}">
                <a16:creationId xmlns:a16="http://schemas.microsoft.com/office/drawing/2014/main" id="{C6EC8A79-DDB8-860C-6503-BD2241A37F69}"/>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B656877B-7333-CFE3-CEBA-46BBF6F0A986}"/>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6BFEE171-EAAC-40EB-34D8-E1D0C10CA50F}"/>
              </a:ext>
            </a:extLst>
          </p:cNvPr>
          <p:cNvSpPr>
            <a:spLocks noGrp="1"/>
          </p:cNvSpPr>
          <p:nvPr>
            <p:ph type="sldNum" sz="quarter" idx="12"/>
          </p:nvPr>
        </p:nvSpPr>
        <p:spPr/>
        <p:txBody>
          <a:bodyPr/>
          <a:lstStyle/>
          <a:p>
            <a:fld id="{9EBC64C3-3FC7-4C40-910B-2643F037F02C}" type="slidenum">
              <a:rPr lang="en-US" smtClean="0"/>
              <a:pPr/>
              <a:t>7</a:t>
            </a:fld>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215606781"/>
              </p:ext>
            </p:extLst>
          </p:nvPr>
        </p:nvGraphicFramePr>
        <p:xfrm>
          <a:off x="609601" y="1752601"/>
          <a:ext cx="7924800" cy="4343396"/>
        </p:xfrm>
        <a:graphic>
          <a:graphicData uri="http://schemas.openxmlformats.org/drawingml/2006/table">
            <a:tbl>
              <a:tblPr firstRow="1" firstCol="1" bandRow="1">
                <a:tableStyleId>{5C22544A-7EE6-4342-B048-85BDC9FD1C3A}</a:tableStyleId>
              </a:tblPr>
              <a:tblGrid>
                <a:gridCol w="1379205">
                  <a:extLst>
                    <a:ext uri="{9D8B030D-6E8A-4147-A177-3AD203B41FA5}">
                      <a16:colId xmlns:a16="http://schemas.microsoft.com/office/drawing/2014/main" val="1253326523"/>
                    </a:ext>
                  </a:extLst>
                </a:gridCol>
                <a:gridCol w="1111375">
                  <a:extLst>
                    <a:ext uri="{9D8B030D-6E8A-4147-A177-3AD203B41FA5}">
                      <a16:colId xmlns:a16="http://schemas.microsoft.com/office/drawing/2014/main" val="3887617245"/>
                    </a:ext>
                  </a:extLst>
                </a:gridCol>
                <a:gridCol w="959519">
                  <a:extLst>
                    <a:ext uri="{9D8B030D-6E8A-4147-A177-3AD203B41FA5}">
                      <a16:colId xmlns:a16="http://schemas.microsoft.com/office/drawing/2014/main" val="1450640964"/>
                    </a:ext>
                  </a:extLst>
                </a:gridCol>
                <a:gridCol w="1239867">
                  <a:extLst>
                    <a:ext uri="{9D8B030D-6E8A-4147-A177-3AD203B41FA5}">
                      <a16:colId xmlns:a16="http://schemas.microsoft.com/office/drawing/2014/main" val="3816981392"/>
                    </a:ext>
                  </a:extLst>
                </a:gridCol>
                <a:gridCol w="787641">
                  <a:extLst>
                    <a:ext uri="{9D8B030D-6E8A-4147-A177-3AD203B41FA5}">
                      <a16:colId xmlns:a16="http://schemas.microsoft.com/office/drawing/2014/main" val="633988200"/>
                    </a:ext>
                  </a:extLst>
                </a:gridCol>
                <a:gridCol w="1390887">
                  <a:extLst>
                    <a:ext uri="{9D8B030D-6E8A-4147-A177-3AD203B41FA5}">
                      <a16:colId xmlns:a16="http://schemas.microsoft.com/office/drawing/2014/main" val="3266344894"/>
                    </a:ext>
                  </a:extLst>
                </a:gridCol>
                <a:gridCol w="1056306">
                  <a:extLst>
                    <a:ext uri="{9D8B030D-6E8A-4147-A177-3AD203B41FA5}">
                      <a16:colId xmlns:a16="http://schemas.microsoft.com/office/drawing/2014/main" val="837497482"/>
                    </a:ext>
                  </a:extLst>
                </a:gridCol>
              </a:tblGrid>
              <a:tr h="959230">
                <a:tc>
                  <a:txBody>
                    <a:bodyPr/>
                    <a:lstStyle/>
                    <a:p>
                      <a:pPr marL="0" marR="0" algn="ctr">
                        <a:lnSpc>
                          <a:spcPct val="107000"/>
                        </a:lnSpc>
                        <a:spcBef>
                          <a:spcPts val="0"/>
                        </a:spcBef>
                        <a:spcAft>
                          <a:spcPts val="0"/>
                        </a:spcAft>
                      </a:pPr>
                      <a:r>
                        <a:rPr lang="en-US" sz="1200" dirty="0">
                          <a:effectLst/>
                        </a:rPr>
                        <a:t>Features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University of Sindh, </a:t>
                      </a:r>
                      <a:r>
                        <a:rPr lang="en-US" sz="1200" dirty="0" err="1">
                          <a:effectLst/>
                        </a:rPr>
                        <a:t>Jamshoro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IBA, Karachi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University of Lahore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KUST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Air University Pakistan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DOC </a:t>
                      </a:r>
                      <a:r>
                        <a:rPr lang="en-US" sz="1200" dirty="0" smtClean="0">
                          <a:effectLst/>
                        </a:rPr>
                        <a:t>FEST-HU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694799"/>
                  </a:ext>
                </a:extLst>
              </a:tr>
              <a:tr h="399575">
                <a:tc>
                  <a:txBody>
                    <a:bodyPr/>
                    <a:lstStyle/>
                    <a:p>
                      <a:pPr marL="0" marR="0" algn="ctr">
                        <a:lnSpc>
                          <a:spcPct val="107000"/>
                        </a:lnSpc>
                        <a:spcBef>
                          <a:spcPts val="0"/>
                        </a:spcBef>
                        <a:spcAft>
                          <a:spcPts val="0"/>
                        </a:spcAft>
                      </a:pPr>
                      <a:r>
                        <a:rPr lang="en-US" sz="1200">
                          <a:effectLst/>
                        </a:rPr>
                        <a:t>Home Page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393627"/>
                  </a:ext>
                </a:extLst>
              </a:tr>
              <a:tr h="648805">
                <a:tc>
                  <a:txBody>
                    <a:bodyPr/>
                    <a:lstStyle/>
                    <a:p>
                      <a:pPr marL="0" marR="0" algn="ctr">
                        <a:lnSpc>
                          <a:spcPct val="107000"/>
                        </a:lnSpc>
                        <a:spcBef>
                          <a:spcPts val="0"/>
                        </a:spcBef>
                        <a:spcAft>
                          <a:spcPts val="0"/>
                        </a:spcAft>
                      </a:pPr>
                      <a:r>
                        <a:rPr lang="en-US" sz="1200">
                          <a:effectLst/>
                        </a:rPr>
                        <a:t>Sub Web pages of CS, SE, AI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669737"/>
                  </a:ext>
                </a:extLst>
              </a:tr>
              <a:tr h="428850">
                <a:tc>
                  <a:txBody>
                    <a:bodyPr/>
                    <a:lstStyle/>
                    <a:p>
                      <a:pPr marL="0" marR="0" algn="ctr">
                        <a:lnSpc>
                          <a:spcPct val="107000"/>
                        </a:lnSpc>
                        <a:spcBef>
                          <a:spcPts val="0"/>
                        </a:spcBef>
                        <a:spcAft>
                          <a:spcPts val="0"/>
                        </a:spcAft>
                      </a:pPr>
                      <a:r>
                        <a:rPr lang="en-US" sz="1200">
                          <a:effectLst/>
                        </a:rPr>
                        <a:t>Announcement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974245"/>
                  </a:ext>
                </a:extLst>
              </a:tr>
              <a:tr h="399575">
                <a:tc>
                  <a:txBody>
                    <a:bodyPr/>
                    <a:lstStyle/>
                    <a:p>
                      <a:pPr marL="0" marR="0" algn="ctr">
                        <a:lnSpc>
                          <a:spcPct val="107000"/>
                        </a:lnSpc>
                        <a:spcBef>
                          <a:spcPts val="0"/>
                        </a:spcBef>
                        <a:spcAft>
                          <a:spcPts val="0"/>
                        </a:spcAft>
                      </a:pPr>
                      <a:r>
                        <a:rPr lang="en-US" sz="1200">
                          <a:effectLst/>
                        </a:rPr>
                        <a:t>Admin panel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727093"/>
                  </a:ext>
                </a:extLst>
              </a:tr>
              <a:tr h="678936">
                <a:tc>
                  <a:txBody>
                    <a:bodyPr/>
                    <a:lstStyle/>
                    <a:p>
                      <a:pPr marL="0" marR="0" algn="ctr">
                        <a:lnSpc>
                          <a:spcPct val="107000"/>
                        </a:lnSpc>
                        <a:spcBef>
                          <a:spcPts val="0"/>
                        </a:spcBef>
                        <a:spcAft>
                          <a:spcPts val="0"/>
                        </a:spcAft>
                      </a:pPr>
                      <a:r>
                        <a:rPr lang="en-US" sz="1200">
                          <a:effectLst/>
                        </a:rPr>
                        <a:t>Info of Department Faculty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130354"/>
                  </a:ext>
                </a:extLst>
              </a:tr>
              <a:tr h="428850">
                <a:tc>
                  <a:txBody>
                    <a:bodyPr/>
                    <a:lstStyle/>
                    <a:p>
                      <a:pPr marL="0" marR="0" algn="ctr">
                        <a:lnSpc>
                          <a:spcPct val="107000"/>
                        </a:lnSpc>
                        <a:spcBef>
                          <a:spcPts val="0"/>
                        </a:spcBef>
                        <a:spcAft>
                          <a:spcPts val="0"/>
                        </a:spcAft>
                      </a:pPr>
                      <a:r>
                        <a:rPr lang="en-US" sz="1200">
                          <a:effectLst/>
                        </a:rPr>
                        <a:t>Societies Page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79590"/>
                  </a:ext>
                </a:extLst>
              </a:tr>
              <a:tr h="399575">
                <a:tc>
                  <a:txBody>
                    <a:bodyPr/>
                    <a:lstStyle/>
                    <a:p>
                      <a:pPr marL="0" marR="0" algn="ctr">
                        <a:lnSpc>
                          <a:spcPct val="107000"/>
                        </a:lnSpc>
                        <a:spcBef>
                          <a:spcPts val="0"/>
                        </a:spcBef>
                        <a:spcAft>
                          <a:spcPts val="0"/>
                        </a:spcAft>
                      </a:pPr>
                      <a:r>
                        <a:rPr lang="en-US" sz="1200">
                          <a:effectLst/>
                        </a:rPr>
                        <a:t>Chat bot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sym typeface="Wingdings 2" panose="05020102010507070707" pitchFamily="18"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sym typeface="Wingdings 2" panose="05020102010507070707" pitchFamily="18" charset="2"/>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484488"/>
                  </a:ext>
                </a:extLst>
              </a:tr>
            </a:tbl>
          </a:graphicData>
        </a:graphic>
      </p:graphicFrame>
    </p:spTree>
    <p:extLst>
      <p:ext uri="{BB962C8B-B14F-4D97-AF65-F5344CB8AC3E}">
        <p14:creationId xmlns:p14="http://schemas.microsoft.com/office/powerpoint/2010/main" val="268739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7"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828800"/>
            <a:ext cx="8763000" cy="4419599"/>
          </a:xfrm>
        </p:spPr>
      </p:pic>
    </p:spTree>
    <p:extLst>
      <p:ext uri="{BB962C8B-B14F-4D97-AF65-F5344CB8AC3E}">
        <p14:creationId xmlns:p14="http://schemas.microsoft.com/office/powerpoint/2010/main" val="6566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355260805"/>
              </p:ext>
            </p:extLst>
          </p:nvPr>
        </p:nvGraphicFramePr>
        <p:xfrm>
          <a:off x="612775" y="1600200"/>
          <a:ext cx="8153400" cy="3873500"/>
        </p:xfrm>
        <a:graphic>
          <a:graphicData uri="http://schemas.openxmlformats.org/drawingml/2006/table">
            <a:tbl>
              <a:tblPr firstRow="1" bandRow="1">
                <a:tableStyleId>{7DF18680-E054-41AD-8BC1-D1AEF772440D}</a:tableStyleId>
              </a:tblPr>
              <a:tblGrid>
                <a:gridCol w="4076700">
                  <a:extLst>
                    <a:ext uri="{9D8B030D-6E8A-4147-A177-3AD203B41FA5}">
                      <a16:colId xmlns:a16="http://schemas.microsoft.com/office/drawing/2014/main" val="2771184409"/>
                    </a:ext>
                  </a:extLst>
                </a:gridCol>
                <a:gridCol w="4076700">
                  <a:extLst>
                    <a:ext uri="{9D8B030D-6E8A-4147-A177-3AD203B41FA5}">
                      <a16:colId xmlns:a16="http://schemas.microsoft.com/office/drawing/2014/main" val="2700870537"/>
                    </a:ext>
                  </a:extLst>
                </a:gridCol>
              </a:tblGrid>
              <a:tr h="774700">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Prices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827171"/>
                  </a:ext>
                </a:extLst>
              </a:tr>
              <a:tr h="774700">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2 laptops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60,000 + 45000 = 1,05,000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508494"/>
                  </a:ext>
                </a:extLst>
              </a:tr>
              <a:tr h="774700">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600" cap="none"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cap="none" dirty="0">
                          <a:effectLst/>
                        </a:rPr>
                        <a:t>Miscellaneous expenses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689519"/>
                  </a:ext>
                </a:extLst>
              </a:tr>
              <a:tr h="774700">
                <a:tc>
                  <a:txBody>
                    <a:bodyPr/>
                    <a:lstStyle/>
                    <a:p>
                      <a:pPr marL="0" marR="0" algn="ctr">
                        <a:lnSpc>
                          <a:spcPct val="107000"/>
                        </a:lnSpc>
                        <a:spcBef>
                          <a:spcPts val="0"/>
                        </a:spcBef>
                        <a:spcAft>
                          <a:spcPts val="0"/>
                        </a:spcAft>
                      </a:pPr>
                      <a:endParaRPr lang="en-US" sz="1600" cap="none"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cap="none" dirty="0">
                          <a:effectLst/>
                        </a:rPr>
                        <a:t>Printing of documents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4000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4400058"/>
                  </a:ext>
                </a:extLst>
              </a:tr>
              <a:tr h="774700">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smtClean="0">
                          <a:effectLst/>
                        </a:rPr>
                        <a:t>1,17,000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138430"/>
                  </a:ext>
                </a:extLst>
              </a:tr>
            </a:tbl>
          </a:graphicData>
        </a:graphic>
      </p:graphicFrame>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110</TotalTime>
  <Words>921</Words>
  <Application>Microsoft Office PowerPoint</Application>
  <PresentationFormat>On-screen Show (4:3)</PresentationFormat>
  <Paragraphs>202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Andalus</vt:lpstr>
      <vt:lpstr>Calibri</vt:lpstr>
      <vt:lpstr>Times New Roman</vt:lpstr>
      <vt:lpstr>Tw Cen MT</vt:lpstr>
      <vt:lpstr>Tw Cen MT (Body)</vt:lpstr>
      <vt:lpstr>Wingdings</vt:lpstr>
      <vt:lpstr>Wingdings 2</vt:lpstr>
      <vt:lpstr>Median</vt:lpstr>
      <vt:lpstr>PowerPoint Presentation</vt:lpstr>
      <vt:lpstr>Summary </vt:lpstr>
      <vt:lpstr>Problem Statement </vt:lpstr>
      <vt:lpstr>Objective</vt:lpstr>
      <vt:lpstr>FYP Scope </vt:lpstr>
      <vt:lpstr>Our Methodology </vt:lpstr>
      <vt:lpstr>Literature Review</vt:lpstr>
      <vt:lpstr>Our Project Plan  </vt:lpstr>
      <vt:lpstr>Budget / Costing </vt:lpstr>
      <vt:lpstr>FYP  Deliverables </vt:lpstr>
      <vt:lpstr>Experimental Evaluations &amp; Results </vt:lpstr>
      <vt:lpstr>Test Plan &amp; Test Cases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HP</cp:lastModifiedBy>
  <cp:revision>46</cp:revision>
  <dcterms:created xsi:type="dcterms:W3CDTF">2015-09-23T05:32:20Z</dcterms:created>
  <dcterms:modified xsi:type="dcterms:W3CDTF">2025-07-07T02:51:34Z</dcterms:modified>
</cp:coreProperties>
</file>