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8" r:id="rId2"/>
    <p:sldId id="257" r:id="rId3"/>
    <p:sldId id="260" r:id="rId4"/>
    <p:sldId id="267" r:id="rId5"/>
    <p:sldId id="261" r:id="rId6"/>
    <p:sldId id="262" r:id="rId7"/>
    <p:sldId id="268"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1/28/2025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ust.edu.pk/kust/index.php/academics/faculties/faculty-of-physical-numerical-sciences/institute-of-computing" TargetMode="External"/><Relationship Id="rId2" Type="http://schemas.openxmlformats.org/officeDocument/2006/relationships/hyperlink" Target="https://uol.edu.pk/faculties-dept/" TargetMode="External"/><Relationship Id="rId1" Type="http://schemas.openxmlformats.org/officeDocument/2006/relationships/slideLayout" Target="../slideLayouts/slideLayout2.xml"/><Relationship Id="rId6" Type="http://schemas.openxmlformats.org/officeDocument/2006/relationships/hyperlink" Target="https://www.iba.edu.pk/undergraduate.php" TargetMode="External"/><Relationship Id="rId5" Type="http://schemas.openxmlformats.org/officeDocument/2006/relationships/hyperlink" Target="https://usindh.edu.pk/" TargetMode="External"/><Relationship Id="rId4" Type="http://schemas.openxmlformats.org/officeDocument/2006/relationships/hyperlink" Target="https://www.au.edu.pk/Pages/Faculties/Computing_AI/fact_cs_dean_msg.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Project  Name: A website for DOC, Hamdard University</a:t>
            </a: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572000" y="4495800"/>
            <a:ext cx="4267200" cy="1631216"/>
          </a:xfrm>
          <a:prstGeom prst="rect">
            <a:avLst/>
          </a:prstGeom>
          <a:noFill/>
        </p:spPr>
        <p:txBody>
          <a:bodyPr wrap="square" rtlCol="0">
            <a:spAutoFit/>
          </a:bodyPr>
          <a:lstStyle/>
          <a:p>
            <a:pPr algn="ctr"/>
            <a:r>
              <a:rPr lang="en-US" sz="2000" dirty="0"/>
              <a:t>Group members: </a:t>
            </a:r>
            <a:r>
              <a:rPr lang="en-US" sz="2000" dirty="0" err="1"/>
              <a:t>Shahmeer</a:t>
            </a:r>
            <a:r>
              <a:rPr lang="en-US" sz="2000" dirty="0"/>
              <a:t> Abid(2278-2021),</a:t>
            </a:r>
          </a:p>
          <a:p>
            <a:pPr algn="ctr"/>
            <a:r>
              <a:rPr lang="en-US" sz="2000" dirty="0"/>
              <a:t>Syeda Noreen Zahra(2025-2021),</a:t>
            </a:r>
          </a:p>
          <a:p>
            <a:pPr algn="ctr"/>
            <a:r>
              <a:rPr lang="en-US" sz="2000" dirty="0"/>
              <a:t>Hamza Sheikh(</a:t>
            </a:r>
            <a:r>
              <a:rPr lang="en-US" sz="2000" dirty="0">
                <a:latin typeface="Tw Cen MT (Body)"/>
              </a:rPr>
              <a:t>2595-2021</a:t>
            </a:r>
            <a:r>
              <a:rPr lang="en-US" sz="2000" dirty="0"/>
              <a:t>)</a:t>
            </a:r>
          </a:p>
          <a:p>
            <a:pPr algn="ctr"/>
            <a:r>
              <a:rPr lang="en-US" sz="2000" dirty="0"/>
              <a:t>Supervisor: Sir Afzal </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3" name="Content Placeholder 2"/>
          <p:cNvSpPr>
            <a:spLocks noGrp="1"/>
          </p:cNvSpPr>
          <p:nvPr>
            <p:ph sz="quarter" idx="1"/>
          </p:nvPr>
        </p:nvSpPr>
        <p:spPr>
          <a:xfrm>
            <a:off x="612647" y="1695181"/>
            <a:ext cx="3578352" cy="4724400"/>
          </a:xfrm>
        </p:spPr>
        <p:txBody>
          <a:bodyPr>
            <a:normAutofit fontScale="25000" lnSpcReduction="20000"/>
          </a:bodyPr>
          <a:lstStyle/>
          <a:p>
            <a:endParaRPr lang="en-US" sz="4900" dirty="0"/>
          </a:p>
          <a:p>
            <a:pPr marL="0" indent="0">
              <a:buNone/>
            </a:pPr>
            <a:endParaRPr lang="en-US" sz="4900" dirty="0"/>
          </a:p>
          <a:p>
            <a:r>
              <a:rPr lang="en-US" sz="6400" dirty="0"/>
              <a:t>SRS Document</a:t>
            </a:r>
          </a:p>
          <a:p>
            <a:pPr marL="0" indent="0">
              <a:buNone/>
            </a:pPr>
            <a:endParaRPr lang="en-US" sz="6400" dirty="0"/>
          </a:p>
          <a:p>
            <a:r>
              <a:rPr lang="en-US" sz="6400" dirty="0"/>
              <a:t>Requirement analysis and gathering</a:t>
            </a:r>
          </a:p>
          <a:p>
            <a:endParaRPr lang="en-US" sz="6400" dirty="0"/>
          </a:p>
          <a:p>
            <a:r>
              <a:rPr lang="en-US" sz="6400" dirty="0"/>
              <a:t>Project Plan and Task Allocation</a:t>
            </a:r>
          </a:p>
          <a:p>
            <a:endParaRPr lang="en-US" sz="6400" dirty="0"/>
          </a:p>
          <a:p>
            <a:r>
              <a:rPr lang="en-US" sz="6400" dirty="0"/>
              <a:t>Initial Prototype</a:t>
            </a:r>
          </a:p>
          <a:p>
            <a:endParaRPr lang="en-US" sz="6400" dirty="0"/>
          </a:p>
          <a:p>
            <a:r>
              <a:rPr lang="en-US" sz="6400" dirty="0"/>
              <a:t>Development Core functionalities (Home page, sub pages, Admission, general, FYP form, Complaint box, Login, Timetable)</a:t>
            </a:r>
            <a:br>
              <a:rPr lang="en-US" sz="6400" dirty="0"/>
            </a:br>
            <a:endParaRPr lang="en-US" sz="6400" dirty="0"/>
          </a:p>
          <a:p>
            <a:r>
              <a:rPr lang="en-US" sz="6400" dirty="0"/>
              <a:t>Testing and Report</a:t>
            </a:r>
          </a:p>
          <a:p>
            <a:endParaRPr lang="en-US" sz="6400" dirty="0"/>
          </a:p>
          <a:p>
            <a:r>
              <a:rPr lang="en-US" sz="6400" dirty="0"/>
              <a:t>Documentation and Report - I</a:t>
            </a:r>
          </a:p>
          <a:p>
            <a:endParaRPr lang="en-US" dirty="0"/>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
        <p:nvSpPr>
          <p:cNvPr id="9" name="Rectangle 8">
            <a:extLst>
              <a:ext uri="{FF2B5EF4-FFF2-40B4-BE49-F238E27FC236}">
                <a16:creationId xmlns:a16="http://schemas.microsoft.com/office/drawing/2014/main" id="{BB8A0286-C040-BFD0-0362-CC230E87F694}"/>
              </a:ext>
            </a:extLst>
          </p:cNvPr>
          <p:cNvSpPr/>
          <p:nvPr/>
        </p:nvSpPr>
        <p:spPr>
          <a:xfrm>
            <a:off x="609600" y="1695181"/>
            <a:ext cx="3581399" cy="419637"/>
          </a:xfrm>
          <a:prstGeom prst="rect">
            <a:avLst/>
          </a:prstGeom>
          <a:solidFill>
            <a:srgbClr val="F64D0A"/>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FYP-I Evaluation</a:t>
            </a:r>
          </a:p>
        </p:txBody>
      </p:sp>
      <p:sp>
        <p:nvSpPr>
          <p:cNvPr id="10" name="Content Placeholder 2">
            <a:extLst>
              <a:ext uri="{FF2B5EF4-FFF2-40B4-BE49-F238E27FC236}">
                <a16:creationId xmlns:a16="http://schemas.microsoft.com/office/drawing/2014/main" id="{90C46274-7A7D-D1F9-AC5E-B5893473D28C}"/>
              </a:ext>
            </a:extLst>
          </p:cNvPr>
          <p:cNvSpPr txBox="1">
            <a:spLocks/>
          </p:cNvSpPr>
          <p:nvPr/>
        </p:nvSpPr>
        <p:spPr>
          <a:xfrm>
            <a:off x="4459224" y="1695181"/>
            <a:ext cx="3578352" cy="4724400"/>
          </a:xfrm>
          <a:prstGeom prst="rect">
            <a:avLst/>
          </a:prstGeom>
        </p:spPr>
        <p:txBody>
          <a:bodyPr vert="horz">
            <a:normAutofit fontScale="25000" lnSpcReduction="20000"/>
          </a:bodyPr>
          <a:lstStyle>
            <a:lvl1pPr marL="320040" indent="-320040" algn="l" rtl="0" eaLnBrk="1" latinLnBrk="0" hangingPunct="1">
              <a:spcBef>
                <a:spcPts val="700"/>
              </a:spcBef>
              <a:buClr>
                <a:srgbClr val="008000"/>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endParaRPr lang="en-US" sz="5400" dirty="0"/>
          </a:p>
          <a:p>
            <a:pPr marL="0" indent="0">
              <a:buNone/>
            </a:pPr>
            <a:endParaRPr lang="en-US" sz="5400" dirty="0"/>
          </a:p>
          <a:p>
            <a:r>
              <a:rPr lang="en-US" sz="6400" dirty="0"/>
              <a:t>Advance feature Development (Searching sorting, Announcement area, Faculty information, library Information) and Chat bot</a:t>
            </a:r>
          </a:p>
          <a:p>
            <a:endParaRPr lang="en-US" sz="6400" dirty="0"/>
          </a:p>
          <a:p>
            <a:r>
              <a:rPr lang="en-US" sz="6400" dirty="0"/>
              <a:t>Database Management</a:t>
            </a:r>
          </a:p>
          <a:p>
            <a:endParaRPr lang="en-US" sz="6400" dirty="0"/>
          </a:p>
          <a:p>
            <a:r>
              <a:rPr lang="en-US" sz="6400" dirty="0"/>
              <a:t>Backend Development</a:t>
            </a:r>
          </a:p>
          <a:p>
            <a:endParaRPr lang="en-US" sz="6400" dirty="0"/>
          </a:p>
          <a:p>
            <a:r>
              <a:rPr lang="en-US" sz="6400" dirty="0"/>
              <a:t>Integration</a:t>
            </a:r>
          </a:p>
          <a:p>
            <a:endParaRPr lang="en-US" sz="6400" dirty="0"/>
          </a:p>
          <a:p>
            <a:r>
              <a:rPr lang="en-US" sz="6400" dirty="0"/>
              <a:t>Testing</a:t>
            </a:r>
          </a:p>
          <a:p>
            <a:endParaRPr lang="en-US" sz="6400" dirty="0"/>
          </a:p>
          <a:p>
            <a:r>
              <a:rPr lang="en-US" sz="6400" dirty="0"/>
              <a:t>Final Refinement</a:t>
            </a:r>
          </a:p>
          <a:p>
            <a:endParaRPr lang="en-US" sz="6400" dirty="0"/>
          </a:p>
          <a:p>
            <a:r>
              <a:rPr lang="en-US" sz="6400" dirty="0"/>
              <a:t>Project Completion and Report - II</a:t>
            </a:r>
          </a:p>
        </p:txBody>
      </p:sp>
      <p:sp>
        <p:nvSpPr>
          <p:cNvPr id="11" name="Rectangle 10">
            <a:extLst>
              <a:ext uri="{FF2B5EF4-FFF2-40B4-BE49-F238E27FC236}">
                <a16:creationId xmlns:a16="http://schemas.microsoft.com/office/drawing/2014/main" id="{3548FA45-8C95-BA98-4DD1-9E559B7EB526}"/>
              </a:ext>
            </a:extLst>
          </p:cNvPr>
          <p:cNvSpPr/>
          <p:nvPr/>
        </p:nvSpPr>
        <p:spPr>
          <a:xfrm>
            <a:off x="4457700" y="1695180"/>
            <a:ext cx="3581399" cy="419637"/>
          </a:xfrm>
          <a:prstGeom prst="rect">
            <a:avLst/>
          </a:prstGeom>
          <a:solidFill>
            <a:srgbClr val="F64D0A"/>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FYP-II Evaluation</a:t>
            </a:r>
          </a:p>
        </p:txBody>
      </p:sp>
    </p:spTree>
    <p:extLst>
      <p:ext uri="{BB962C8B-B14F-4D97-AF65-F5344CB8AC3E}">
        <p14:creationId xmlns:p14="http://schemas.microsoft.com/office/powerpoint/2010/main" val="160184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p:txBody>
          <a:bodyPr>
            <a:normAutofit fontScale="47500" lnSpcReduction="20000"/>
          </a:bodyPr>
          <a:lstStyle/>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Internet Web page: University Of Lahore. “Faculties and Departments”.  Last seen: 30 June 2024.</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2"/>
              </a:rPr>
              <a:t>https://uol.edu.pk/faculties-dept/</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Internet Web page: </a:t>
            </a:r>
            <a:r>
              <a:rPr lang="en-US" sz="3200" dirty="0" err="1">
                <a:latin typeface="Andalus" panose="02020603050405020304" pitchFamily="18" charset="-78"/>
                <a:cs typeface="Andalus" panose="02020603050405020304" pitchFamily="18" charset="-78"/>
              </a:rPr>
              <a:t>Kohat</a:t>
            </a:r>
            <a:r>
              <a:rPr lang="en-US" sz="3200" dirty="0">
                <a:latin typeface="Andalus" panose="02020603050405020304" pitchFamily="18" charset="-78"/>
                <a:cs typeface="Andalus" panose="02020603050405020304" pitchFamily="18" charset="-78"/>
              </a:rPr>
              <a:t> University of Science and Technology. “Institute of Computing”. Last visit: 30 June 2024. </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3"/>
              </a:rPr>
              <a:t>https://www.kust.edu.pk/kust/index.php/academics/faculties/faculty-of-physical-numerical-                 sciences/institute-of-computing</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 Internet Web page: Air University Islamabad. “Faculty of Computing and AI”. Last visit: 30 June 2024. </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4"/>
              </a:rPr>
              <a:t>https://www.au.edu.pk/Pages/Faculties/Computing_AI/fact_cs_dean_msg.aspx</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 Internet Web page: University of Sindh, </a:t>
            </a:r>
            <a:r>
              <a:rPr lang="en-US" sz="3200" dirty="0" err="1">
                <a:latin typeface="Andalus" panose="02020603050405020304" pitchFamily="18" charset="-78"/>
                <a:cs typeface="Andalus" panose="02020603050405020304" pitchFamily="18" charset="-78"/>
              </a:rPr>
              <a:t>Jamshoro</a:t>
            </a:r>
            <a:r>
              <a:rPr lang="en-US" sz="3200" dirty="0">
                <a:latin typeface="Andalus" panose="02020603050405020304" pitchFamily="18" charset="-78"/>
                <a:cs typeface="Andalus" panose="02020603050405020304" pitchFamily="18" charset="-78"/>
              </a:rPr>
              <a:t>. “Faculty of Engineering and Technology”. Last visit: 30 June 2024. </a:t>
            </a:r>
          </a:p>
          <a:p>
            <a:pPr marL="0" indent="0">
              <a:buClr>
                <a:srgbClr val="08A83A"/>
              </a:buClr>
              <a:buNone/>
            </a:pPr>
            <a:r>
              <a:rPr lang="en-US" sz="3200" dirty="0">
                <a:latin typeface="Andalus" panose="02020603050405020304" pitchFamily="18" charset="-78"/>
                <a:cs typeface="Andalus" panose="02020603050405020304" pitchFamily="18" charset="-78"/>
              </a:rPr>
              <a:t>        URL: </a:t>
            </a:r>
            <a:r>
              <a:rPr lang="en-US" sz="3200" dirty="0">
                <a:latin typeface="Andalus" panose="02020603050405020304" pitchFamily="18" charset="-78"/>
                <a:cs typeface="Andalus" panose="02020603050405020304" pitchFamily="18" charset="-78"/>
                <a:hlinkClick r:id="rId5"/>
              </a:rPr>
              <a:t>https://usindh.edu.pk/</a:t>
            </a:r>
            <a:r>
              <a:rPr lang="en-US" sz="3200" dirty="0">
                <a:latin typeface="Andalus" panose="02020603050405020304" pitchFamily="18" charset="-78"/>
                <a:cs typeface="Andalus" panose="02020603050405020304" pitchFamily="18" charset="-78"/>
              </a:rPr>
              <a:t> </a:t>
            </a:r>
          </a:p>
          <a:p>
            <a:pPr>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 Internet Web page: IBA Karachi. “Undergraduate Programs”. Last visit: 30 June 2024. </a:t>
            </a:r>
          </a:p>
          <a:p>
            <a:pPr marL="0" indent="0">
              <a:buClr>
                <a:srgbClr val="08A83A"/>
              </a:buClr>
              <a:buNone/>
            </a:pPr>
            <a:r>
              <a:rPr lang="en-US" sz="3200">
                <a:latin typeface="Andalus" panose="02020603050405020304" pitchFamily="18" charset="-78"/>
                <a:cs typeface="Andalus" panose="02020603050405020304" pitchFamily="18" charset="-78"/>
              </a:rPr>
              <a:t>        URL: </a:t>
            </a:r>
            <a:r>
              <a:rPr lang="en-US" sz="3200">
                <a:latin typeface="Andalus" panose="02020603050405020304" pitchFamily="18" charset="-78"/>
                <a:cs typeface="Andalus" panose="02020603050405020304" pitchFamily="18" charset="-78"/>
                <a:hlinkClick r:id="rId6"/>
              </a:rPr>
              <a:t>https://www.iba.edu.pk/undergraduate.php</a:t>
            </a:r>
            <a:r>
              <a:rPr lang="en-US" sz="3200">
                <a:latin typeface="Andalus" panose="02020603050405020304" pitchFamily="18" charset="-78"/>
                <a:cs typeface="Andalus" panose="02020603050405020304" pitchFamily="18" charset="-78"/>
              </a:rPr>
              <a:t> </a:t>
            </a:r>
            <a:endParaRPr lang="en-US" sz="3200" dirty="0">
              <a:latin typeface="Andalus" panose="02020603050405020304" pitchFamily="18" charset="-78"/>
              <a:cs typeface="Andalus" panose="02020603050405020304" pitchFamily="18" charset="-78"/>
            </a:endParaRP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t>Our methodology</a:t>
            </a:r>
          </a:p>
          <a:p>
            <a:r>
              <a:rPr lang="en-US" dirty="0"/>
              <a:t>Our </a:t>
            </a:r>
            <a:r>
              <a:rPr lang="en-US" dirty="0">
                <a:solidFill>
                  <a:srgbClr val="FF0000"/>
                </a:solidFill>
              </a:rPr>
              <a:t>Project Plan </a:t>
            </a:r>
            <a:r>
              <a:rPr lang="en-US" dirty="0"/>
              <a:t>(Time lines)</a:t>
            </a:r>
          </a:p>
          <a:p>
            <a:r>
              <a:rPr lang="en-US" dirty="0"/>
              <a:t>Budget / Costing (if any)</a:t>
            </a:r>
          </a:p>
          <a:p>
            <a:r>
              <a:rPr lang="en-US" dirty="0"/>
              <a:t>FYP Deliverables </a:t>
            </a:r>
          </a:p>
          <a:p>
            <a:r>
              <a:rPr lang="en-US" dirty="0"/>
              <a:t>References </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
        <p:nvSpPr>
          <p:cNvPr id="7" name="TextBox 6"/>
          <p:cNvSpPr txBox="1"/>
          <p:nvPr/>
        </p:nvSpPr>
        <p:spPr>
          <a:xfrm>
            <a:off x="5715000" y="2590800"/>
            <a:ext cx="2286000" cy="923330"/>
          </a:xfrm>
          <a:prstGeom prst="rect">
            <a:avLst/>
          </a:prstGeom>
          <a:solidFill>
            <a:srgbClr val="FFFF00"/>
          </a:solidFill>
        </p:spPr>
        <p:txBody>
          <a:bodyPr wrap="square" rtlCol="0">
            <a:spAutoFit/>
          </a:bodyPr>
          <a:lstStyle/>
          <a:p>
            <a:r>
              <a:rPr lang="en-US" dirty="0"/>
              <a:t>Item in </a:t>
            </a:r>
            <a:r>
              <a:rPr lang="en-US" b="1" dirty="0">
                <a:solidFill>
                  <a:srgbClr val="FF0000"/>
                </a:solidFill>
              </a:rPr>
              <a:t>red color </a:t>
            </a:r>
            <a:r>
              <a:rPr lang="en-US" dirty="0"/>
              <a:t>are fundamental in any proposal</a:t>
            </a: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normAutofit fontScale="70000" lnSpcReduction="20000"/>
          </a:bodyPr>
          <a:lstStyle/>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There is no online website of Department of Computing</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Manual processes for form submissions (Admission form, General Application form, FYP forms, </a:t>
            </a:r>
            <a:r>
              <a:rPr lang="en-US" sz="3200" dirty="0" err="1">
                <a:latin typeface="Andalus" panose="02020603050405020304" pitchFamily="18" charset="-78"/>
                <a:cs typeface="Andalus" panose="02020603050405020304" pitchFamily="18" charset="-78"/>
              </a:rPr>
              <a:t>etc</a:t>
            </a:r>
            <a:r>
              <a:rPr lang="en-US" sz="3200" dirty="0">
                <a:latin typeface="Andalus" panose="02020603050405020304" pitchFamily="18" charset="-78"/>
                <a:cs typeface="Andalus" panose="02020603050405020304" pitchFamily="18" charset="-78"/>
              </a:rPr>
              <a:t>), Queries of students and faculty, complaint handling, and announcements lead to delays.</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The lack of a centralized platform for new students to access information about department, about timetables, any event occurring, which teacher is assigned to their classes . </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By developing an Integrated website, the aim is to streamline these processes, improve accessibility to information, and enhance communication within the department. </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Proposed project will address the need for a centralized system that allows for efficient management of departmental activities and better interaction between students and faculty.</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lstStyle/>
          <a:p>
            <a:pPr marL="0" indent="0" algn="ctr">
              <a:buClr>
                <a:srgbClr val="08A83A"/>
              </a:buClr>
              <a:buNone/>
            </a:pPr>
            <a:endParaRPr lang="en-US" dirty="0">
              <a:latin typeface="Andalus" panose="02020603050405020304" pitchFamily="18" charset="-78"/>
              <a:cs typeface="Andalus" panose="02020603050405020304" pitchFamily="18" charset="-78"/>
            </a:endParaRPr>
          </a:p>
          <a:p>
            <a:pPr marL="0" indent="0" algn="ctr">
              <a:buClr>
                <a:srgbClr val="08A83A"/>
              </a:buClr>
              <a:buNone/>
            </a:pPr>
            <a:endParaRPr lang="en-US" dirty="0">
              <a:latin typeface="Andalus" panose="02020603050405020304" pitchFamily="18" charset="-78"/>
              <a:cs typeface="Andalus" panose="02020603050405020304" pitchFamily="18" charset="-78"/>
            </a:endParaRPr>
          </a:p>
          <a:p>
            <a:pPr marL="0" indent="0" algn="ctr">
              <a:buClr>
                <a:srgbClr val="08A83A"/>
              </a:buClr>
              <a:buNone/>
            </a:pPr>
            <a:endParaRPr lang="en-US" dirty="0">
              <a:latin typeface="Andalus" panose="02020603050405020304" pitchFamily="18" charset="-78"/>
              <a:cs typeface="Andalus" panose="02020603050405020304" pitchFamily="18" charset="-78"/>
            </a:endParaRPr>
          </a:p>
          <a:p>
            <a:pPr marL="0" indent="0" algn="ctr">
              <a:buClr>
                <a:srgbClr val="08A83A"/>
              </a:buClr>
              <a:buNone/>
            </a:pPr>
            <a:r>
              <a:rPr lang="en-US" dirty="0">
                <a:latin typeface="Andalus" panose="02020603050405020304" pitchFamily="18" charset="-78"/>
                <a:cs typeface="Andalus" panose="02020603050405020304" pitchFamily="18" charset="-78"/>
              </a:rPr>
              <a:t>To develop a dynamic and user friendly website for the Department Of Computing (DOC) </a:t>
            </a:r>
            <a:r>
              <a:rPr lang="en-US" dirty="0" err="1">
                <a:latin typeface="Andalus" panose="02020603050405020304" pitchFamily="18" charset="-78"/>
                <a:cs typeface="Andalus" panose="02020603050405020304" pitchFamily="18" charset="-78"/>
              </a:rPr>
              <a:t>Hamdard</a:t>
            </a:r>
            <a:r>
              <a:rPr lang="en-US" dirty="0">
                <a:latin typeface="Andalus" panose="02020603050405020304" pitchFamily="18" charset="-78"/>
                <a:cs typeface="Andalus" panose="02020603050405020304" pitchFamily="18" charset="-78"/>
              </a:rPr>
              <a:t> University.</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normAutofit fontScale="62500" lnSpcReduction="20000"/>
          </a:bodyPr>
          <a:lstStyle/>
          <a:p>
            <a:pPr marL="0" indent="0" algn="just">
              <a:buClr>
                <a:srgbClr val="08A83A"/>
              </a:buClr>
              <a:buNone/>
            </a:pPr>
            <a:r>
              <a:rPr lang="en-US" sz="3200" dirty="0">
                <a:latin typeface="Andalus" panose="02020603050405020304" pitchFamily="18" charset="-78"/>
                <a:cs typeface="Andalus" panose="02020603050405020304" pitchFamily="18" charset="-78"/>
              </a:rPr>
              <a:t>The scope of proposed project is to develop a dynamic and user friendly website for the department of computing. Following features will be included in website:</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Home page</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Sub Webpages for specific faculties</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Complaint box</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Detailed Departmental Information</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Faculty Information</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Events, News Announcement area</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Integrated admission form, FYP form, General Application form</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Section wise Timetable</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Searching/Sorting</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Chat bot</a:t>
            </a:r>
          </a:p>
          <a:p>
            <a:pPr algn="just">
              <a:buClr>
                <a:srgbClr val="08A83A"/>
              </a:buClr>
              <a:buFont typeface="Wingdings" panose="05000000000000000000" pitchFamily="2" charset="2"/>
              <a:buChar char="q"/>
            </a:pPr>
            <a:r>
              <a:rPr lang="en-US" sz="3200" dirty="0">
                <a:latin typeface="Andalus" panose="02020603050405020304" pitchFamily="18" charset="-78"/>
                <a:cs typeface="Andalus" panose="02020603050405020304" pitchFamily="18" charset="-78"/>
              </a:rPr>
              <a:t>Library Book database</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lstStyle/>
          <a:p>
            <a:pPr>
              <a:buClr>
                <a:srgbClr val="08A83A"/>
              </a:buClr>
              <a:buFont typeface="Wingdings" panose="05000000000000000000" pitchFamily="2" charset="2"/>
              <a:buChar char="q"/>
            </a:pPr>
            <a:r>
              <a:rPr lang="en-US" dirty="0">
                <a:latin typeface="Andalus" panose="02020603050405020304" pitchFamily="18" charset="-78"/>
                <a:cs typeface="Andalus" panose="02020603050405020304" pitchFamily="18" charset="-78"/>
              </a:rPr>
              <a:t>Evolutionary prototype methodology is used for developing the Department of Computing website, by using this methodology, team will approach each functionality repeatedly, will make changes according to user feedback and improving overtime.</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F0EBF-98C1-05CD-B24A-FE27962ABEBA}"/>
              </a:ext>
            </a:extLst>
          </p:cNvPr>
          <p:cNvSpPr>
            <a:spLocks noGrp="1"/>
          </p:cNvSpPr>
          <p:nvPr>
            <p:ph type="title"/>
          </p:nvPr>
        </p:nvSpPr>
        <p:spPr>
          <a:xfrm>
            <a:off x="533400" y="0"/>
            <a:ext cx="7616952" cy="990600"/>
          </a:xfrm>
        </p:spPr>
        <p:txBody>
          <a:bodyPr/>
          <a:lstStyle/>
          <a:p>
            <a:r>
              <a:rPr lang="en-US" dirty="0"/>
              <a:t>Literature Review</a:t>
            </a:r>
          </a:p>
        </p:txBody>
      </p:sp>
      <p:sp>
        <p:nvSpPr>
          <p:cNvPr id="3" name="Date Placeholder 2">
            <a:extLst>
              <a:ext uri="{FF2B5EF4-FFF2-40B4-BE49-F238E27FC236}">
                <a16:creationId xmlns:a16="http://schemas.microsoft.com/office/drawing/2014/main" id="{C6EC8A79-DDB8-860C-6503-BD2241A37F69}"/>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B656877B-7333-CFE3-CEBA-46BBF6F0A986}"/>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6BFEE171-EAAC-40EB-34D8-E1D0C10CA50F}"/>
              </a:ext>
            </a:extLst>
          </p:cNvPr>
          <p:cNvSpPr>
            <a:spLocks noGrp="1"/>
          </p:cNvSpPr>
          <p:nvPr>
            <p:ph type="sldNum" sz="quarter" idx="12"/>
          </p:nvPr>
        </p:nvSpPr>
        <p:spPr/>
        <p:txBody>
          <a:bodyPr/>
          <a:lstStyle/>
          <a:p>
            <a:fld id="{9EBC64C3-3FC7-4C40-910B-2643F037F02C}" type="slidenum">
              <a:rPr lang="en-US" smtClean="0"/>
              <a:pPr/>
              <a:t>7</a:t>
            </a:fld>
            <a:endParaRPr lang="en-US" dirty="0"/>
          </a:p>
        </p:txBody>
      </p:sp>
      <p:graphicFrame>
        <p:nvGraphicFramePr>
          <p:cNvPr id="8" name="Content Placeholder 7">
            <a:extLst>
              <a:ext uri="{FF2B5EF4-FFF2-40B4-BE49-F238E27FC236}">
                <a16:creationId xmlns:a16="http://schemas.microsoft.com/office/drawing/2014/main" id="{6A0639AF-A2F9-A7B3-4329-6E3FE53AC0D5}"/>
              </a:ext>
            </a:extLst>
          </p:cNvPr>
          <p:cNvGraphicFramePr>
            <a:graphicFrameLocks noGrp="1"/>
          </p:cNvGraphicFramePr>
          <p:nvPr>
            <p:ph sz="quarter" idx="1"/>
            <p:extLst>
              <p:ext uri="{D42A27DB-BD31-4B8C-83A1-F6EECF244321}">
                <p14:modId xmlns:p14="http://schemas.microsoft.com/office/powerpoint/2010/main" val="772365269"/>
              </p:ext>
            </p:extLst>
          </p:nvPr>
        </p:nvGraphicFramePr>
        <p:xfrm>
          <a:off x="514350" y="1279524"/>
          <a:ext cx="8401050" cy="5719764"/>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3945822873"/>
                    </a:ext>
                  </a:extLst>
                </a:gridCol>
                <a:gridCol w="1371600">
                  <a:extLst>
                    <a:ext uri="{9D8B030D-6E8A-4147-A177-3AD203B41FA5}">
                      <a16:colId xmlns:a16="http://schemas.microsoft.com/office/drawing/2014/main" val="590205264"/>
                    </a:ext>
                  </a:extLst>
                </a:gridCol>
                <a:gridCol w="990600">
                  <a:extLst>
                    <a:ext uri="{9D8B030D-6E8A-4147-A177-3AD203B41FA5}">
                      <a16:colId xmlns:a16="http://schemas.microsoft.com/office/drawing/2014/main" val="1436320969"/>
                    </a:ext>
                  </a:extLst>
                </a:gridCol>
                <a:gridCol w="1371600">
                  <a:extLst>
                    <a:ext uri="{9D8B030D-6E8A-4147-A177-3AD203B41FA5}">
                      <a16:colId xmlns:a16="http://schemas.microsoft.com/office/drawing/2014/main" val="525605241"/>
                    </a:ext>
                  </a:extLst>
                </a:gridCol>
                <a:gridCol w="838200">
                  <a:extLst>
                    <a:ext uri="{9D8B030D-6E8A-4147-A177-3AD203B41FA5}">
                      <a16:colId xmlns:a16="http://schemas.microsoft.com/office/drawing/2014/main" val="1147874638"/>
                    </a:ext>
                  </a:extLst>
                </a:gridCol>
                <a:gridCol w="1219200">
                  <a:extLst>
                    <a:ext uri="{9D8B030D-6E8A-4147-A177-3AD203B41FA5}">
                      <a16:colId xmlns:a16="http://schemas.microsoft.com/office/drawing/2014/main" val="3864530677"/>
                    </a:ext>
                  </a:extLst>
                </a:gridCol>
                <a:gridCol w="1066800">
                  <a:extLst>
                    <a:ext uri="{9D8B030D-6E8A-4147-A177-3AD203B41FA5}">
                      <a16:colId xmlns:a16="http://schemas.microsoft.com/office/drawing/2014/main" val="63203698"/>
                    </a:ext>
                  </a:extLst>
                </a:gridCol>
              </a:tblGrid>
              <a:tr h="853848">
                <a:tc>
                  <a:txBody>
                    <a:bodyPr/>
                    <a:lstStyle/>
                    <a:p>
                      <a:pPr algn="ctr"/>
                      <a:r>
                        <a:rPr lang="en-US" dirty="0"/>
                        <a:t>Features</a:t>
                      </a:r>
                    </a:p>
                  </a:txBody>
                  <a:tcPr/>
                </a:tc>
                <a:tc>
                  <a:txBody>
                    <a:bodyPr/>
                    <a:lstStyle/>
                    <a:p>
                      <a:pPr algn="ctr"/>
                      <a:r>
                        <a:rPr lang="en-US" dirty="0"/>
                        <a:t>University</a:t>
                      </a:r>
                      <a:r>
                        <a:rPr lang="en-US" baseline="0" dirty="0"/>
                        <a:t> of Sindh,</a:t>
                      </a:r>
                    </a:p>
                    <a:p>
                      <a:pPr algn="ctr"/>
                      <a:r>
                        <a:rPr lang="en-US" baseline="0" dirty="0" err="1"/>
                        <a:t>Jamshoro</a:t>
                      </a:r>
                      <a:endParaRPr lang="en-US" dirty="0"/>
                    </a:p>
                  </a:txBody>
                  <a:tcPr/>
                </a:tc>
                <a:tc>
                  <a:txBody>
                    <a:bodyPr/>
                    <a:lstStyle/>
                    <a:p>
                      <a:pPr algn="ctr"/>
                      <a:r>
                        <a:rPr lang="en-US" dirty="0"/>
                        <a:t>IBA</a:t>
                      </a:r>
                      <a:r>
                        <a:rPr lang="en-US" baseline="0" dirty="0"/>
                        <a:t>, Karachi</a:t>
                      </a:r>
                      <a:endParaRPr lang="en-US" dirty="0"/>
                    </a:p>
                  </a:txBody>
                  <a:tcPr/>
                </a:tc>
                <a:tc>
                  <a:txBody>
                    <a:bodyPr/>
                    <a:lstStyle/>
                    <a:p>
                      <a:r>
                        <a:rPr lang="en-US" dirty="0"/>
                        <a:t>University</a:t>
                      </a:r>
                      <a:r>
                        <a:rPr lang="en-US" baseline="0" dirty="0"/>
                        <a:t> of Lahore</a:t>
                      </a:r>
                      <a:endParaRPr lang="en-US" dirty="0"/>
                    </a:p>
                  </a:txBody>
                  <a:tcPr/>
                </a:tc>
                <a:tc>
                  <a:txBody>
                    <a:bodyPr/>
                    <a:lstStyle/>
                    <a:p>
                      <a:r>
                        <a:rPr lang="en-US" dirty="0"/>
                        <a:t>KUST</a:t>
                      </a:r>
                    </a:p>
                  </a:txBody>
                  <a:tcPr/>
                </a:tc>
                <a:tc>
                  <a:txBody>
                    <a:bodyPr/>
                    <a:lstStyle/>
                    <a:p>
                      <a:r>
                        <a:rPr lang="en-US" dirty="0"/>
                        <a:t>Air University Pakistan</a:t>
                      </a:r>
                    </a:p>
                  </a:txBody>
                  <a:tcPr/>
                </a:tc>
                <a:tc>
                  <a:txBody>
                    <a:bodyPr/>
                    <a:lstStyle/>
                    <a:p>
                      <a:r>
                        <a:rPr lang="en-US" dirty="0"/>
                        <a:t>DOC </a:t>
                      </a:r>
                    </a:p>
                    <a:p>
                      <a:r>
                        <a:rPr lang="en-US" dirty="0"/>
                        <a:t>FEST-HU</a:t>
                      </a:r>
                    </a:p>
                  </a:txBody>
                  <a:tcPr/>
                </a:tc>
                <a:extLst>
                  <a:ext uri="{0D108BD9-81ED-4DB2-BD59-A6C34878D82A}">
                    <a16:rowId xmlns:a16="http://schemas.microsoft.com/office/drawing/2014/main" val="3932392166"/>
                  </a:ext>
                </a:extLst>
              </a:tr>
              <a:tr h="370001">
                <a:tc>
                  <a:txBody>
                    <a:bodyPr/>
                    <a:lstStyle/>
                    <a:p>
                      <a:r>
                        <a:rPr lang="en-US" sz="1200" dirty="0"/>
                        <a:t>Home</a:t>
                      </a:r>
                      <a:r>
                        <a:rPr lang="en-US" sz="1200" baseline="0" dirty="0"/>
                        <a:t> page</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000" b="1" dirty="0">
                          <a:sym typeface="Webdings" panose="05030102010509060703" pitchFamily="18" charset="2"/>
                        </a:rPr>
                        <a:t></a:t>
                      </a:r>
                      <a:endParaRPr lang="en-US" sz="20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2000" b="1" dirty="0">
                          <a:sym typeface="Webdings" panose="05030102010509060703" pitchFamily="18" charset="2"/>
                        </a:rPr>
                        <a:t></a:t>
                      </a:r>
                      <a:endParaRPr lang="en-US" sz="2000" b="1" dirty="0"/>
                    </a:p>
                  </a:txBody>
                  <a:tcPr/>
                </a:tc>
                <a:tc>
                  <a:txBody>
                    <a:bodyPr/>
                    <a:lstStyle/>
                    <a:p>
                      <a:pPr marL="0" indent="0" algn="ctr">
                        <a:buFont typeface="Wingdings" panose="05000000000000000000" pitchFamily="2" charset="2"/>
                        <a:buNone/>
                      </a:pPr>
                      <a:r>
                        <a:rPr lang="en-US" sz="2000" b="1" dirty="0">
                          <a:sym typeface="Webdings" panose="05030102010509060703" pitchFamily="18" charset="2"/>
                        </a:rPr>
                        <a:t></a:t>
                      </a:r>
                      <a:endParaRPr lang="en-US" sz="2000" b="1" dirty="0"/>
                    </a:p>
                  </a:txBody>
                  <a:tcPr/>
                </a:tc>
                <a:tc>
                  <a:txBody>
                    <a:bodyPr/>
                    <a:lstStyle/>
                    <a:p>
                      <a:pPr algn="ctr"/>
                      <a:r>
                        <a:rPr lang="en-US" sz="1800" b="1"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83810673"/>
                  </a:ext>
                </a:extLst>
              </a:tr>
              <a:tr h="426924">
                <a:tc>
                  <a:txBody>
                    <a:bodyPr/>
                    <a:lstStyle/>
                    <a:p>
                      <a:r>
                        <a:rPr lang="en-US" sz="1200" dirty="0"/>
                        <a:t>Sub-web pages</a:t>
                      </a:r>
                      <a:r>
                        <a:rPr lang="en-US" sz="1200" baseline="0" dirty="0"/>
                        <a:t> of CS, SE, AI</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ym typeface="Webdings" panose="05030102010509060703" pitchFamily="18" charset="2"/>
                        </a:rPr>
                        <a:t></a:t>
                      </a:r>
                      <a:endParaRPr lang="en-US" sz="1800" b="1"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3884496451"/>
                  </a:ext>
                </a:extLst>
              </a:tr>
              <a:tr h="768464">
                <a:tc>
                  <a:txBody>
                    <a:bodyPr/>
                    <a:lstStyle/>
                    <a:p>
                      <a:r>
                        <a:rPr lang="en-US" sz="1200" dirty="0"/>
                        <a:t>Admission</a:t>
                      </a:r>
                      <a:r>
                        <a:rPr lang="en-US" sz="1200" baseline="0" dirty="0"/>
                        <a:t> Form / General Application Form</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ym typeface="Webdings" panose="05030102010509060703" pitchFamily="18" charset="2"/>
                        </a:rPr>
                        <a:t></a:t>
                      </a:r>
                      <a:endParaRPr lang="en-US" sz="1800" b="1"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3993446614"/>
                  </a:ext>
                </a:extLst>
              </a:tr>
              <a:tr h="341539">
                <a:tc>
                  <a:txBody>
                    <a:bodyPr/>
                    <a:lstStyle/>
                    <a:p>
                      <a:r>
                        <a:rPr lang="en-US" sz="1200" dirty="0"/>
                        <a:t>Complaint box</a:t>
                      </a:r>
                      <a:r>
                        <a:rPr lang="en-US" sz="1200" baseline="0" dirty="0"/>
                        <a:t> </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4262376352"/>
                  </a:ext>
                </a:extLst>
              </a:tr>
              <a:tr h="597694">
                <a:tc>
                  <a:txBody>
                    <a:bodyPr/>
                    <a:lstStyle/>
                    <a:p>
                      <a:r>
                        <a:rPr lang="en-US" sz="1200" dirty="0"/>
                        <a:t>Timetable</a:t>
                      </a:r>
                      <a:r>
                        <a:rPr lang="en-US" sz="1200" baseline="0" dirty="0"/>
                        <a:t> of every semester section wise </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2500511460"/>
                  </a:ext>
                </a:extLst>
              </a:tr>
              <a:tr h="426924">
                <a:tc>
                  <a:txBody>
                    <a:bodyPr/>
                    <a:lstStyle/>
                    <a:p>
                      <a:r>
                        <a:rPr lang="en-US" sz="1200" dirty="0"/>
                        <a:t>Announcement area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ym typeface="Webdings" panose="05030102010509060703" pitchFamily="18" charset="2"/>
                        </a:rPr>
                        <a:t></a:t>
                      </a:r>
                      <a:endParaRPr lang="en-US" sz="18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ym typeface="Webdings" panose="05030102010509060703" pitchFamily="18" charset="2"/>
                        </a:rPr>
                        <a:t></a:t>
                      </a:r>
                      <a:endParaRPr lang="en-US" sz="1800" b="1" dirty="0"/>
                    </a:p>
                  </a:txBody>
                  <a:tcPr/>
                </a:tc>
                <a:tc>
                  <a:txBody>
                    <a:bodyPr/>
                    <a:lstStyle/>
                    <a:p>
                      <a:pPr algn="ctr"/>
                      <a:r>
                        <a:rPr lang="en-US" sz="2000" b="1" dirty="0">
                          <a:sym typeface="Webdings" panose="05030102010509060703" pitchFamily="18" charset="2"/>
                        </a:rPr>
                        <a:t></a:t>
                      </a:r>
                      <a:endParaRPr lang="en-US" dirty="0"/>
                    </a:p>
                  </a:txBody>
                  <a:tcPr/>
                </a:tc>
                <a:tc>
                  <a:txBody>
                    <a:bodyPr/>
                    <a:lstStyle/>
                    <a:p>
                      <a:pPr algn="ctr"/>
                      <a:r>
                        <a:rPr lang="en-US" sz="2000" b="1">
                          <a:sym typeface="Webdings" panose="05030102010509060703" pitchFamily="18" charset="2"/>
                        </a:rPr>
                        <a:t></a:t>
                      </a:r>
                      <a:endParaRPr lang="en-US" dirty="0"/>
                    </a:p>
                  </a:txBody>
                  <a:tcPr/>
                </a:tc>
                <a:tc>
                  <a:txBody>
                    <a:bodyPr/>
                    <a:lstStyle/>
                    <a:p>
                      <a:pPr algn="ctr"/>
                      <a:r>
                        <a:rPr lang="en-US" sz="2000" b="1"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796088887"/>
                  </a:ext>
                </a:extLst>
              </a:tr>
              <a:tr h="597694">
                <a:tc>
                  <a:txBody>
                    <a:bodyPr/>
                    <a:lstStyle/>
                    <a:p>
                      <a:r>
                        <a:rPr lang="en-US" sz="1200" dirty="0"/>
                        <a:t>HOD and Coordinator logins</a:t>
                      </a:r>
                      <a:r>
                        <a:rPr lang="en-US" sz="1200" baseline="0" dirty="0"/>
                        <a:t> </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661859258"/>
                  </a:ext>
                </a:extLst>
              </a:tr>
              <a:tr h="768464">
                <a:tc>
                  <a:txBody>
                    <a:bodyPr/>
                    <a:lstStyle/>
                    <a:p>
                      <a:r>
                        <a:rPr lang="en-US" sz="1200" dirty="0"/>
                        <a:t>Information</a:t>
                      </a:r>
                      <a:r>
                        <a:rPr lang="en-US" sz="1200" baseline="0" dirty="0"/>
                        <a:t> about department faculty, </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ym typeface="Webdings" panose="05030102010509060703" pitchFamily="18" charset="2"/>
                        </a:rPr>
                        <a:t></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ym typeface="Webdings" panose="05030102010509060703" pitchFamily="18" charset="2"/>
                        </a:rPr>
                        <a:t></a:t>
                      </a:r>
                      <a:endParaRPr lang="en-US" sz="1800" b="1" dirty="0"/>
                    </a:p>
                  </a:txBody>
                  <a:tcPr/>
                </a:tc>
                <a:tc>
                  <a:txBody>
                    <a:bodyPr/>
                    <a:lstStyle/>
                    <a:p>
                      <a:pPr algn="ctr"/>
                      <a:r>
                        <a:rPr lang="en-US" sz="2000" b="1" dirty="0">
                          <a:sym typeface="Webdings" panose="05030102010509060703" pitchFamily="18" charset="2"/>
                        </a:rPr>
                        <a:t></a:t>
                      </a:r>
                      <a:endParaRPr lang="en-US" dirty="0"/>
                    </a:p>
                  </a:txBody>
                  <a:tcPr/>
                </a:tc>
                <a:tc>
                  <a:txBody>
                    <a:bodyPr/>
                    <a:lstStyle/>
                    <a:p>
                      <a:pPr algn="ctr"/>
                      <a:r>
                        <a:rPr lang="en-US" sz="2000" b="1">
                          <a:sym typeface="Webdings" panose="05030102010509060703" pitchFamily="18" charset="2"/>
                        </a:rPr>
                        <a:t></a:t>
                      </a:r>
                      <a:endParaRPr lang="en-US" dirty="0"/>
                    </a:p>
                  </a:txBody>
                  <a:tcPr/>
                </a:tc>
                <a:tc>
                  <a:txBody>
                    <a:bodyPr/>
                    <a:lstStyle/>
                    <a:p>
                      <a:pPr algn="ctr"/>
                      <a:r>
                        <a:rPr lang="en-US" sz="2000" b="1"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2328631765"/>
                  </a:ext>
                </a:extLst>
              </a:tr>
              <a:tr h="426924">
                <a:tc>
                  <a:txBody>
                    <a:bodyPr/>
                    <a:lstStyle/>
                    <a:p>
                      <a:r>
                        <a:rPr lang="en-US" sz="1200" baseline="0" dirty="0"/>
                        <a:t>Library Information</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ym typeface="Webdings" panose="05030102010509060703" pitchFamily="18" charset="2"/>
                        </a:rPr>
                        <a:t></a:t>
                      </a:r>
                      <a:endParaRPr lang="en-US" sz="18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ym typeface="Webdings" panose="05030102010509060703" pitchFamily="18" charset="2"/>
                        </a:rPr>
                        <a:t></a:t>
                      </a:r>
                      <a:endParaRPr lang="en-US" sz="1800" b="1"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a:sym typeface="Webdings" panose="05030102010509060703" pitchFamily="18" charset="2"/>
                        </a:rPr>
                        <a:t></a:t>
                      </a:r>
                      <a:endParaRPr lang="en-US" dirty="0"/>
                    </a:p>
                  </a:txBody>
                  <a:tcPr/>
                </a:tc>
                <a:tc>
                  <a:txBody>
                    <a:bodyPr/>
                    <a:lstStyle/>
                    <a:p>
                      <a:pPr algn="ctr"/>
                      <a:r>
                        <a:rPr lang="en-US" dirty="0">
                          <a:sym typeface="Webdings" panose="05030102010509060703" pitchFamily="18" charset="2"/>
                        </a:rPr>
                        <a:t></a:t>
                      </a:r>
                      <a:endParaRPr lang="en-US" dirty="0"/>
                    </a:p>
                  </a:txBody>
                  <a:tcPr/>
                </a:tc>
                <a:tc>
                  <a:txBody>
                    <a:bodyPr/>
                    <a:lstStyle/>
                    <a:p>
                      <a:pPr algn="ctr"/>
                      <a:r>
                        <a:rPr lang="en-US" sz="1800" b="1" dirty="0">
                          <a:sym typeface="Webdings" panose="05030102010509060703" pitchFamily="18" charset="2"/>
                        </a:rPr>
                        <a:t></a:t>
                      </a:r>
                      <a:endParaRPr lang="en-US" dirty="0"/>
                    </a:p>
                  </a:txBody>
                  <a:tcPr/>
                </a:tc>
                <a:extLst>
                  <a:ext uri="{0D108BD9-81ED-4DB2-BD59-A6C34878D82A}">
                    <a16:rowId xmlns:a16="http://schemas.microsoft.com/office/drawing/2014/main" val="1712902534"/>
                  </a:ext>
                </a:extLst>
              </a:tr>
            </a:tbl>
          </a:graphicData>
        </a:graphic>
      </p:graphicFrame>
    </p:spTree>
    <p:extLst>
      <p:ext uri="{BB962C8B-B14F-4D97-AF65-F5344CB8AC3E}">
        <p14:creationId xmlns:p14="http://schemas.microsoft.com/office/powerpoint/2010/main" val="268739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pic>
        <p:nvPicPr>
          <p:cNvPr id="7"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1828800"/>
            <a:ext cx="8763000" cy="4419599"/>
          </a:xfrm>
        </p:spPr>
      </p:pic>
    </p:spTree>
    <p:extLst>
      <p:ext uri="{BB962C8B-B14F-4D97-AF65-F5344CB8AC3E}">
        <p14:creationId xmlns:p14="http://schemas.microsoft.com/office/powerpoint/2010/main" val="65665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265316587"/>
              </p:ext>
            </p:extLst>
          </p:nvPr>
        </p:nvGraphicFramePr>
        <p:xfrm>
          <a:off x="612775" y="1600200"/>
          <a:ext cx="8153400" cy="4648200"/>
        </p:xfrm>
        <a:graphic>
          <a:graphicData uri="http://schemas.openxmlformats.org/drawingml/2006/table">
            <a:tbl>
              <a:tblPr firstRow="1" bandRow="1">
                <a:tableStyleId>{7DF18680-E054-41AD-8BC1-D1AEF772440D}</a:tableStyleId>
              </a:tblPr>
              <a:tblGrid>
                <a:gridCol w="4076700">
                  <a:extLst>
                    <a:ext uri="{9D8B030D-6E8A-4147-A177-3AD203B41FA5}">
                      <a16:colId xmlns:a16="http://schemas.microsoft.com/office/drawing/2014/main" val="2771184409"/>
                    </a:ext>
                  </a:extLst>
                </a:gridCol>
                <a:gridCol w="4076700">
                  <a:extLst>
                    <a:ext uri="{9D8B030D-6E8A-4147-A177-3AD203B41FA5}">
                      <a16:colId xmlns:a16="http://schemas.microsoft.com/office/drawing/2014/main" val="2700870537"/>
                    </a:ext>
                  </a:extLst>
                </a:gridCol>
              </a:tblGrid>
              <a:tr h="774700">
                <a:tc>
                  <a:txBody>
                    <a:bodyPr/>
                    <a:lstStyle/>
                    <a:p>
                      <a:pPr marL="0" marR="0" algn="ctr">
                        <a:lnSpc>
                          <a:spcPct val="107000"/>
                        </a:lnSpc>
                        <a:spcBef>
                          <a:spcPts val="0"/>
                        </a:spcBef>
                        <a:spcAft>
                          <a:spcPts val="0"/>
                        </a:spcAft>
                      </a:pPr>
                      <a:endParaRPr lang="en-US" sz="1600" cap="none" dirty="0">
                        <a:effectLst/>
                      </a:endParaRPr>
                    </a:p>
                    <a:p>
                      <a:pPr marL="0" marR="0" algn="ctr">
                        <a:lnSpc>
                          <a:spcPct val="107000"/>
                        </a:lnSpc>
                        <a:spcBef>
                          <a:spcPts val="0"/>
                        </a:spcBef>
                        <a:spcAft>
                          <a:spcPts val="0"/>
                        </a:spcAft>
                      </a:pPr>
                      <a:r>
                        <a:rPr lang="en-US" sz="1600" cap="none" dirty="0">
                          <a:effectLst/>
                        </a:rPr>
                        <a:t>Components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cap="none" dirty="0">
                        <a:effectLst/>
                      </a:endParaRPr>
                    </a:p>
                    <a:p>
                      <a:pPr marL="0" marR="0" algn="ctr">
                        <a:lnSpc>
                          <a:spcPct val="107000"/>
                        </a:lnSpc>
                        <a:spcBef>
                          <a:spcPts val="0"/>
                        </a:spcBef>
                        <a:spcAft>
                          <a:spcPts val="0"/>
                        </a:spcAft>
                      </a:pPr>
                      <a:r>
                        <a:rPr lang="en-US" sz="1600" cap="none" dirty="0">
                          <a:effectLst/>
                        </a:rPr>
                        <a:t>Prices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3827171"/>
                  </a:ext>
                </a:extLst>
              </a:tr>
              <a:tr h="774700">
                <a:tc>
                  <a:txBody>
                    <a:bodyPr/>
                    <a:lstStyle/>
                    <a:p>
                      <a:pPr marL="0" marR="0" algn="ctr">
                        <a:lnSpc>
                          <a:spcPct val="107000"/>
                        </a:lnSpc>
                        <a:spcBef>
                          <a:spcPts val="0"/>
                        </a:spcBef>
                        <a:spcAft>
                          <a:spcPts val="0"/>
                        </a:spcAft>
                      </a:pPr>
                      <a:endParaRPr lang="en-US" sz="1600" cap="none" dirty="0">
                        <a:effectLst/>
                      </a:endParaRPr>
                    </a:p>
                    <a:p>
                      <a:pPr marL="0" marR="0" algn="ctr">
                        <a:lnSpc>
                          <a:spcPct val="107000"/>
                        </a:lnSpc>
                        <a:spcBef>
                          <a:spcPts val="0"/>
                        </a:spcBef>
                        <a:spcAft>
                          <a:spcPts val="0"/>
                        </a:spcAft>
                      </a:pPr>
                      <a:r>
                        <a:rPr lang="en-US" sz="1600" cap="none" dirty="0">
                          <a:effectLst/>
                        </a:rPr>
                        <a:t>2 laptops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a:effectLst/>
                        </a:rPr>
                        <a:t>60,000 + 45000 = 1,05,000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2508494"/>
                  </a:ext>
                </a:extLst>
              </a:tr>
              <a:tr h="774700">
                <a:tc>
                  <a:txBody>
                    <a:bodyPr/>
                    <a:lstStyle/>
                    <a:p>
                      <a:pPr marL="0" marR="0" algn="ctr">
                        <a:lnSpc>
                          <a:spcPct val="107000"/>
                        </a:lnSpc>
                        <a:spcBef>
                          <a:spcPts val="0"/>
                        </a:spcBef>
                        <a:spcAft>
                          <a:spcPts val="0"/>
                        </a:spcAft>
                      </a:pPr>
                      <a:endParaRPr lang="en-US" sz="1600" cap="none" dirty="0">
                        <a:effectLst/>
                      </a:endParaRPr>
                    </a:p>
                    <a:p>
                      <a:pPr marL="0" marR="0" algn="ctr">
                        <a:lnSpc>
                          <a:spcPct val="107000"/>
                        </a:lnSpc>
                        <a:spcBef>
                          <a:spcPts val="0"/>
                        </a:spcBef>
                        <a:spcAft>
                          <a:spcPts val="0"/>
                        </a:spcAft>
                      </a:pPr>
                      <a:r>
                        <a:rPr lang="en-US" sz="1600" cap="none" dirty="0">
                          <a:effectLst/>
                        </a:rPr>
                        <a:t>Domain Hosting</a:t>
                      </a: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3408195"/>
                  </a:ext>
                </a:extLst>
              </a:tr>
              <a:tr h="774700">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600" cap="none"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cap="none" dirty="0">
                          <a:effectLst/>
                        </a:rPr>
                        <a:t>Miscellaneous expenses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8000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0689519"/>
                  </a:ext>
                </a:extLst>
              </a:tr>
              <a:tr h="774700">
                <a:tc>
                  <a:txBody>
                    <a:bodyPr/>
                    <a:lstStyle/>
                    <a:p>
                      <a:pPr marL="0" marR="0" algn="ctr">
                        <a:lnSpc>
                          <a:spcPct val="107000"/>
                        </a:lnSpc>
                        <a:spcBef>
                          <a:spcPts val="0"/>
                        </a:spcBef>
                        <a:spcAft>
                          <a:spcPts val="0"/>
                        </a:spcAft>
                      </a:pPr>
                      <a:endParaRPr lang="en-US" sz="1600" cap="none"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cap="none" dirty="0">
                          <a:effectLst/>
                        </a:rPr>
                        <a:t>Printing of documents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endParaRPr lang="en-US" sz="16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4000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4400058"/>
                  </a:ext>
                </a:extLst>
              </a:tr>
              <a:tr h="774700">
                <a:tc>
                  <a:txBody>
                    <a:bodyPr/>
                    <a:lstStyle/>
                    <a:p>
                      <a:pPr marL="0" marR="0" algn="ctr">
                        <a:lnSpc>
                          <a:spcPct val="107000"/>
                        </a:lnSpc>
                        <a:spcBef>
                          <a:spcPts val="0"/>
                        </a:spcBef>
                        <a:spcAft>
                          <a:spcPts val="0"/>
                        </a:spcAft>
                      </a:pPr>
                      <a:endParaRPr lang="en-US" sz="1600" dirty="0">
                        <a:effectLst/>
                      </a:endParaRPr>
                    </a:p>
                    <a:p>
                      <a:pPr marL="0" marR="0" algn="ctr">
                        <a:lnSpc>
                          <a:spcPct val="107000"/>
                        </a:lnSpc>
                        <a:spcBef>
                          <a:spcPts val="0"/>
                        </a:spcBef>
                        <a:spcAft>
                          <a:spcPts val="0"/>
                        </a:spcAft>
                      </a:pPr>
                      <a:r>
                        <a:rPr lang="en-US" sz="1600" dirty="0">
                          <a:effectLst/>
                        </a:rPr>
                        <a:t>Total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914400" rtl="0" eaLnBrk="1" fontAlgn="auto" latinLnBrk="0" hangingPunct="1">
                        <a:lnSpc>
                          <a:spcPct val="107000"/>
                        </a:lnSpc>
                        <a:spcBef>
                          <a:spcPts val="0"/>
                        </a:spcBef>
                        <a:spcAft>
                          <a:spcPts val="0"/>
                        </a:spcAft>
                        <a:buClrTx/>
                        <a:buSzTx/>
                        <a:buFontTx/>
                        <a:buNone/>
                        <a:tabLst/>
                        <a:defRPr/>
                      </a:pPr>
                      <a:endParaRPr lang="en-US" sz="1600" dirty="0">
                        <a:effectLst/>
                      </a:endParaRPr>
                    </a:p>
                    <a:p>
                      <a:pPr marL="0" marR="0" indent="0" algn="ctr" defTabSz="914400" rtl="0" eaLnBrk="1" fontAlgn="auto" latinLnBrk="0" hangingPunct="1">
                        <a:lnSpc>
                          <a:spcPct val="107000"/>
                        </a:lnSpc>
                        <a:spcBef>
                          <a:spcPts val="0"/>
                        </a:spcBef>
                        <a:spcAft>
                          <a:spcPts val="0"/>
                        </a:spcAft>
                        <a:buClrTx/>
                        <a:buSzTx/>
                        <a:buFontTx/>
                        <a:buNone/>
                        <a:tabLst/>
                        <a:defRPr/>
                      </a:pPr>
                      <a:r>
                        <a:rPr lang="en-US" sz="1600" dirty="0">
                          <a:effectLst/>
                        </a:rPr>
                        <a:t>1,25,000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138430"/>
                  </a:ext>
                </a:extLst>
              </a:tr>
            </a:tbl>
          </a:graphicData>
        </a:graphic>
      </p:graphicFrame>
      <p:sp>
        <p:nvSpPr>
          <p:cNvPr id="4" name="Footer Placeholder 3"/>
          <p:cNvSpPr>
            <a:spLocks noGrp="1"/>
          </p:cNvSpPr>
          <p:nvPr>
            <p:ph type="ftr" sz="quarter" idx="11"/>
          </p:nvPr>
        </p:nvSpPr>
        <p:spPr/>
        <p:txBody>
          <a:bodyPr/>
          <a:lstStyle/>
          <a:p>
            <a:r>
              <a:rPr lang="en-US" dirty="0"/>
              <a:t>Department of Computing Website</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a:t>CS-FYP    Hamdard University </a:t>
            </a:r>
            <a:endParaRPr lang="en-US" dirty="0"/>
          </a:p>
        </p:txBody>
      </p:sp>
    </p:spTree>
    <p:extLst>
      <p:ext uri="{BB962C8B-B14F-4D97-AF65-F5344CB8AC3E}">
        <p14:creationId xmlns:p14="http://schemas.microsoft.com/office/powerpoint/2010/main" val="88316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94</TotalTime>
  <Words>840</Words>
  <Application>Microsoft Office PowerPoint</Application>
  <PresentationFormat>On-screen Show (4:3)</PresentationFormat>
  <Paragraphs>217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Andalus</vt:lpstr>
      <vt:lpstr>Calibri</vt:lpstr>
      <vt:lpstr>Tw Cen MT</vt:lpstr>
      <vt:lpstr>Tw Cen MT (Body)</vt:lpstr>
      <vt:lpstr>Webdings</vt:lpstr>
      <vt:lpstr>Wingdings</vt:lpstr>
      <vt:lpstr>Wingdings 2</vt:lpstr>
      <vt:lpstr>Median</vt:lpstr>
      <vt:lpstr>PowerPoint Presentation</vt:lpstr>
      <vt:lpstr>Summary </vt:lpstr>
      <vt:lpstr>Problem Statement </vt:lpstr>
      <vt:lpstr>Objective</vt:lpstr>
      <vt:lpstr>FYP Scope </vt:lpstr>
      <vt:lpstr>Our Methodology </vt:lpstr>
      <vt:lpstr>Literature Review</vt:lpstr>
      <vt:lpstr>Our Project Plan  </vt:lpstr>
      <vt:lpstr>Budget / Costing </vt:lpstr>
      <vt:lpstr>FYP  Deliverables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Nrn_Kxmy</cp:lastModifiedBy>
  <cp:revision>44</cp:revision>
  <dcterms:created xsi:type="dcterms:W3CDTF">2015-09-23T05:32:20Z</dcterms:created>
  <dcterms:modified xsi:type="dcterms:W3CDTF">2025-01-28T06:22:49Z</dcterms:modified>
</cp:coreProperties>
</file>