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5"/>
  </p:notesMasterIdLst>
  <p:sldIdLst>
    <p:sldId id="257" r:id="rId2"/>
    <p:sldId id="319" r:id="rId3"/>
    <p:sldId id="275" r:id="rId4"/>
    <p:sldId id="304" r:id="rId5"/>
    <p:sldId id="347" r:id="rId6"/>
    <p:sldId id="316" r:id="rId7"/>
    <p:sldId id="293" r:id="rId8"/>
    <p:sldId id="320" r:id="rId9"/>
    <p:sldId id="333" r:id="rId10"/>
    <p:sldId id="338" r:id="rId11"/>
    <p:sldId id="334" r:id="rId12"/>
    <p:sldId id="339" r:id="rId13"/>
    <p:sldId id="328" r:id="rId14"/>
    <p:sldId id="329" r:id="rId15"/>
    <p:sldId id="335" r:id="rId16"/>
    <p:sldId id="341" r:id="rId17"/>
    <p:sldId id="342" r:id="rId18"/>
    <p:sldId id="344" r:id="rId19"/>
    <p:sldId id="345" r:id="rId20"/>
    <p:sldId id="346" r:id="rId21"/>
    <p:sldId id="348" r:id="rId22"/>
    <p:sldId id="340" r:id="rId23"/>
    <p:sldId id="29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89223" autoAdjust="0"/>
  </p:normalViewPr>
  <p:slideViewPr>
    <p:cSldViewPr>
      <p:cViewPr>
        <p:scale>
          <a:sx n="60" d="100"/>
          <a:sy n="60" d="100"/>
        </p:scale>
        <p:origin x="-1650"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5/4/2020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dirty="0" smtClean="0"/>
          </a:p>
        </p:txBody>
      </p:sp>
    </p:spTree>
    <p:extLst>
      <p:ext uri="{BB962C8B-B14F-4D97-AF65-F5344CB8AC3E}">
        <p14:creationId xmlns:p14="http://schemas.microsoft.com/office/powerpoint/2010/main" xmlns="" val="244875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e-IN"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15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5/4/2020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5/4/2020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5/4/2020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5/4/2020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5/4/2020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5/4/2020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5/4/2020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5/4/2020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5/4/2020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5/4/2020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5/4/2020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5/4/2020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5/4/2020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5/4/2020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5/4/2020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IN" dirty="0" smtClean="0">
                <a:effectLst>
                  <a:outerShdw blurRad="38100" dist="38100" dir="2700000" algn="tl">
                    <a:srgbClr val="000000">
                      <a:alpha val="43137"/>
                    </a:srgbClr>
                  </a:outerShdw>
                </a:effectLst>
              </a:rPr>
              <a:t>Mobile detection with CupCarbon</a:t>
            </a:r>
          </a:p>
        </p:txBody>
      </p:sp>
      <p:sp>
        <p:nvSpPr>
          <p:cNvPr id="6147" name="Subtitle 4"/>
          <p:cNvSpPr>
            <a:spLocks noGrp="1"/>
          </p:cNvSpPr>
          <p:nvPr>
            <p:ph type="subTitle" idx="1"/>
          </p:nvPr>
        </p:nvSpPr>
        <p:spPr>
          <a:xfrm>
            <a:off x="357158" y="4071942"/>
            <a:ext cx="8643998" cy="1676400"/>
          </a:xfrm>
        </p:spPr>
        <p:txBody>
          <a:bodyPr>
            <a:normAutofit/>
          </a:bodyPr>
          <a:lstStyle/>
          <a:p>
            <a:pPr eaLnBrk="1" hangingPunct="1"/>
            <a:r>
              <a:rPr lang="en-US" sz="2000" b="1" dirty="0" smtClean="0">
                <a:latin typeface="Times New Roman" pitchFamily="18" charset="0"/>
                <a:cs typeface="Times New Roman" pitchFamily="18" charset="0"/>
              </a:rPr>
              <a:t>Batch No: A-01			      Project Guide:</a:t>
            </a:r>
          </a:p>
          <a:p>
            <a:r>
              <a:rPr lang="en-US" sz="1600" b="1" dirty="0" smtClean="0"/>
              <a:t>S. Farhana	   [164G1A0525]            Mr. T. Venkata Naga Jayudu, M.Tech., (Ph.D)</a:t>
            </a:r>
            <a:endParaRPr lang="en-US" sz="1600" dirty="0" smtClean="0"/>
          </a:p>
          <a:p>
            <a:r>
              <a:rPr lang="en-US" sz="1600" b="1" dirty="0" smtClean="0"/>
              <a:t>P. Harshitha               [164G1A0529]                           Assistant Professor        </a:t>
            </a:r>
            <a:endParaRPr lang="en-US" sz="1600" dirty="0" smtClean="0"/>
          </a:p>
          <a:p>
            <a:r>
              <a:rPr lang="en-US" sz="1600" b="1" dirty="0" smtClean="0"/>
              <a:t>M.Mallika	                   [164G1A0550]</a:t>
            </a:r>
            <a:endParaRPr lang="en-US" sz="1600" dirty="0" smtClean="0"/>
          </a:p>
          <a:p>
            <a:r>
              <a:rPr lang="en-US" sz="1600" b="1" dirty="0" smtClean="0"/>
              <a:t>C.Jaya Prakash         [174G5A0502]</a:t>
            </a:r>
            <a:endParaRPr lang="en-US" sz="1600" dirty="0" smtClean="0"/>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te-IN" dirty="0"/>
          </a:p>
        </p:txBody>
      </p:sp>
      <p:sp>
        <p:nvSpPr>
          <p:cNvPr id="6" name="Content Placeholder 5"/>
          <p:cNvSpPr>
            <a:spLocks noGrp="1"/>
          </p:cNvSpPr>
          <p:nvPr>
            <p:ph idx="1"/>
          </p:nvPr>
        </p:nvSpPr>
        <p:spPr/>
        <p:txBody>
          <a:bodyPr/>
          <a:lstStyle/>
          <a:p>
            <a:pPr>
              <a:buNone/>
            </a:pPr>
            <a:r>
              <a:rPr lang="en-US" dirty="0" smtClean="0"/>
              <a:t> </a:t>
            </a:r>
            <a:endParaRPr lang="te-IN" dirty="0"/>
          </a:p>
        </p:txBody>
      </p:sp>
      <p:pic>
        <p:nvPicPr>
          <p:cNvPr id="1027" name="Picture 3" descr="C:\Users\dell\Downloads\cup carbon\1 Documentation\Flowchart (2).png"/>
          <p:cNvPicPr>
            <a:picLocks noChangeAspect="1" noChangeArrowheads="1"/>
          </p:cNvPicPr>
          <p:nvPr/>
        </p:nvPicPr>
        <p:blipFill>
          <a:blip r:embed="rId2"/>
          <a:srcRect/>
          <a:stretch>
            <a:fillRect/>
          </a:stretch>
        </p:blipFill>
        <p:spPr bwMode="auto">
          <a:xfrm>
            <a:off x="2428860" y="1000108"/>
            <a:ext cx="4214842" cy="507209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Mobile</a:t>
            </a:r>
            <a:r>
              <a:rPr lang="en-US" b="1" dirty="0"/>
              <a:t> </a:t>
            </a:r>
            <a:r>
              <a:rPr lang="en-US" dirty="0" smtClean="0"/>
              <a:t>Detection</a:t>
            </a:r>
          </a:p>
          <a:p>
            <a:pPr marL="0" indent="0">
              <a:buNone/>
            </a:pPr>
            <a:endParaRPr lang="en-IN" dirty="0"/>
          </a:p>
          <a:p>
            <a:pPr>
              <a:buSzPct val="100000"/>
              <a:buFont typeface="Wingdings" pitchFamily="2" charset="2"/>
              <a:buChar char="q"/>
            </a:pPr>
            <a:r>
              <a:rPr lang="en-CA" sz="2000" dirty="0"/>
              <a:t>Here </a:t>
            </a:r>
            <a:r>
              <a:rPr lang="en-CA" sz="2000" dirty="0" smtClean="0"/>
              <a:t>there </a:t>
            </a:r>
            <a:r>
              <a:rPr lang="en-CA" sz="2000" dirty="0"/>
              <a:t>are mainly </a:t>
            </a:r>
            <a:r>
              <a:rPr lang="en-CA" sz="2000" dirty="0" smtClean="0"/>
              <a:t>the </a:t>
            </a:r>
            <a:r>
              <a:rPr lang="en-CA" sz="2000" dirty="0"/>
              <a:t>3 types of nodes are Detection nodes, Transfer nodes and sink</a:t>
            </a:r>
            <a:r>
              <a:rPr lang="en-CA" sz="2000" dirty="0" smtClean="0"/>
              <a:t>.</a:t>
            </a:r>
          </a:p>
          <a:p>
            <a:pPr>
              <a:buSzPct val="100000"/>
              <a:buFont typeface="Wingdings" pitchFamily="2" charset="2"/>
              <a:buChar char="q"/>
            </a:pPr>
            <a:r>
              <a:rPr lang="en-CA" sz="2000" dirty="0" smtClean="0"/>
              <a:t> </a:t>
            </a:r>
            <a:r>
              <a:rPr lang="en-CA" sz="2000" dirty="0"/>
              <a:t>The work of respective nodes is, for Detection Node to detect the mobile and send it to the transfer </a:t>
            </a:r>
            <a:r>
              <a:rPr lang="en-CA" sz="2000" dirty="0" smtClean="0"/>
              <a:t>node.</a:t>
            </a:r>
          </a:p>
          <a:p>
            <a:pPr>
              <a:buSzPct val="100000"/>
              <a:buFont typeface="Wingdings" pitchFamily="2" charset="2"/>
              <a:buChar char="q"/>
            </a:pPr>
            <a:r>
              <a:rPr lang="en-CA" sz="2000" dirty="0" smtClean="0"/>
              <a:t>Transfer </a:t>
            </a:r>
            <a:r>
              <a:rPr lang="en-CA" sz="2000" dirty="0"/>
              <a:t>Node </a:t>
            </a:r>
            <a:r>
              <a:rPr lang="en-CA" sz="2000" dirty="0" smtClean="0"/>
              <a:t>is to </a:t>
            </a:r>
            <a:r>
              <a:rPr lang="en-CA" sz="2000" dirty="0"/>
              <a:t>transfer the data to either sink or another transfer node and finally sink receives the Message through the </a:t>
            </a:r>
            <a:r>
              <a:rPr lang="en-CA" sz="2000" dirty="0" smtClean="0"/>
              <a:t>Transfer node that the </a:t>
            </a:r>
            <a:r>
              <a:rPr lang="en-CA" sz="2000" dirty="0"/>
              <a:t>mobile is detected.</a:t>
            </a:r>
            <a:r>
              <a:rPr lang="en-CA" dirty="0"/>
              <a:t> </a:t>
            </a:r>
            <a:endParaRPr lang="en-IN" dirty="0"/>
          </a:p>
        </p:txBody>
      </p:sp>
    </p:spTree>
    <p:extLst>
      <p:ext uri="{BB962C8B-B14F-4D97-AF65-F5344CB8AC3E}">
        <p14:creationId xmlns:p14="http://schemas.microsoft.com/office/powerpoint/2010/main" xmlns="" val="370280143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te-IN" dirty="0"/>
          </a:p>
        </p:txBody>
      </p:sp>
      <p:sp>
        <p:nvSpPr>
          <p:cNvPr id="3" name="Content Placeholder 2"/>
          <p:cNvSpPr>
            <a:spLocks noGrp="1"/>
          </p:cNvSpPr>
          <p:nvPr>
            <p:ph idx="1"/>
          </p:nvPr>
        </p:nvSpPr>
        <p:spPr/>
        <p:txBody>
          <a:bodyPr/>
          <a:lstStyle/>
          <a:p>
            <a:pPr marL="0" indent="0" algn="just">
              <a:buNone/>
            </a:pPr>
            <a:r>
              <a:rPr lang="en-US" sz="2000" dirty="0" smtClean="0">
                <a:latin typeface="Times New Roman" pitchFamily="18" charset="0"/>
                <a:cs typeface="Times New Roman" pitchFamily="18" charset="0"/>
              </a:rPr>
              <a:t>Detection algorithm:</a:t>
            </a:r>
            <a:endParaRPr lang="en-IN"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 Step 1:  Repeat</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 Step 2:  </a:t>
            </a:r>
            <a:r>
              <a:rPr lang="en-US" sz="2000" dirty="0" err="1" smtClean="0">
                <a:latin typeface="Times New Roman" pitchFamily="18" charset="0"/>
                <a:cs typeface="Times New Roman" pitchFamily="18" charset="0"/>
              </a:rPr>
              <a:t>dreadsensor</a:t>
            </a:r>
            <a:r>
              <a:rPr lang="en-US" sz="2000" dirty="0" smtClean="0">
                <a:latin typeface="Times New Roman" pitchFamily="18" charset="0"/>
                <a:cs typeface="Times New Roman" pitchFamily="18" charset="0"/>
              </a:rPr>
              <a:t>  x</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 Step 3:  if  x =1</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 Step 4:   send </a:t>
            </a:r>
            <a:r>
              <a:rPr lang="en-US" sz="2000" dirty="0" err="1" smtClean="0">
                <a:latin typeface="Times New Roman" pitchFamily="18" charset="0"/>
                <a:cs typeface="Times New Roman" pitchFamily="18" charset="0"/>
              </a:rPr>
              <a:t>msg</a:t>
            </a:r>
            <a:r>
              <a:rPr lang="en-US" sz="2000" dirty="0" smtClean="0">
                <a:latin typeface="Times New Roman" pitchFamily="18" charset="0"/>
                <a:cs typeface="Times New Roman" pitchFamily="18" charset="0"/>
              </a:rPr>
              <a:t>  to next sensor</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 Step 5:  delay </a:t>
            </a:r>
          </a:p>
          <a:p>
            <a:pPr lvl="0" algn="just">
              <a:buNone/>
            </a:pPr>
            <a:r>
              <a:rPr lang="en-US" sz="2000" dirty="0" smtClean="0">
                <a:latin typeface="Times New Roman" pitchFamily="18" charset="0"/>
                <a:cs typeface="Times New Roman" pitchFamily="18" charset="0"/>
              </a:rPr>
              <a:t> Step 6:  else</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Step 7:  </a:t>
            </a:r>
            <a:r>
              <a:rPr lang="en-US" sz="2000" dirty="0" err="1" smtClean="0">
                <a:latin typeface="Times New Roman" pitchFamily="18" charset="0"/>
                <a:cs typeface="Times New Roman" pitchFamily="18" charset="0"/>
              </a:rPr>
              <a:t>goto</a:t>
            </a:r>
            <a:r>
              <a:rPr lang="en-US" sz="2000" dirty="0" smtClean="0">
                <a:latin typeface="Times New Roman" pitchFamily="18" charset="0"/>
                <a:cs typeface="Times New Roman" pitchFamily="18" charset="0"/>
              </a:rPr>
              <a:t> step 1</a:t>
            </a:r>
          </a:p>
          <a:p>
            <a:pPr algn="just">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a:p>
            <a:endParaRPr lang="te-IN"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te-IN" dirty="0"/>
          </a:p>
        </p:txBody>
      </p:sp>
      <p:sp>
        <p:nvSpPr>
          <p:cNvPr id="3" name="Content Placeholder 2"/>
          <p:cNvSpPr>
            <a:spLocks noGrp="1"/>
          </p:cNvSpPr>
          <p:nvPr>
            <p:ph idx="1"/>
          </p:nvPr>
        </p:nvSpPr>
        <p:spPr/>
        <p:txBody>
          <a:bodyPr/>
          <a:lstStyle/>
          <a:p>
            <a:pPr>
              <a:buNone/>
            </a:pPr>
            <a:r>
              <a:rPr lang="en-US" sz="2000" dirty="0" smtClean="0">
                <a:latin typeface="Times New Roman" pitchFamily="18" charset="0"/>
                <a:cs typeface="Times New Roman" pitchFamily="18" charset="0"/>
              </a:rPr>
              <a:t>Transmission algorithm:</a:t>
            </a:r>
          </a:p>
          <a:p>
            <a:pPr marL="457200" indent="-457200">
              <a:buNone/>
            </a:pP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1:  Repeat</a:t>
            </a: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2:  wait</a:t>
            </a: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3:  read  x</a:t>
            </a: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4:  send  x  to next node</a:t>
            </a:r>
            <a:endParaRPr lang="en-IN" sz="2000" dirty="0" smtClean="0">
              <a:latin typeface="Times New Roman" pitchFamily="18" charset="0"/>
              <a:cs typeface="Times New Roman" pitchFamily="18" charset="0"/>
            </a:endParaRPr>
          </a:p>
          <a:p>
            <a:endParaRPr lang="te-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te-IN" dirty="0"/>
          </a:p>
        </p:txBody>
      </p:sp>
      <p:sp>
        <p:nvSpPr>
          <p:cNvPr id="3" name="Content Placeholder 2"/>
          <p:cNvSpPr>
            <a:spLocks noGrp="1"/>
          </p:cNvSpPr>
          <p:nvPr>
            <p:ph idx="1"/>
          </p:nvPr>
        </p:nvSpPr>
        <p:spPr/>
        <p:txBody>
          <a:bodyPr/>
          <a:lstStyle/>
          <a:p>
            <a:pPr>
              <a:buNone/>
            </a:pPr>
            <a:r>
              <a:rPr lang="en-US" sz="2000" dirty="0" smtClean="0">
                <a:latin typeface="Times New Roman" pitchFamily="18" charset="0"/>
                <a:cs typeface="Times New Roman" pitchFamily="18" charset="0"/>
              </a:rPr>
              <a:t>Sink Algorithm:</a:t>
            </a:r>
          </a:p>
          <a:p>
            <a:pPr>
              <a:buNone/>
            </a:pPr>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1:  Repeat</a:t>
            </a: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2:  wait</a:t>
            </a: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3:  read x</a:t>
            </a:r>
          </a:p>
          <a:p>
            <a:pPr lvl="0">
              <a:buNone/>
            </a:pPr>
            <a:r>
              <a:rPr lang="en-US" sz="2000" dirty="0" smtClean="0">
                <a:latin typeface="Times New Roman" pitchFamily="18" charset="0"/>
                <a:cs typeface="Times New Roman" pitchFamily="18" charset="0"/>
              </a:rPr>
              <a:t>Step 4: if  x=1</a:t>
            </a:r>
            <a:endParaRPr lang="en-IN"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Step 5:  Blink the node</a:t>
            </a:r>
          </a:p>
          <a:p>
            <a:pPr lvl="0">
              <a:buNone/>
            </a:pPr>
            <a:r>
              <a:rPr lang="en-US" sz="2000" dirty="0" smtClean="0">
                <a:latin typeface="Times New Roman" pitchFamily="18" charset="0"/>
                <a:cs typeface="Times New Roman" pitchFamily="18" charset="0"/>
              </a:rPr>
              <a:t>Step 6:  end</a:t>
            </a:r>
            <a:endParaRPr lang="en-IN" sz="2000" dirty="0" smtClean="0">
              <a:latin typeface="Times New Roman" pitchFamily="18" charset="0"/>
              <a:cs typeface="Times New Roman" pitchFamily="18" charset="0"/>
            </a:endParaRPr>
          </a:p>
          <a:p>
            <a:endParaRPr lang="te-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57200" y="1571612"/>
            <a:ext cx="8229600" cy="4559313"/>
          </a:xfrm>
        </p:spPr>
        <p:txBody>
          <a:bodyPr/>
          <a:lstStyle/>
          <a:p>
            <a:pPr marL="0" indent="0">
              <a:buNone/>
            </a:pPr>
            <a:r>
              <a:rPr lang="en-US" dirty="0"/>
              <a:t>Energy </a:t>
            </a:r>
            <a:r>
              <a:rPr lang="en-US" dirty="0" smtClean="0"/>
              <a:t>Consumption</a:t>
            </a:r>
            <a:endParaRPr lang="en-US" sz="800" dirty="0" smtClean="0"/>
          </a:p>
          <a:p>
            <a:pPr marL="0" indent="0">
              <a:buNone/>
            </a:pPr>
            <a:endParaRPr lang="en-US" sz="800" dirty="0" smtClean="0"/>
          </a:p>
          <a:p>
            <a:pPr>
              <a:buSzPct val="100000"/>
              <a:buFont typeface="Wingdings" panose="05000000000000000000" pitchFamily="2" charset="2"/>
              <a:buChar char="q"/>
            </a:pPr>
            <a:r>
              <a:rPr lang="en-CA" sz="2000" dirty="0" smtClean="0"/>
              <a:t>Once </a:t>
            </a:r>
            <a:r>
              <a:rPr lang="en-US" sz="2000" dirty="0"/>
              <a:t>the network is ready, the simulation parameters must be speciﬁed: the simulation time and the simulation </a:t>
            </a:r>
            <a:r>
              <a:rPr lang="en-US" sz="2000" dirty="0" smtClean="0"/>
              <a:t>step.</a:t>
            </a:r>
          </a:p>
          <a:p>
            <a:pPr>
              <a:buSzPct val="100000"/>
              <a:buFont typeface="Wingdings" panose="05000000000000000000" pitchFamily="2" charset="2"/>
              <a:buChar char="q"/>
            </a:pPr>
            <a:r>
              <a:rPr lang="en-US" sz="2000" dirty="0" smtClean="0"/>
              <a:t>The </a:t>
            </a:r>
            <a:r>
              <a:rPr lang="en-US" sz="2000" dirty="0"/>
              <a:t>curves representing the energy diagrams obtained for each sensor can be viewed in </a:t>
            </a:r>
            <a:r>
              <a:rPr lang="en-US" sz="2000" dirty="0" smtClean="0"/>
              <a:t>graphs in Graph Viewer.</a:t>
            </a:r>
          </a:p>
          <a:p>
            <a:pPr>
              <a:buSzPct val="100000"/>
              <a:buFont typeface="Wingdings" panose="05000000000000000000" pitchFamily="2" charset="2"/>
              <a:buChar char="q"/>
            </a:pPr>
            <a:r>
              <a:rPr lang="en-US" sz="2000" dirty="0" smtClean="0"/>
              <a:t>From these graphs we come to know the how much energy is consumed by each node and also the Battery level of each node.</a:t>
            </a:r>
          </a:p>
          <a:p>
            <a:pPr>
              <a:buSzPct val="100000"/>
              <a:buFont typeface="Wingdings" panose="05000000000000000000" pitchFamily="2" charset="2"/>
              <a:buChar char="q"/>
            </a:pPr>
            <a:r>
              <a:rPr lang="en-US" sz="2000" dirty="0" smtClean="0"/>
              <a:t>The Graphs can be Viewed only after  the  Simulation Process.  </a:t>
            </a:r>
          </a:p>
          <a:p>
            <a:pPr>
              <a:buSzPct val="100000"/>
              <a:buFont typeface="Wingdings" panose="05000000000000000000" pitchFamily="2" charset="2"/>
              <a:buChar char="q"/>
            </a:pPr>
            <a:r>
              <a:rPr lang="en-US" sz="2000" dirty="0" smtClean="0"/>
              <a:t>The energy Consumption of node can be Calculated </a:t>
            </a:r>
          </a:p>
          <a:p>
            <a:pPr>
              <a:buSzPct val="100000"/>
              <a:buNone/>
            </a:pPr>
            <a:r>
              <a:rPr lang="en-US" sz="2000" dirty="0" smtClean="0"/>
              <a:t>               </a:t>
            </a:r>
            <a:r>
              <a:rPr lang="en-US" sz="2000" dirty="0" err="1" smtClean="0"/>
              <a:t>E</a:t>
            </a:r>
            <a:r>
              <a:rPr lang="en-US" sz="1200" dirty="0" err="1" smtClean="0"/>
              <a:t>Total</a:t>
            </a:r>
            <a:r>
              <a:rPr lang="en-US" sz="1200" dirty="0" smtClean="0"/>
              <a:t>  = </a:t>
            </a:r>
            <a:r>
              <a:rPr lang="en-US" sz="2000" dirty="0" smtClean="0"/>
              <a:t>E</a:t>
            </a:r>
            <a:r>
              <a:rPr lang="en-US" sz="1200" dirty="0" smtClean="0"/>
              <a:t>TX + </a:t>
            </a:r>
            <a:r>
              <a:rPr lang="en-US" sz="2000" dirty="0" smtClean="0"/>
              <a:t>E</a:t>
            </a:r>
            <a:r>
              <a:rPr lang="en-US" sz="1200" dirty="0" smtClean="0"/>
              <a:t>RX </a:t>
            </a:r>
          </a:p>
          <a:p>
            <a:pPr>
              <a:buSzPct val="100000"/>
              <a:buFont typeface="Wingdings" panose="05000000000000000000" pitchFamily="2" charset="2"/>
              <a:buChar char="q"/>
            </a:pPr>
            <a:endParaRPr lang="en-US" sz="2000" dirty="0" smtClean="0"/>
          </a:p>
          <a:p>
            <a:pPr>
              <a:buSzPct val="100000"/>
              <a:buFont typeface="Wingdings" panose="05000000000000000000" pitchFamily="2" charset="2"/>
              <a:buChar char="q"/>
            </a:pPr>
            <a:endParaRPr lang="en-US" sz="2000" dirty="0" smtClean="0"/>
          </a:p>
          <a:p>
            <a:pPr>
              <a:buSzPct val="100000"/>
              <a:buNone/>
            </a:pPr>
            <a:endParaRPr lang="en-US" sz="2000" dirty="0" smtClean="0"/>
          </a:p>
          <a:p>
            <a:pPr>
              <a:buSzPct val="100000"/>
              <a:buNone/>
            </a:pPr>
            <a:r>
              <a:rPr lang="en-US" sz="2000" dirty="0" smtClean="0"/>
              <a:t> </a:t>
            </a:r>
            <a:endParaRPr lang="en-IN" sz="2000" dirty="0"/>
          </a:p>
          <a:p>
            <a:pPr marL="0" indent="0">
              <a:buNone/>
            </a:pPr>
            <a:endParaRPr lang="en-US" dirty="0" smtClean="0"/>
          </a:p>
          <a:p>
            <a:pPr marL="0" indent="0">
              <a:buNone/>
            </a:pPr>
            <a:endParaRPr lang="en-IN" dirty="0"/>
          </a:p>
          <a:p>
            <a:endParaRPr lang="en-IN" dirty="0"/>
          </a:p>
        </p:txBody>
      </p:sp>
    </p:spTree>
    <p:extLst>
      <p:ext uri="{BB962C8B-B14F-4D97-AF65-F5344CB8AC3E}">
        <p14:creationId xmlns:p14="http://schemas.microsoft.com/office/powerpoint/2010/main" xmlns="" val="6372630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te-IN" dirty="0"/>
          </a:p>
        </p:txBody>
      </p:sp>
      <p:sp>
        <p:nvSpPr>
          <p:cNvPr id="3" name="Content Placeholder 2"/>
          <p:cNvSpPr>
            <a:spLocks noGrp="1"/>
          </p:cNvSpPr>
          <p:nvPr>
            <p:ph idx="1"/>
          </p:nvPr>
        </p:nvSpPr>
        <p:spPr>
          <a:xfrm>
            <a:off x="457200" y="1214422"/>
            <a:ext cx="8229600" cy="4916503"/>
          </a:xfrm>
        </p:spPr>
        <p:txBody>
          <a:bodyPr/>
          <a:lstStyle/>
          <a:p>
            <a:r>
              <a:rPr lang="en-US" sz="2400" dirty="0" smtClean="0"/>
              <a:t>The Execution of Mobile detection using Cupcarbon simulator. The User Interface of CupCarbon. </a:t>
            </a:r>
          </a:p>
          <a:p>
            <a:endParaRPr lang="en-US" sz="2400" dirty="0" smtClean="0"/>
          </a:p>
          <a:p>
            <a:endParaRPr lang="en-US" sz="2400" dirty="0" smtClean="0"/>
          </a:p>
          <a:p>
            <a:endParaRPr lang="te-IN" sz="2400" dirty="0"/>
          </a:p>
        </p:txBody>
      </p:sp>
      <p:pic>
        <p:nvPicPr>
          <p:cNvPr id="2050" name="Picture 2" descr="E:\1sonu ipe\Photos\Screenshots\Screenshot (205).png"/>
          <p:cNvPicPr>
            <a:picLocks noChangeAspect="1" noChangeArrowheads="1"/>
          </p:cNvPicPr>
          <p:nvPr/>
        </p:nvPicPr>
        <p:blipFill>
          <a:blip r:embed="rId2"/>
          <a:srcRect/>
          <a:stretch>
            <a:fillRect/>
          </a:stretch>
        </p:blipFill>
        <p:spPr bwMode="auto">
          <a:xfrm>
            <a:off x="714348" y="2071678"/>
            <a:ext cx="7525547" cy="400052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te-IN" dirty="0"/>
          </a:p>
        </p:txBody>
      </p:sp>
      <p:sp>
        <p:nvSpPr>
          <p:cNvPr id="3" name="Content Placeholder 2"/>
          <p:cNvSpPr>
            <a:spLocks noGrp="1"/>
          </p:cNvSpPr>
          <p:nvPr>
            <p:ph idx="1"/>
          </p:nvPr>
        </p:nvSpPr>
        <p:spPr>
          <a:xfrm>
            <a:off x="457200" y="1428736"/>
            <a:ext cx="8229600" cy="4702189"/>
          </a:xfrm>
        </p:spPr>
        <p:txBody>
          <a:bodyPr/>
          <a:lstStyle/>
          <a:p>
            <a:r>
              <a:rPr lang="en-US" sz="2400" dirty="0" smtClean="0"/>
              <a:t>The Mobile is detected by the sensor nodes and send the  data to the Sink node</a:t>
            </a:r>
          </a:p>
          <a:p>
            <a:pPr>
              <a:buNone/>
            </a:pPr>
            <a:endParaRPr lang="te-IN" sz="2400" dirty="0"/>
          </a:p>
        </p:txBody>
      </p:sp>
      <p:pic>
        <p:nvPicPr>
          <p:cNvPr id="1028" name="Picture 4" descr="E:\1sonu ipe\Photos\Screenshots\Screenshot (206).png"/>
          <p:cNvPicPr>
            <a:picLocks noChangeAspect="1" noChangeArrowheads="1"/>
          </p:cNvPicPr>
          <p:nvPr/>
        </p:nvPicPr>
        <p:blipFill>
          <a:blip r:embed="rId2"/>
          <a:srcRect/>
          <a:stretch>
            <a:fillRect/>
          </a:stretch>
        </p:blipFill>
        <p:spPr bwMode="auto">
          <a:xfrm>
            <a:off x="1000100" y="2357431"/>
            <a:ext cx="7429520" cy="350046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te-IN" dirty="0"/>
          </a:p>
        </p:txBody>
      </p:sp>
      <p:sp>
        <p:nvSpPr>
          <p:cNvPr id="4" name="Content Placeholder 3"/>
          <p:cNvSpPr>
            <a:spLocks noGrp="1"/>
          </p:cNvSpPr>
          <p:nvPr>
            <p:ph idx="1"/>
          </p:nvPr>
        </p:nvSpPr>
        <p:spPr/>
        <p:txBody>
          <a:bodyPr/>
          <a:lstStyle/>
          <a:p>
            <a:pPr>
              <a:buNone/>
            </a:pPr>
            <a:r>
              <a:rPr lang="en-US" dirty="0" smtClean="0"/>
              <a:t> </a:t>
            </a:r>
            <a:endParaRPr lang="te-IN" dirty="0"/>
          </a:p>
        </p:txBody>
      </p:sp>
      <p:pic>
        <p:nvPicPr>
          <p:cNvPr id="5" name="Picture 2" descr="E:\1sonu ipe\Photos\Screenshots\Screenshot (208).png"/>
          <p:cNvPicPr>
            <a:picLocks noChangeAspect="1" noChangeArrowheads="1"/>
          </p:cNvPicPr>
          <p:nvPr/>
        </p:nvPicPr>
        <p:blipFill>
          <a:blip r:embed="rId2"/>
          <a:srcRect/>
          <a:stretch>
            <a:fillRect/>
          </a:stretch>
        </p:blipFill>
        <p:spPr bwMode="auto">
          <a:xfrm>
            <a:off x="285720" y="1428736"/>
            <a:ext cx="8427038" cy="464347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te-IN" dirty="0"/>
          </a:p>
        </p:txBody>
      </p:sp>
      <p:sp>
        <p:nvSpPr>
          <p:cNvPr id="3" name="Content Placeholder 2"/>
          <p:cNvSpPr>
            <a:spLocks noGrp="1"/>
          </p:cNvSpPr>
          <p:nvPr>
            <p:ph idx="1"/>
          </p:nvPr>
        </p:nvSpPr>
        <p:spPr>
          <a:xfrm>
            <a:off x="457200" y="1142984"/>
            <a:ext cx="8229600" cy="4987941"/>
          </a:xfrm>
        </p:spPr>
        <p:txBody>
          <a:bodyPr/>
          <a:lstStyle/>
          <a:p>
            <a:pPr algn="just">
              <a:buNone/>
            </a:pPr>
            <a:r>
              <a:rPr lang="en-US" sz="2400" dirty="0" smtClean="0"/>
              <a:t>The Results of Energy consumption and Battery Levels</a:t>
            </a:r>
          </a:p>
          <a:p>
            <a:pPr algn="just">
              <a:buNone/>
            </a:pPr>
            <a:r>
              <a:rPr lang="en-US" sz="2400" dirty="0" smtClean="0"/>
              <a:t>Can be Viewed in Graph viewer. The energy consumption</a:t>
            </a:r>
          </a:p>
          <a:p>
            <a:pPr algn="just">
              <a:buNone/>
            </a:pPr>
            <a:r>
              <a:rPr lang="en-US" sz="2400" dirty="0" smtClean="0"/>
              <a:t>of all nodes are shown below.</a:t>
            </a:r>
          </a:p>
          <a:p>
            <a:pPr algn="just">
              <a:buNone/>
            </a:pPr>
            <a:endParaRPr lang="te-IN" sz="2400" dirty="0"/>
          </a:p>
        </p:txBody>
      </p:sp>
      <p:pic>
        <p:nvPicPr>
          <p:cNvPr id="4" name="Picture 3" descr="Screenshot (200).png"/>
          <p:cNvPicPr>
            <a:picLocks noChangeAspect="1"/>
          </p:cNvPicPr>
          <p:nvPr/>
        </p:nvPicPr>
        <p:blipFill>
          <a:blip r:embed="rId2"/>
          <a:stretch>
            <a:fillRect/>
          </a:stretch>
        </p:blipFill>
        <p:spPr>
          <a:xfrm>
            <a:off x="1000100" y="2571744"/>
            <a:ext cx="7111583" cy="336061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te-IN" dirty="0"/>
          </a:p>
        </p:txBody>
      </p:sp>
      <p:sp>
        <p:nvSpPr>
          <p:cNvPr id="3" name="Content Placeholder 2"/>
          <p:cNvSpPr>
            <a:spLocks noGrp="1"/>
          </p:cNvSpPr>
          <p:nvPr>
            <p:ph idx="1"/>
          </p:nvPr>
        </p:nvSpPr>
        <p:spPr>
          <a:xfrm>
            <a:off x="428596" y="1214422"/>
            <a:ext cx="8229600" cy="4530725"/>
          </a:xfrm>
        </p:spPr>
        <p:txBody>
          <a:bodyPr/>
          <a:lstStyle/>
          <a:p>
            <a:pPr algn="just">
              <a:buClr>
                <a:srgbClr val="FFC000"/>
              </a:buClr>
              <a:buSzPct val="100000"/>
              <a:buFont typeface="Wingdings" pitchFamily="2" charset="2"/>
              <a:buChar char="v"/>
            </a:pPr>
            <a:r>
              <a:rPr lang="en-US" sz="2000" dirty="0" smtClean="0"/>
              <a:t>Abstract</a:t>
            </a:r>
          </a:p>
          <a:p>
            <a:pPr algn="just">
              <a:buClr>
                <a:srgbClr val="FFC000"/>
              </a:buClr>
              <a:buSzPct val="100000"/>
              <a:buFont typeface="Wingdings" pitchFamily="2" charset="2"/>
              <a:buChar char="v"/>
            </a:pPr>
            <a:r>
              <a:rPr lang="en-US" sz="2000" dirty="0" smtClean="0"/>
              <a:t>Introduction</a:t>
            </a:r>
          </a:p>
          <a:p>
            <a:pPr algn="just">
              <a:buClr>
                <a:srgbClr val="FFC000"/>
              </a:buClr>
              <a:buSzPct val="100000"/>
              <a:buFont typeface="Wingdings" pitchFamily="2" charset="2"/>
              <a:buChar char="v"/>
            </a:pPr>
            <a:r>
              <a:rPr lang="en-US" sz="2000" dirty="0" smtClean="0"/>
              <a:t>Existing System</a:t>
            </a:r>
          </a:p>
          <a:p>
            <a:pPr algn="just">
              <a:buClr>
                <a:srgbClr val="FFC000"/>
              </a:buClr>
              <a:buSzPct val="100000"/>
              <a:buFont typeface="Wingdings" pitchFamily="2" charset="2"/>
              <a:buChar char="v"/>
            </a:pPr>
            <a:r>
              <a:rPr lang="en-US" sz="2000" dirty="0" smtClean="0"/>
              <a:t>Problem Statement</a:t>
            </a:r>
          </a:p>
          <a:p>
            <a:pPr algn="just">
              <a:buClr>
                <a:srgbClr val="FFC000"/>
              </a:buClr>
              <a:buSzPct val="100000"/>
              <a:buFont typeface="Wingdings" pitchFamily="2" charset="2"/>
              <a:buChar char="v"/>
            </a:pPr>
            <a:r>
              <a:rPr lang="en-US" sz="2000" dirty="0" smtClean="0"/>
              <a:t>Proposed System</a:t>
            </a:r>
          </a:p>
          <a:p>
            <a:pPr algn="just">
              <a:buClr>
                <a:srgbClr val="FFC000"/>
              </a:buClr>
              <a:buSzPct val="100000"/>
              <a:buFont typeface="Wingdings" pitchFamily="2" charset="2"/>
              <a:buChar char="v"/>
            </a:pPr>
            <a:r>
              <a:rPr lang="en-US" sz="2000" dirty="0" smtClean="0"/>
              <a:t>Requirements</a:t>
            </a:r>
          </a:p>
          <a:p>
            <a:pPr algn="just">
              <a:buClr>
                <a:srgbClr val="FFC000"/>
              </a:buClr>
              <a:buSzPct val="100000"/>
              <a:buFont typeface="Wingdings" pitchFamily="2" charset="2"/>
              <a:buChar char="v"/>
            </a:pPr>
            <a:r>
              <a:rPr lang="en-US" sz="2000" dirty="0" smtClean="0"/>
              <a:t>Design</a:t>
            </a:r>
          </a:p>
          <a:p>
            <a:pPr algn="just">
              <a:buClr>
                <a:srgbClr val="FFC000"/>
              </a:buClr>
              <a:buSzPct val="100000"/>
              <a:buFont typeface="Wingdings" pitchFamily="2" charset="2"/>
              <a:buChar char="v"/>
            </a:pPr>
            <a:r>
              <a:rPr lang="en-US" sz="2000" dirty="0" smtClean="0"/>
              <a:t>Implementation</a:t>
            </a:r>
          </a:p>
          <a:p>
            <a:pPr algn="just">
              <a:buClr>
                <a:srgbClr val="FFC000"/>
              </a:buClr>
              <a:buSzPct val="100000"/>
              <a:buFont typeface="Wingdings" pitchFamily="2" charset="2"/>
              <a:buChar char="v"/>
            </a:pPr>
            <a:r>
              <a:rPr lang="en-US" sz="2000" dirty="0" smtClean="0"/>
              <a:t>Execution</a:t>
            </a:r>
          </a:p>
          <a:p>
            <a:pPr algn="just">
              <a:buClr>
                <a:srgbClr val="FFC000"/>
              </a:buClr>
              <a:buSzPct val="100000"/>
              <a:buFont typeface="Wingdings" pitchFamily="2" charset="2"/>
              <a:buChar char="v"/>
            </a:pPr>
            <a:r>
              <a:rPr lang="en-US" sz="2000" dirty="0" smtClean="0"/>
              <a:t>Results</a:t>
            </a:r>
          </a:p>
          <a:p>
            <a:pPr algn="just">
              <a:buClr>
                <a:srgbClr val="FFC000"/>
              </a:buClr>
              <a:buSzPct val="100000"/>
              <a:buFont typeface="Wingdings" pitchFamily="2" charset="2"/>
              <a:buChar char="v"/>
            </a:pPr>
            <a:r>
              <a:rPr lang="en-US" sz="2000" dirty="0" smtClean="0"/>
              <a:t>References</a:t>
            </a:r>
          </a:p>
          <a:p>
            <a:pPr algn="just">
              <a:buClr>
                <a:srgbClr val="FFC000"/>
              </a:buClr>
              <a:buSzPct val="100000"/>
              <a:buFont typeface="Wingdings" pitchFamily="2" charset="2"/>
              <a:buChar char="v"/>
            </a:pPr>
            <a:r>
              <a:rPr lang="en-US" sz="2000" dirty="0" smtClean="0"/>
              <a:t>Queries??</a:t>
            </a:r>
          </a:p>
          <a:p>
            <a:pPr>
              <a:buClr>
                <a:srgbClr val="FFC000"/>
              </a:buClr>
              <a:buSzPct val="100000"/>
              <a:buFont typeface="Wingdings" pitchFamily="2" charset="2"/>
              <a:buChar char="q"/>
            </a:pPr>
            <a:endParaRPr lang="en-US" sz="2000" dirty="0" smtClean="0"/>
          </a:p>
          <a:p>
            <a:pPr>
              <a:buClr>
                <a:srgbClr val="FFC000"/>
              </a:buClr>
              <a:buSzPct val="100000"/>
              <a:buFont typeface="Wingdings" pitchFamily="2" charset="2"/>
              <a:buChar char="q"/>
            </a:pPr>
            <a:endParaRPr lang="te-IN"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te-IN" dirty="0"/>
          </a:p>
        </p:txBody>
      </p:sp>
      <p:sp>
        <p:nvSpPr>
          <p:cNvPr id="3" name="Content Placeholder 2"/>
          <p:cNvSpPr>
            <a:spLocks noGrp="1"/>
          </p:cNvSpPr>
          <p:nvPr>
            <p:ph idx="1"/>
          </p:nvPr>
        </p:nvSpPr>
        <p:spPr>
          <a:xfrm>
            <a:off x="457200" y="1142984"/>
            <a:ext cx="8229600" cy="4987941"/>
          </a:xfrm>
        </p:spPr>
        <p:txBody>
          <a:bodyPr/>
          <a:lstStyle/>
          <a:p>
            <a:pPr>
              <a:buNone/>
            </a:pPr>
            <a:r>
              <a:rPr lang="en-US" sz="2400" dirty="0" smtClean="0"/>
              <a:t>The Battery Consumption of all nodes are shown below</a:t>
            </a:r>
          </a:p>
          <a:p>
            <a:pPr>
              <a:buNone/>
            </a:pPr>
            <a:endParaRPr lang="te-IN" sz="2400" dirty="0"/>
          </a:p>
        </p:txBody>
      </p:sp>
      <p:pic>
        <p:nvPicPr>
          <p:cNvPr id="4" name="Picture 3" descr="Screenshot (201).png"/>
          <p:cNvPicPr>
            <a:picLocks noChangeAspect="1"/>
          </p:cNvPicPr>
          <p:nvPr/>
        </p:nvPicPr>
        <p:blipFill>
          <a:blip r:embed="rId2"/>
          <a:stretch>
            <a:fillRect/>
          </a:stretch>
        </p:blipFill>
        <p:spPr>
          <a:xfrm>
            <a:off x="1214414" y="2143116"/>
            <a:ext cx="6859131" cy="385637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te-IN" dirty="0"/>
          </a:p>
        </p:txBody>
      </p:sp>
      <p:sp>
        <p:nvSpPr>
          <p:cNvPr id="3" name="Content Placeholder 2"/>
          <p:cNvSpPr>
            <a:spLocks noGrp="1"/>
          </p:cNvSpPr>
          <p:nvPr>
            <p:ph idx="1"/>
          </p:nvPr>
        </p:nvSpPr>
        <p:spPr>
          <a:xfrm>
            <a:off x="457200" y="1214422"/>
            <a:ext cx="8229600" cy="4916503"/>
          </a:xfrm>
        </p:spPr>
        <p:txBody>
          <a:bodyPr/>
          <a:lstStyle/>
          <a:p>
            <a:pPr>
              <a:buNone/>
            </a:pPr>
            <a:r>
              <a:rPr lang="en-US" sz="2400" dirty="0" smtClean="0"/>
              <a:t> </a:t>
            </a:r>
          </a:p>
          <a:p>
            <a:pPr>
              <a:buNone/>
            </a:pPr>
            <a:endParaRPr lang="en-US" sz="2400" dirty="0" smtClean="0"/>
          </a:p>
          <a:p>
            <a:pPr algn="just">
              <a:buNone/>
            </a:pPr>
            <a:r>
              <a:rPr lang="en-US" sz="2400" dirty="0" smtClean="0"/>
              <a:t>From the experiments, the result that has been concluded</a:t>
            </a:r>
          </a:p>
          <a:p>
            <a:pPr algn="just">
              <a:buNone/>
            </a:pPr>
            <a:r>
              <a:rPr lang="en-US" sz="2400" dirty="0" smtClean="0"/>
              <a:t>is that the Energy Consumption has been reduced by 0.9%</a:t>
            </a:r>
          </a:p>
          <a:p>
            <a:pPr algn="just">
              <a:buNone/>
            </a:pPr>
            <a:r>
              <a:rPr lang="en-US" sz="2400" dirty="0" smtClean="0"/>
              <a:t>and Lifetime of a Sensor is significantly Increased by 20%</a:t>
            </a:r>
          </a:p>
          <a:p>
            <a:pPr algn="just">
              <a:buNone/>
            </a:pPr>
            <a:r>
              <a:rPr lang="en-US" sz="2400" dirty="0" smtClean="0"/>
              <a:t>When compared to other WSN simulators . The results</a:t>
            </a:r>
          </a:p>
          <a:p>
            <a:pPr algn="just">
              <a:buNone/>
            </a:pPr>
            <a:r>
              <a:rPr lang="en-US" sz="2400" dirty="0" smtClean="0"/>
              <a:t>obtained thus conclude that CupCarbon shows the less</a:t>
            </a:r>
          </a:p>
          <a:p>
            <a:pPr algn="just">
              <a:buNone/>
            </a:pPr>
            <a:r>
              <a:rPr lang="en-US" sz="2400" dirty="0" smtClean="0"/>
              <a:t>energy consumption and long lifetime of a sensor node in</a:t>
            </a:r>
          </a:p>
          <a:p>
            <a:pPr algn="just">
              <a:buNone/>
            </a:pPr>
            <a:r>
              <a:rPr lang="en-US" sz="2400" dirty="0" smtClean="0"/>
              <a:t> the network.</a:t>
            </a:r>
          </a:p>
          <a:p>
            <a:pPr algn="just">
              <a:buNone/>
            </a:pPr>
            <a:endParaRPr lang="en-US" sz="2400" dirty="0" smtClean="0"/>
          </a:p>
          <a:p>
            <a:pPr algn="just">
              <a:buNone/>
            </a:pPr>
            <a:r>
              <a:rPr lang="en-US" sz="2400" dirty="0" smtClean="0"/>
              <a:t> </a:t>
            </a:r>
            <a:endParaRPr lang="te-IN"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te-IN" dirty="0"/>
          </a:p>
        </p:txBody>
      </p:sp>
      <p:sp>
        <p:nvSpPr>
          <p:cNvPr id="3" name="Content Placeholder 2"/>
          <p:cNvSpPr>
            <a:spLocks noGrp="1"/>
          </p:cNvSpPr>
          <p:nvPr>
            <p:ph idx="1"/>
          </p:nvPr>
        </p:nvSpPr>
        <p:spPr/>
        <p:txBody>
          <a:bodyPr/>
          <a:lstStyle/>
          <a:p>
            <a:pPr algn="just">
              <a:buNone/>
            </a:pPr>
            <a:r>
              <a:rPr lang="en-US" sz="2000" dirty="0" smtClean="0"/>
              <a:t>[1] Network Protocols and Algorithms ISSN 1943-3581 2018, Vol. 10, No. 2 –”</a:t>
            </a:r>
            <a:r>
              <a:rPr lang="en-US" sz="2000" b="1" dirty="0" smtClean="0"/>
              <a:t>Evaluation of CupCarbon Network Simulator for Wireless Sensor Networks </a:t>
            </a:r>
            <a:r>
              <a:rPr lang="en-US" sz="2000" dirty="0" smtClean="0"/>
              <a:t>“</a:t>
            </a:r>
          </a:p>
          <a:p>
            <a:pPr algn="just">
              <a:buNone/>
            </a:pPr>
            <a:endParaRPr lang="en-US" sz="2000" dirty="0" smtClean="0"/>
          </a:p>
          <a:p>
            <a:pPr algn="just">
              <a:buNone/>
            </a:pPr>
            <a:r>
              <a:rPr lang="en-US" sz="2000" dirty="0" smtClean="0"/>
              <a:t>[2] International Journal of Science, Engineering and Technology Research (IJSETR) Volume 6, Issue 4, April 2017, ISSN: 2278 -7798 –”</a:t>
            </a:r>
            <a:r>
              <a:rPr lang="en-US" sz="2000" b="1" dirty="0" smtClean="0"/>
              <a:t>PRESENCE OF ACTIVE MOBILE PHONES AND HIDDEN CAMERA DETECTION </a:t>
            </a:r>
            <a:r>
              <a:rPr lang="en-US" sz="2000" b="1" dirty="0" err="1" smtClean="0"/>
              <a:t>K.Parvateesam</a:t>
            </a:r>
            <a:r>
              <a:rPr lang="en-US" sz="2000" b="1" dirty="0" smtClean="0"/>
              <a:t> , G.A. </a:t>
            </a:r>
            <a:r>
              <a:rPr lang="en-US" sz="2000" b="1" dirty="0" err="1" smtClean="0"/>
              <a:t>ArunKumar</a:t>
            </a:r>
            <a:r>
              <a:rPr lang="en-US" sz="2000" dirty="0" smtClean="0"/>
              <a:t>”</a:t>
            </a:r>
          </a:p>
          <a:p>
            <a:pPr algn="just">
              <a:buNone/>
            </a:pPr>
            <a:endParaRPr lang="en-US" sz="2000" b="1" dirty="0" smtClean="0"/>
          </a:p>
          <a:p>
            <a:pPr algn="just">
              <a:buNone/>
            </a:pPr>
            <a:r>
              <a:rPr lang="en-US" sz="2000" dirty="0" smtClean="0"/>
              <a:t>[3] </a:t>
            </a:r>
            <a:r>
              <a:rPr lang="en-US" sz="2000" dirty="0" err="1" smtClean="0"/>
              <a:t>Massinissa</a:t>
            </a:r>
            <a:r>
              <a:rPr lang="en-US" sz="2000" dirty="0" smtClean="0"/>
              <a:t> </a:t>
            </a:r>
            <a:r>
              <a:rPr lang="en-US" sz="2000" dirty="0" err="1" smtClean="0"/>
              <a:t>Saoudi</a:t>
            </a:r>
            <a:r>
              <a:rPr lang="en-US" sz="2000" dirty="0" smtClean="0"/>
              <a:t>, </a:t>
            </a:r>
            <a:r>
              <a:rPr lang="en-US" sz="2000" dirty="0" err="1" smtClean="0"/>
              <a:t>Ahc`ene</a:t>
            </a:r>
            <a:r>
              <a:rPr lang="en-US" sz="2000" dirty="0" smtClean="0"/>
              <a:t> </a:t>
            </a:r>
            <a:r>
              <a:rPr lang="en-US" sz="2000" dirty="0" err="1" smtClean="0"/>
              <a:t>Bounceur</a:t>
            </a:r>
            <a:r>
              <a:rPr lang="en-US" sz="2000" dirty="0" smtClean="0"/>
              <a:t>, Reinhardt Euler, </a:t>
            </a:r>
            <a:r>
              <a:rPr lang="en-US" sz="2000" dirty="0" err="1" smtClean="0"/>
              <a:t>Tahar</a:t>
            </a:r>
            <a:r>
              <a:rPr lang="en-US" sz="2000" dirty="0" smtClean="0"/>
              <a:t> </a:t>
            </a:r>
            <a:r>
              <a:rPr lang="en-US" sz="2000" dirty="0" err="1" smtClean="0"/>
              <a:t>Kechadi</a:t>
            </a:r>
            <a:r>
              <a:rPr lang="en-US" sz="2000" dirty="0" smtClean="0"/>
              <a:t>, Alfredo </a:t>
            </a:r>
            <a:r>
              <a:rPr lang="en-US" sz="2000" dirty="0" err="1" smtClean="0"/>
              <a:t>Cuzzocrea</a:t>
            </a:r>
            <a:r>
              <a:rPr lang="en-US" sz="2000" dirty="0" smtClean="0"/>
              <a:t> –” </a:t>
            </a:r>
            <a:r>
              <a:rPr lang="en-US" sz="2000" b="1" dirty="0" smtClean="0"/>
              <a:t>Intelligent Data Mining Techniques for Emergency Detection in Wireless Sensor Networks</a:t>
            </a:r>
            <a:r>
              <a:rPr lang="en-US" sz="2000" dirty="0" smtClean="0"/>
              <a:t>”</a:t>
            </a:r>
            <a:endParaRPr lang="te-IN"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a:p>
          <a:p>
            <a:pPr algn="just"/>
            <a:endParaRPr lang="en-IN" sz="2400" dirty="0"/>
          </a:p>
          <a:p>
            <a:pPr algn="just"/>
            <a:endParaRPr lang="en-IN" sz="2400" dirty="0" smtClean="0"/>
          </a:p>
          <a:p>
            <a:pPr algn="just"/>
            <a:endParaRPr lang="en-IN" sz="2400" dirty="0"/>
          </a:p>
          <a:p>
            <a:pPr algn="just"/>
            <a:endParaRPr lang="en-IN" sz="2400" dirty="0" smtClean="0"/>
          </a:p>
          <a:p>
            <a:pPr algn="just">
              <a:buFont typeface="Wingdings" pitchFamily="2" charset="2"/>
              <a:buChar char="q"/>
            </a:pPr>
            <a:endParaRPr lang="en-IN" sz="2200" dirty="0">
              <a:latin typeface="Times New Roman" pitchFamily="18" charset="0"/>
              <a:cs typeface="Times New Roman" pitchFamily="18" charset="0"/>
            </a:endParaRPr>
          </a:p>
        </p:txBody>
      </p:sp>
      <p:sp>
        <p:nvSpPr>
          <p:cNvPr id="4" name="Rectangle 3"/>
          <p:cNvSpPr/>
          <p:nvPr/>
        </p:nvSpPr>
        <p:spPr>
          <a:xfrm>
            <a:off x="357158" y="1428736"/>
            <a:ext cx="8286808" cy="4708981"/>
          </a:xfrm>
          <a:prstGeom prst="rect">
            <a:avLst/>
          </a:prstGeom>
        </p:spPr>
        <p:txBody>
          <a:bodyPr wrap="square">
            <a:spAutoFit/>
          </a:bodyPr>
          <a:lstStyle/>
          <a:p>
            <a:pPr algn="just">
              <a:buClr>
                <a:srgbClr val="FFC000"/>
              </a:buClr>
              <a:buFont typeface="Wingdings" pitchFamily="2" charset="2"/>
              <a:buChar char="q"/>
            </a:pPr>
            <a:r>
              <a:rPr lang="en-US" sz="2000" dirty="0" smtClean="0"/>
              <a:t>CupCarbon is a Smart City and Internet of things Wireless Sensor Network (SCI-WSN) simulator. Its objective is to design, visualize, debug and validate distributed algorithms for monitoring, environmental data collection, etc., </a:t>
            </a:r>
          </a:p>
          <a:p>
            <a:pPr algn="just">
              <a:buClr>
                <a:srgbClr val="FFC000"/>
              </a:buClr>
              <a:buFont typeface="Wingdings" pitchFamily="2" charset="2"/>
              <a:buChar char="q"/>
            </a:pPr>
            <a:endParaRPr lang="en-US" sz="2000" dirty="0" smtClean="0"/>
          </a:p>
          <a:p>
            <a:pPr algn="just">
              <a:buClr>
                <a:srgbClr val="FFC000"/>
              </a:buClr>
              <a:buFont typeface="Wingdings" pitchFamily="2" charset="2"/>
              <a:buChar char="q"/>
            </a:pPr>
            <a:r>
              <a:rPr lang="en-US" sz="2000" dirty="0" smtClean="0">
                <a:latin typeface="Arial" pitchFamily="34" charset="0"/>
                <a:cs typeface="Arial" pitchFamily="34" charset="0"/>
              </a:rPr>
              <a:t> The main scope of project is to sense the presence of an activated mobile phones to prevent the use of same in the Restricted Areas.</a:t>
            </a:r>
          </a:p>
          <a:p>
            <a:pPr algn="just">
              <a:buClr>
                <a:srgbClr val="FFC000"/>
              </a:buClr>
            </a:pPr>
            <a:endParaRPr lang="en-US" sz="2000" dirty="0" smtClean="0">
              <a:latin typeface="Arial" pitchFamily="34" charset="0"/>
              <a:cs typeface="Arial" pitchFamily="34" charset="0"/>
            </a:endParaRPr>
          </a:p>
          <a:p>
            <a:pPr algn="just">
              <a:buClr>
                <a:srgbClr val="FFC000"/>
              </a:buClr>
              <a:buFont typeface="Wingdings" pitchFamily="2" charset="2"/>
              <a:buChar char="q"/>
            </a:pPr>
            <a:r>
              <a:rPr lang="en-US" sz="2000" dirty="0" smtClean="0">
                <a:latin typeface="Arial" pitchFamily="34" charset="0"/>
                <a:cs typeface="Arial" pitchFamily="34" charset="0"/>
              </a:rPr>
              <a:t> In the above mentioned conditions a sensor node is placed in the network . Whenever  a  mobile phone passes through sensor nodes these  sensor nodes detect the mobile and send the signal to the sink. </a:t>
            </a:r>
          </a:p>
          <a:p>
            <a:pPr>
              <a:buFont typeface="Wingdings" pitchFamily="2" charset="2"/>
              <a:buChar char="q"/>
            </a:pPr>
            <a:endParaRPr lang="en-US" sz="2000" dirty="0" smtClean="0"/>
          </a:p>
          <a:p>
            <a:pPr>
              <a:buFont typeface="Wingdings" pitchFamily="2" charset="2"/>
              <a:buChar char="q"/>
            </a:pPr>
            <a:endParaRPr lang="en-US" sz="2000" dirty="0" smtClean="0"/>
          </a:p>
          <a:p>
            <a:endParaRPr lang="en-US" sz="2000" dirty="0" smtClean="0"/>
          </a:p>
          <a:p>
            <a:pPr>
              <a:buFont typeface="Wingdings" pitchFamily="2" charset="2"/>
              <a:buChar char="q"/>
            </a:pPr>
            <a:endParaRPr lang="te-IN" sz="2000" dirty="0" smtClean="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te-IN" dirty="0"/>
          </a:p>
        </p:txBody>
      </p:sp>
      <p:sp>
        <p:nvSpPr>
          <p:cNvPr id="3" name="Content Placeholder 2"/>
          <p:cNvSpPr>
            <a:spLocks noGrp="1"/>
          </p:cNvSpPr>
          <p:nvPr>
            <p:ph idx="1"/>
          </p:nvPr>
        </p:nvSpPr>
        <p:spPr>
          <a:xfrm>
            <a:off x="428596" y="1357298"/>
            <a:ext cx="8229600" cy="4530725"/>
          </a:xfrm>
        </p:spPr>
        <p:txBody>
          <a:bodyPr/>
          <a:lstStyle/>
          <a:p>
            <a:pPr algn="just">
              <a:buClr>
                <a:srgbClr val="FFC000"/>
              </a:buClr>
              <a:buSzPct val="100000"/>
              <a:buFont typeface="Wingdings" pitchFamily="2" charset="2"/>
              <a:buChar char="q"/>
            </a:pPr>
            <a:r>
              <a:rPr lang="en-US" sz="2000" b="1" dirty="0" smtClean="0"/>
              <a:t>Wireless sensor network</a:t>
            </a:r>
            <a:r>
              <a:rPr lang="en-US" sz="2000" dirty="0" smtClean="0"/>
              <a:t> (</a:t>
            </a:r>
            <a:r>
              <a:rPr lang="en-US" sz="2000" b="1" dirty="0" smtClean="0"/>
              <a:t>WSN</a:t>
            </a:r>
            <a:r>
              <a:rPr lang="en-US" sz="2000" dirty="0" smtClean="0"/>
              <a:t>) refers to a group of spatially dispersed and dedicated sensors for monitoring and recording the physical conditions of the environment and organizing the collected data at a central location.</a:t>
            </a:r>
          </a:p>
          <a:p>
            <a:pPr algn="just">
              <a:buClr>
                <a:srgbClr val="FFC000"/>
              </a:buClr>
              <a:buSzPct val="100000"/>
              <a:buFont typeface="Wingdings" pitchFamily="2" charset="2"/>
              <a:buChar char="q"/>
            </a:pPr>
            <a:endParaRPr lang="en-US" sz="2000" dirty="0" smtClean="0"/>
          </a:p>
          <a:p>
            <a:pPr algn="just">
              <a:buClr>
                <a:srgbClr val="FFC000"/>
              </a:buClr>
              <a:buSzPct val="100000"/>
              <a:buFont typeface="Wingdings" pitchFamily="2" charset="2"/>
              <a:buChar char="q"/>
            </a:pPr>
            <a:r>
              <a:rPr lang="en-US" sz="2000" dirty="0" smtClean="0"/>
              <a:t>CupCarbon is a smart city and IoT wireless sensor network (WSN) simulator. It is a new platform for 2D/3D design, visualization and the simulation of radio propagation and interferences in IoT networks. </a:t>
            </a:r>
          </a:p>
          <a:p>
            <a:pPr algn="just">
              <a:buClr>
                <a:srgbClr val="FFC000"/>
              </a:buClr>
              <a:buSzPct val="100000"/>
              <a:buNone/>
            </a:pPr>
            <a:endParaRPr lang="en-US" sz="2000" dirty="0" smtClean="0"/>
          </a:p>
          <a:p>
            <a:pPr algn="just">
              <a:buClr>
                <a:srgbClr val="FFC000"/>
              </a:buClr>
              <a:buSzPct val="100000"/>
              <a:buFont typeface="Wingdings" pitchFamily="2" charset="2"/>
              <a:buChar char="q"/>
            </a:pPr>
            <a:r>
              <a:rPr lang="en-US" sz="2000" dirty="0" smtClean="0"/>
              <a:t>Some application fields include tracking, monitoring, surveillance, building automation, military applications, and agriculture, among others. CupCarbon Applications are Smart city, Environmental Protection and sustainable resources, Smart home, Smart water</a:t>
            </a:r>
            <a:endParaRPr lang="te-IN" sz="2000" dirty="0" smtClean="0"/>
          </a:p>
          <a:p>
            <a:pPr algn="just">
              <a:buFont typeface="Wingdings" pitchFamily="2" charset="2"/>
              <a:buChar char="q"/>
            </a:pPr>
            <a:endParaRPr lang="en-US" sz="2000" dirty="0" smtClean="0"/>
          </a:p>
          <a:p>
            <a:pPr algn="just">
              <a:buNone/>
            </a:pPr>
            <a:endParaRPr lang="en-US" sz="2000" dirty="0" smtClean="0"/>
          </a:p>
          <a:p>
            <a:pPr algn="just">
              <a:buFont typeface="Wingdings" pitchFamily="2" charset="2"/>
              <a:buChar char="q"/>
            </a:pPr>
            <a:endParaRPr lang="en-US" sz="2000" dirty="0" smtClean="0"/>
          </a:p>
          <a:p>
            <a:pPr algn="just">
              <a:buFont typeface="Wingdings" pitchFamily="2" charset="2"/>
              <a:buChar char="q"/>
            </a:pP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te-IN" dirty="0"/>
          </a:p>
        </p:txBody>
      </p:sp>
      <p:sp>
        <p:nvSpPr>
          <p:cNvPr id="3" name="Content Placeholder 2"/>
          <p:cNvSpPr>
            <a:spLocks noGrp="1"/>
          </p:cNvSpPr>
          <p:nvPr>
            <p:ph idx="1"/>
          </p:nvPr>
        </p:nvSpPr>
        <p:spPr>
          <a:xfrm>
            <a:off x="457200" y="1214422"/>
            <a:ext cx="8229600" cy="4916503"/>
          </a:xfrm>
        </p:spPr>
        <p:txBody>
          <a:bodyPr/>
          <a:lstStyle/>
          <a:p>
            <a:r>
              <a:rPr lang="en-US" sz="2000" dirty="0" smtClean="0"/>
              <a:t>A case study on all the existing wireless sensor network by  Cristina </a:t>
            </a:r>
            <a:r>
              <a:rPr lang="en-US" sz="2000" dirty="0" err="1" smtClean="0"/>
              <a:t>López-Pavón</a:t>
            </a:r>
            <a:r>
              <a:rPr lang="en-US" sz="2000" dirty="0" smtClean="0"/>
              <a:t>, Sandra Sendra1, Juan F. Valenzuela-</a:t>
            </a:r>
            <a:r>
              <a:rPr lang="en-US" sz="2000" dirty="0" err="1" smtClean="0"/>
              <a:t>Valdés</a:t>
            </a:r>
            <a:r>
              <a:rPr lang="en-US" sz="2000" dirty="0" smtClean="0"/>
              <a:t> which describes the difference between all the WSN like NS-2,omnet++ etc.,[1]</a:t>
            </a:r>
          </a:p>
          <a:p>
            <a:endParaRPr lang="en-US" sz="2000" dirty="0" smtClean="0"/>
          </a:p>
          <a:p>
            <a:r>
              <a:rPr lang="en-US" sz="2000" dirty="0" smtClean="0"/>
              <a:t>Application of mobile detection by using </a:t>
            </a:r>
            <a:r>
              <a:rPr lang="en-US" sz="2000" dirty="0" err="1" smtClean="0"/>
              <a:t>iot</a:t>
            </a:r>
            <a:r>
              <a:rPr lang="en-US" sz="2000" dirty="0" smtClean="0"/>
              <a:t> presented by </a:t>
            </a:r>
            <a:r>
              <a:rPr lang="en-US" sz="2000" dirty="0" err="1" smtClean="0"/>
              <a:t>K.Parvateesam</a:t>
            </a:r>
            <a:r>
              <a:rPr lang="en-US" sz="2000" dirty="0" smtClean="0"/>
              <a:t> , G.A. </a:t>
            </a:r>
            <a:r>
              <a:rPr lang="en-US" sz="2000" dirty="0" err="1" smtClean="0"/>
              <a:t>ArunKumar</a:t>
            </a:r>
            <a:r>
              <a:rPr lang="en-US" sz="2000" dirty="0" smtClean="0"/>
              <a:t> where a </a:t>
            </a:r>
            <a:r>
              <a:rPr lang="en-US" sz="2000" dirty="0" err="1" smtClean="0"/>
              <a:t>iot</a:t>
            </a:r>
            <a:r>
              <a:rPr lang="en-US" sz="2000" dirty="0" smtClean="0"/>
              <a:t> device detect the  mobile whenever the mobile is in the range.[2] </a:t>
            </a:r>
          </a:p>
          <a:p>
            <a:endParaRPr lang="en-US" sz="2000" dirty="0" smtClean="0"/>
          </a:p>
          <a:p>
            <a:r>
              <a:rPr lang="en-US" sz="2000" dirty="0" smtClean="0"/>
              <a:t>Application of emergency detection by using </a:t>
            </a:r>
            <a:r>
              <a:rPr lang="en-US" sz="2000" dirty="0" err="1" smtClean="0"/>
              <a:t>cupcarbon</a:t>
            </a:r>
            <a:r>
              <a:rPr lang="en-US" sz="2000" dirty="0" smtClean="0"/>
              <a:t>  by </a:t>
            </a:r>
            <a:r>
              <a:rPr lang="en-US" sz="2000" dirty="0" err="1" smtClean="0"/>
              <a:t>Massinissa</a:t>
            </a:r>
            <a:r>
              <a:rPr lang="en-US" sz="2000" dirty="0" smtClean="0"/>
              <a:t> </a:t>
            </a:r>
            <a:r>
              <a:rPr lang="en-US" sz="2000" dirty="0" err="1" smtClean="0"/>
              <a:t>Saoudi</a:t>
            </a:r>
            <a:r>
              <a:rPr lang="en-US" sz="2000" dirty="0" smtClean="0"/>
              <a:t>, </a:t>
            </a:r>
            <a:r>
              <a:rPr lang="en-US" sz="2000" dirty="0" err="1" smtClean="0"/>
              <a:t>Ahc`ene</a:t>
            </a:r>
            <a:r>
              <a:rPr lang="en-US" sz="2000" dirty="0" smtClean="0"/>
              <a:t> </a:t>
            </a:r>
            <a:r>
              <a:rPr lang="en-US" sz="2000" dirty="0" err="1" smtClean="0"/>
              <a:t>Bounceur</a:t>
            </a:r>
            <a:r>
              <a:rPr lang="en-US" sz="2000" dirty="0" smtClean="0"/>
              <a:t>, Reinhardt Euler, </a:t>
            </a:r>
            <a:r>
              <a:rPr lang="en-US" sz="2000" dirty="0" err="1" smtClean="0"/>
              <a:t>Tahar</a:t>
            </a:r>
            <a:r>
              <a:rPr lang="en-US" sz="2000" dirty="0" smtClean="0"/>
              <a:t> </a:t>
            </a:r>
            <a:r>
              <a:rPr lang="en-US" sz="2000" dirty="0" err="1" smtClean="0"/>
              <a:t>Kechadi</a:t>
            </a:r>
            <a:r>
              <a:rPr lang="en-US" sz="2000" dirty="0" smtClean="0"/>
              <a:t>, Alfredo </a:t>
            </a:r>
            <a:r>
              <a:rPr lang="en-US" sz="2000" dirty="0" err="1" smtClean="0"/>
              <a:t>Cuzzocrea</a:t>
            </a:r>
            <a:r>
              <a:rPr lang="en-US" sz="2000" dirty="0" smtClean="0"/>
              <a:t> .In which the main aspect is to detect the forest fire by using data mining techniques.[3]</a:t>
            </a:r>
          </a:p>
          <a:p>
            <a:endParaRPr lang="en-US" sz="2000" dirty="0" smtClean="0"/>
          </a:p>
          <a:p>
            <a:endParaRPr lang="te-IN"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te-IN" dirty="0"/>
          </a:p>
        </p:txBody>
      </p:sp>
      <p:sp>
        <p:nvSpPr>
          <p:cNvPr id="3" name="Content Placeholder 2"/>
          <p:cNvSpPr>
            <a:spLocks noGrp="1"/>
          </p:cNvSpPr>
          <p:nvPr>
            <p:ph idx="1"/>
          </p:nvPr>
        </p:nvSpPr>
        <p:spPr>
          <a:xfrm>
            <a:off x="0" y="1571612"/>
            <a:ext cx="8401080" cy="4530725"/>
          </a:xfrm>
        </p:spPr>
        <p:txBody>
          <a:bodyPr/>
          <a:lstStyle/>
          <a:p>
            <a:pPr algn="just">
              <a:buNone/>
            </a:pPr>
            <a:endParaRPr lang="en-US" sz="2000" dirty="0" smtClean="0"/>
          </a:p>
          <a:p>
            <a:pPr algn="just">
              <a:buNone/>
            </a:pPr>
            <a:r>
              <a:rPr lang="en-US" sz="2000" dirty="0" smtClean="0"/>
              <a:t>     In our day to day life the usage of mobile phones has been increased In restricted area such as exam venues, Temples etc., This system will be used to detect the mobile phones  present in a room by the radio frequency signals which are transmitted by them by using CupCarbon wireless sensor network.  </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marL="0" indent="0" algn="just">
              <a:spcBef>
                <a:spcPct val="0"/>
              </a:spcBef>
              <a:buClr>
                <a:srgbClr val="FFC000"/>
              </a:buClr>
              <a:buSzTx/>
              <a:buFont typeface="Wingdings" pitchFamily="2" charset="2"/>
              <a:buChar char="q"/>
              <a:tabLst>
                <a:tab pos="3852863" algn="l"/>
              </a:tabLst>
            </a:pPr>
            <a:r>
              <a:rPr lang="en-US" sz="2400" dirty="0" smtClean="0">
                <a:latin typeface="Arial" pitchFamily="34" charset="0"/>
                <a:ea typeface="Times New Roman" pitchFamily="18" charset="0"/>
                <a:cs typeface="Gautami" pitchFamily="34" charset="0"/>
              </a:rPr>
              <a:t> </a:t>
            </a:r>
            <a:r>
              <a:rPr lang="en-US" sz="2000" dirty="0" smtClean="0">
                <a:latin typeface="Arial" pitchFamily="34" charset="0"/>
                <a:ea typeface="Times New Roman" pitchFamily="18" charset="0"/>
                <a:cs typeface="Gautami" pitchFamily="34" charset="0"/>
              </a:rPr>
              <a:t>The Proposed Mobile detection system overcome most of the drawbacks that are defined above.</a:t>
            </a:r>
          </a:p>
          <a:p>
            <a:pPr marL="0" indent="0" algn="just">
              <a:spcBef>
                <a:spcPct val="0"/>
              </a:spcBef>
              <a:buClrTx/>
              <a:buSzTx/>
              <a:buFont typeface="Wingdings" pitchFamily="2" charset="2"/>
              <a:buChar char="q"/>
              <a:tabLst>
                <a:tab pos="3852863" algn="l"/>
              </a:tabLst>
            </a:pPr>
            <a:endParaRPr lang="en-US" sz="2000" dirty="0" smtClean="0">
              <a:latin typeface="Arial" pitchFamily="34" charset="0"/>
              <a:ea typeface="Times New Roman" pitchFamily="18" charset="0"/>
              <a:cs typeface="Gautami" pitchFamily="34" charset="0"/>
            </a:endParaRPr>
          </a:p>
          <a:p>
            <a:pPr marL="0" indent="0" algn="just">
              <a:spcBef>
                <a:spcPct val="0"/>
              </a:spcBef>
              <a:buClr>
                <a:srgbClr val="FFC000"/>
              </a:buClr>
              <a:buSzTx/>
              <a:buFont typeface="Wingdings" pitchFamily="2" charset="2"/>
              <a:buChar char="q"/>
              <a:tabLst>
                <a:tab pos="3852863" algn="l"/>
              </a:tabLst>
            </a:pPr>
            <a:r>
              <a:rPr lang="en-US" sz="2000" dirty="0" smtClean="0">
                <a:latin typeface="Arial" pitchFamily="34" charset="0"/>
                <a:ea typeface="Times New Roman" pitchFamily="18" charset="0"/>
                <a:cs typeface="Gautami" pitchFamily="34" charset="0"/>
              </a:rPr>
              <a:t> Here it detect the mobiles in the network, it can extend range, it can detect the moving mobiles, it uses graphical interface for real world purpose.</a:t>
            </a:r>
          </a:p>
          <a:p>
            <a:pPr marL="0" indent="0" algn="just">
              <a:spcBef>
                <a:spcPct val="0"/>
              </a:spcBef>
              <a:buClrTx/>
              <a:buSzTx/>
              <a:buFont typeface="Wingdings" pitchFamily="2" charset="2"/>
              <a:buChar char="q"/>
              <a:tabLst>
                <a:tab pos="3852863" algn="l"/>
              </a:tabLst>
            </a:pPr>
            <a:endParaRPr lang="en-US" sz="2000" dirty="0" smtClean="0">
              <a:latin typeface="Arial" pitchFamily="34" charset="0"/>
              <a:ea typeface="Times New Roman" pitchFamily="18" charset="0"/>
              <a:cs typeface="Gautami" pitchFamily="34" charset="0"/>
            </a:endParaRPr>
          </a:p>
          <a:p>
            <a:pPr marL="0" indent="0" algn="just">
              <a:spcBef>
                <a:spcPct val="0"/>
              </a:spcBef>
              <a:buClr>
                <a:srgbClr val="FFC000"/>
              </a:buClr>
              <a:buSzTx/>
              <a:buFont typeface="Wingdings" pitchFamily="2" charset="2"/>
              <a:buChar char="q"/>
              <a:tabLst>
                <a:tab pos="3852863" algn="l"/>
              </a:tabLst>
            </a:pPr>
            <a:r>
              <a:rPr lang="en-US" sz="2000" dirty="0" smtClean="0">
                <a:latin typeface="Arial" pitchFamily="34" charset="0"/>
                <a:ea typeface="Times New Roman" pitchFamily="18" charset="0"/>
                <a:cs typeface="Gautami" pitchFamily="34" charset="0"/>
              </a:rPr>
              <a:t> CupCarbon is provided with map in that map create nodes and perform the detection. </a:t>
            </a:r>
          </a:p>
          <a:p>
            <a:pPr marL="0" indent="0" algn="just">
              <a:spcBef>
                <a:spcPct val="0"/>
              </a:spcBef>
              <a:buClrTx/>
              <a:buSzTx/>
              <a:buFont typeface="Wingdings" pitchFamily="2" charset="2"/>
              <a:buChar char="q"/>
              <a:tabLst>
                <a:tab pos="3852863" algn="l"/>
              </a:tabLst>
            </a:pPr>
            <a:endParaRPr lang="en-US" sz="2000" dirty="0" smtClean="0">
              <a:latin typeface="Arial" pitchFamily="34" charset="0"/>
              <a:ea typeface="Times New Roman" pitchFamily="18" charset="0"/>
              <a:cs typeface="Gautami" pitchFamily="34" charset="0"/>
            </a:endParaRPr>
          </a:p>
          <a:p>
            <a:pPr marL="0" indent="0" algn="just">
              <a:spcBef>
                <a:spcPct val="0"/>
              </a:spcBef>
              <a:buClr>
                <a:srgbClr val="FFC000"/>
              </a:buClr>
              <a:buSzTx/>
              <a:buFont typeface="Wingdings" pitchFamily="2" charset="2"/>
              <a:buChar char="q"/>
              <a:tabLst>
                <a:tab pos="3852863" algn="l"/>
              </a:tabLst>
            </a:pPr>
            <a:r>
              <a:rPr lang="en-US" sz="2000" dirty="0" smtClean="0">
                <a:latin typeface="Arial" pitchFamily="34" charset="0"/>
                <a:ea typeface="Times New Roman" pitchFamily="18" charset="0"/>
                <a:cs typeface="Gautami" pitchFamily="34" charset="0"/>
              </a:rPr>
              <a:t> After Detection of mobiles the message has to be sent to the sink. And the overall Simulation is done in Graphical User Interface.</a:t>
            </a:r>
            <a:endParaRPr lang="te-IN" sz="2000" dirty="0" smtClean="0"/>
          </a:p>
          <a:p>
            <a:pPr marL="0" indent="0" algn="just">
              <a:spcBef>
                <a:spcPct val="0"/>
              </a:spcBef>
              <a:buClrTx/>
              <a:buSzTx/>
              <a:buFont typeface="Wingdings" pitchFamily="2" charset="2"/>
              <a:buChar char="q"/>
              <a:tabLst>
                <a:tab pos="3852863" algn="l"/>
              </a:tabLst>
            </a:pPr>
            <a:endParaRPr lang="en-US" sz="2000" dirty="0" smtClean="0">
              <a:latin typeface="Arial" pitchFamily="34" charset="0"/>
              <a:ea typeface="Times New Roman" pitchFamily="18" charset="0"/>
              <a:cs typeface="Gautami" pitchFamily="34" charset="0"/>
            </a:endParaRPr>
          </a:p>
          <a:p>
            <a:pPr marL="0" indent="0" algn="just">
              <a:spcBef>
                <a:spcPct val="0"/>
              </a:spcBef>
              <a:buClrTx/>
              <a:buSzTx/>
              <a:buFont typeface="Courier New" pitchFamily="49" charset="0"/>
              <a:buChar char="o"/>
              <a:tabLst>
                <a:tab pos="3852863" algn="l"/>
              </a:tabLst>
            </a:pPr>
            <a:endParaRPr lang="en-US" sz="2000" dirty="0" smtClean="0">
              <a:latin typeface="Arial" pitchFamily="34" charset="0"/>
              <a:ea typeface="Times New Roman" pitchFamily="18" charset="0"/>
              <a:cs typeface="Gautami" pitchFamily="34" charset="0"/>
            </a:endParaRPr>
          </a:p>
          <a:p>
            <a:pPr marL="0" indent="0" algn="just">
              <a:spcBef>
                <a:spcPct val="0"/>
              </a:spcBef>
              <a:buClrTx/>
              <a:buSzTx/>
              <a:buNone/>
              <a:tabLst>
                <a:tab pos="3852863" algn="l"/>
              </a:tabLst>
            </a:pPr>
            <a:endParaRPr lang="en-US" sz="2000" dirty="0" smtClean="0">
              <a:latin typeface="Arial" pitchFamily="34" charset="0"/>
              <a:ea typeface="Times New Roman" pitchFamily="18" charset="0"/>
              <a:cs typeface="Gautami" pitchFamily="34" charset="0"/>
            </a:endParaRPr>
          </a:p>
          <a:p>
            <a:pPr marL="0" lvl="0" indent="0" algn="just">
              <a:spcBef>
                <a:spcPct val="0"/>
              </a:spcBef>
              <a:buClrTx/>
              <a:buSzTx/>
              <a:buNone/>
              <a:tabLst>
                <a:tab pos="3852863" algn="l"/>
              </a:tabLst>
            </a:pPr>
            <a:endParaRPr lang="en-US" sz="2000" dirty="0" smtClean="0">
              <a:latin typeface="Arial" pitchFamily="34" charset="0"/>
              <a:ea typeface="Times New Roman" pitchFamily="18" charset="0"/>
              <a:cs typeface="Gautam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te-IN" dirty="0"/>
          </a:p>
        </p:txBody>
      </p:sp>
      <p:sp>
        <p:nvSpPr>
          <p:cNvPr id="3" name="Content Placeholder 2"/>
          <p:cNvSpPr>
            <a:spLocks noGrp="1"/>
          </p:cNvSpPr>
          <p:nvPr>
            <p:ph idx="1"/>
          </p:nvPr>
        </p:nvSpPr>
        <p:spPr/>
        <p:txBody>
          <a:bodyPr/>
          <a:lstStyle/>
          <a:p>
            <a:pPr algn="just">
              <a:buClr>
                <a:srgbClr val="FFC000"/>
              </a:buClr>
              <a:buSzPct val="100000"/>
              <a:buNone/>
            </a:pPr>
            <a:r>
              <a:rPr lang="en-US" sz="2400" dirty="0" smtClean="0"/>
              <a:t>Hardware Requirements</a:t>
            </a:r>
          </a:p>
          <a:p>
            <a:pPr algn="just">
              <a:buClr>
                <a:srgbClr val="FFC000"/>
              </a:buClr>
              <a:buSzPct val="100000"/>
              <a:buFont typeface="Wingdings" pitchFamily="2" charset="2"/>
              <a:buChar char="q"/>
            </a:pPr>
            <a:r>
              <a:rPr lang="en-US" sz="2400" dirty="0" smtClean="0"/>
              <a:t>Processor: Intel i3</a:t>
            </a:r>
          </a:p>
          <a:p>
            <a:pPr algn="just">
              <a:buClr>
                <a:srgbClr val="FFC000"/>
              </a:buClr>
              <a:buSzPct val="100000"/>
              <a:buFont typeface="Wingdings" pitchFamily="2" charset="2"/>
              <a:buChar char="q"/>
            </a:pPr>
            <a:r>
              <a:rPr lang="en-US" sz="2400" dirty="0" smtClean="0"/>
              <a:t>Ram : 4GB</a:t>
            </a:r>
          </a:p>
          <a:p>
            <a:pPr algn="just">
              <a:buClr>
                <a:srgbClr val="FFC000"/>
              </a:buClr>
              <a:buSzPct val="100000"/>
              <a:buFont typeface="Wingdings" pitchFamily="2" charset="2"/>
              <a:buChar char="q"/>
            </a:pPr>
            <a:r>
              <a:rPr lang="en-US" sz="2400" dirty="0" smtClean="0"/>
              <a:t>Hard Disk : 1TB</a:t>
            </a:r>
          </a:p>
          <a:p>
            <a:pPr algn="just">
              <a:buClr>
                <a:srgbClr val="FFC000"/>
              </a:buClr>
              <a:buSzPct val="100000"/>
              <a:buNone/>
            </a:pPr>
            <a:endParaRPr lang="en-US" sz="2400" dirty="0" smtClean="0"/>
          </a:p>
          <a:p>
            <a:pPr algn="just">
              <a:buClr>
                <a:srgbClr val="FFC000"/>
              </a:buClr>
              <a:buSzPct val="100000"/>
              <a:buNone/>
            </a:pPr>
            <a:r>
              <a:rPr lang="en-US" sz="2400" dirty="0" smtClean="0"/>
              <a:t>Software Requirements</a:t>
            </a:r>
          </a:p>
          <a:p>
            <a:pPr algn="just">
              <a:buClr>
                <a:srgbClr val="FFC000"/>
              </a:buClr>
              <a:buSzPct val="100000"/>
              <a:buFont typeface="Wingdings" pitchFamily="2" charset="2"/>
              <a:buChar char="q"/>
            </a:pPr>
            <a:r>
              <a:rPr lang="en-US" sz="2400" dirty="0" smtClean="0"/>
              <a:t>Operating System : Windows 10, Mac</a:t>
            </a:r>
          </a:p>
          <a:p>
            <a:pPr algn="just">
              <a:buClr>
                <a:srgbClr val="FFC000"/>
              </a:buClr>
              <a:buSzPct val="100000"/>
              <a:buFont typeface="Wingdings" pitchFamily="2" charset="2"/>
              <a:buChar char="q"/>
            </a:pPr>
            <a:r>
              <a:rPr lang="en-US" sz="2400" dirty="0" smtClean="0"/>
              <a:t>Coding Language : Senscript ,Java</a:t>
            </a:r>
          </a:p>
          <a:p>
            <a:pPr algn="just">
              <a:buClr>
                <a:srgbClr val="FFC000"/>
              </a:buClr>
              <a:buSzPct val="100000"/>
              <a:buFont typeface="Wingdings" pitchFamily="2" charset="2"/>
              <a:buChar char="q"/>
            </a:pPr>
            <a:r>
              <a:rPr lang="en-US" sz="2400" dirty="0" smtClean="0"/>
              <a:t>Software: CupCarbon</a:t>
            </a:r>
          </a:p>
          <a:p>
            <a:pPr algn="just">
              <a:buNone/>
            </a:pPr>
            <a:endParaRPr lang="te-IN"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Design </a:t>
            </a:r>
            <a:r>
              <a:rPr lang="en-IN" dirty="0"/>
              <a:t/>
            </a:r>
            <a:br>
              <a:rPr lang="en-IN" dirty="0"/>
            </a:br>
            <a:endParaRPr lang="en-IN" dirty="0"/>
          </a:p>
        </p:txBody>
      </p:sp>
      <p:sp>
        <p:nvSpPr>
          <p:cNvPr id="3" name="Content Placeholder 2"/>
          <p:cNvSpPr>
            <a:spLocks noGrp="1"/>
          </p:cNvSpPr>
          <p:nvPr>
            <p:ph idx="1"/>
          </p:nvPr>
        </p:nvSpPr>
        <p:spPr>
          <a:xfrm>
            <a:off x="457200" y="1000108"/>
            <a:ext cx="8229600" cy="5130817"/>
          </a:xfrm>
        </p:spPr>
        <p:txBody>
          <a:bodyPr/>
          <a:lstStyle/>
          <a:p>
            <a:pPr marL="0" indent="0">
              <a:buNone/>
            </a:pPr>
            <a:r>
              <a:rPr lang="en-US" dirty="0" smtClean="0"/>
              <a:t>Network Architecture</a:t>
            </a:r>
          </a:p>
          <a:p>
            <a:pPr>
              <a:buSzPct val="100000"/>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Networks  in Cupcarbon can </a:t>
            </a:r>
            <a:r>
              <a:rPr lang="en-US" sz="2000" dirty="0">
                <a:latin typeface="Arial" panose="020B0604020202020204" pitchFamily="34" charset="0"/>
                <a:cs typeface="Arial" panose="020B0604020202020204" pitchFamily="34" charset="0"/>
              </a:rPr>
              <a:t>be designed and prototyped by an ergonomic and easy to use interface using the </a:t>
            </a:r>
            <a:r>
              <a:rPr lang="en-US" sz="2000" dirty="0" smtClean="0">
                <a:latin typeface="Arial" panose="020B0604020202020204" pitchFamily="34" charset="0"/>
                <a:cs typeface="Arial" panose="020B0604020202020204" pitchFamily="34" charset="0"/>
              </a:rPr>
              <a:t>Open Street Map </a:t>
            </a:r>
            <a:r>
              <a:rPr lang="en-US" sz="2000" dirty="0">
                <a:latin typeface="Arial" panose="020B0604020202020204" pitchFamily="34" charset="0"/>
                <a:cs typeface="Arial" panose="020B0604020202020204" pitchFamily="34" charset="0"/>
              </a:rPr>
              <a:t>(OSM) framework to deploy sensors directly on the map</a:t>
            </a:r>
            <a:r>
              <a:rPr lang="en-US" sz="2000" dirty="0" smtClean="0">
                <a:latin typeface="Arial" panose="020B0604020202020204" pitchFamily="34" charset="0"/>
                <a:cs typeface="Arial" panose="020B0604020202020204" pitchFamily="34" charset="0"/>
              </a:rPr>
              <a:t>.</a:t>
            </a:r>
          </a:p>
          <a:p>
            <a:pPr>
              <a:buSzPct val="101000"/>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 includes a script called SenScript which allows to program and to conﬁgure each sensor node individually.</a:t>
            </a:r>
            <a:endParaRPr lang="en-IN" sz="2000" dirty="0">
              <a:latin typeface="Arial" panose="020B0604020202020204" pitchFamily="34" charset="0"/>
              <a:cs typeface="Arial" panose="020B0604020202020204" pitchFamily="34" charset="0"/>
            </a:endParaRPr>
          </a:p>
        </p:txBody>
      </p:sp>
      <p:pic>
        <p:nvPicPr>
          <p:cNvPr id="4" name="Picture 3" descr="C:\Users\dell\Downloads\Architecture Pic.PNG"/>
          <p:cNvPicPr>
            <a:picLocks noChangeAspect="1" noChangeArrowheads="1"/>
          </p:cNvPicPr>
          <p:nvPr/>
        </p:nvPicPr>
        <p:blipFill>
          <a:blip r:embed="rId2"/>
          <a:srcRect/>
          <a:stretch>
            <a:fillRect/>
          </a:stretch>
        </p:blipFill>
        <p:spPr bwMode="auto">
          <a:xfrm>
            <a:off x="1857356" y="3357562"/>
            <a:ext cx="4733938" cy="2636413"/>
          </a:xfrm>
          <a:prstGeom prst="rect">
            <a:avLst/>
          </a:prstGeom>
          <a:noFill/>
        </p:spPr>
      </p:pic>
    </p:spTree>
    <p:extLst>
      <p:ext uri="{BB962C8B-B14F-4D97-AF65-F5344CB8AC3E}">
        <p14:creationId xmlns:p14="http://schemas.microsoft.com/office/powerpoint/2010/main" xmlns="" val="240474424"/>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3393</TotalTime>
  <Words>1029</Words>
  <Application>Microsoft Office PowerPoint</Application>
  <PresentationFormat>On-screen Show (4:3)</PresentationFormat>
  <Paragraphs>160</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Theme1</vt:lpstr>
      <vt:lpstr>Mobile detection with CupCarbon</vt:lpstr>
      <vt:lpstr>Contents</vt:lpstr>
      <vt:lpstr>Abstract </vt:lpstr>
      <vt:lpstr>Introduction</vt:lpstr>
      <vt:lpstr>Existing System</vt:lpstr>
      <vt:lpstr>Problem Statement</vt:lpstr>
      <vt:lpstr>Proposed System</vt:lpstr>
      <vt:lpstr>Requirements</vt:lpstr>
      <vt:lpstr>Design  </vt:lpstr>
      <vt:lpstr>Flowchart</vt:lpstr>
      <vt:lpstr>Implementation </vt:lpstr>
      <vt:lpstr>Contd…</vt:lpstr>
      <vt:lpstr>Contd…</vt:lpstr>
      <vt:lpstr>Contd..</vt:lpstr>
      <vt:lpstr>Contd…</vt:lpstr>
      <vt:lpstr>Execution</vt:lpstr>
      <vt:lpstr>Contd…</vt:lpstr>
      <vt:lpstr> Contd…</vt:lpstr>
      <vt:lpstr>Results</vt:lpstr>
      <vt:lpstr>Contd…</vt:lpstr>
      <vt:lpstr>Conclusion</vt:lpstr>
      <vt:lpstr> 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dell</cp:lastModifiedBy>
  <cp:revision>385</cp:revision>
  <dcterms:created xsi:type="dcterms:W3CDTF">2006-08-16T00:00:00Z</dcterms:created>
  <dcterms:modified xsi:type="dcterms:W3CDTF">2020-05-04T07:39:36Z</dcterms:modified>
</cp:coreProperties>
</file>