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2"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0959D1-241C-4703-ACCA-93C1352DDFE9}">
          <p14:sldIdLst>
            <p14:sldId id="256"/>
            <p14:sldId id="257"/>
            <p14:sldId id="258"/>
            <p14:sldId id="259"/>
            <p14:sldId id="260"/>
            <p14:sldId id="262"/>
            <p14:sldId id="264"/>
            <p14:sldId id="265"/>
            <p14:sldId id="266"/>
            <p14:sldId id="267"/>
            <p14:sldId id="268"/>
          </p14:sldIdLst>
        </p14:section>
        <p14:section name="Untitled Section" id="{3ECCE505-5A9E-4CF4-825E-F4790D4849B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5" d="100"/>
          <a:sy n="95" d="100"/>
        </p:scale>
        <p:origin x="11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8/31/2025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48CC95F-0247-41B6-91CF-DC97C76A708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479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263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655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079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57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3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8/31/2025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376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220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t>8/31/2025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7575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158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0C50CD-E178-4744-9B35-B2F624D6C5E9}" type="datetimeFigureOut">
              <a:rPr lang="en-US" smtClean="0"/>
              <a:t>8/31/2025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319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0C50CD-E178-4744-9B35-B2F624D6C5E9}" type="datetimeFigureOut">
              <a:rPr lang="en-US" smtClean="0"/>
              <a:pPr/>
              <a:t>8/31/2025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48CC95F-0247-41B6-91CF-DC97C76A7088}"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44991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9263-403A-6536-D596-880ECEE3B087}"/>
              </a:ext>
            </a:extLst>
          </p:cNvPr>
          <p:cNvSpPr>
            <a:spLocks noGrp="1"/>
          </p:cNvSpPr>
          <p:nvPr>
            <p:ph type="ctrTitle"/>
          </p:nvPr>
        </p:nvSpPr>
        <p:spPr/>
        <p:txBody>
          <a:bodyPr>
            <a:normAutofit fontScale="90000"/>
          </a:bodyPr>
          <a:lstStyle/>
          <a:p>
            <a:r>
              <a:rPr lang="en-US" dirty="0"/>
              <a:t>Used Bike Prices - Feature Engineering and EDA</a:t>
            </a:r>
          </a:p>
        </p:txBody>
      </p:sp>
      <p:sp>
        <p:nvSpPr>
          <p:cNvPr id="3" name="Subtitle 2">
            <a:extLst>
              <a:ext uri="{FF2B5EF4-FFF2-40B4-BE49-F238E27FC236}">
                <a16:creationId xmlns:a16="http://schemas.microsoft.com/office/drawing/2014/main" id="{4CC0A979-AB9E-BDB3-5A0D-B02F421C7F22}"/>
              </a:ext>
            </a:extLst>
          </p:cNvPr>
          <p:cNvSpPr>
            <a:spLocks noGrp="1"/>
          </p:cNvSpPr>
          <p:nvPr>
            <p:ph type="subTitle" idx="1"/>
          </p:nvPr>
        </p:nvSpPr>
        <p:spPr/>
        <p:txBody>
          <a:bodyPr/>
          <a:lstStyle/>
          <a:p>
            <a:r>
              <a:rPr lang="en-US" dirty="0"/>
              <a:t>BY SHAIKH AKBAR ALI</a:t>
            </a:r>
          </a:p>
        </p:txBody>
      </p:sp>
    </p:spTree>
    <p:extLst>
      <p:ext uri="{BB962C8B-B14F-4D97-AF65-F5344CB8AC3E}">
        <p14:creationId xmlns:p14="http://schemas.microsoft.com/office/powerpoint/2010/main" val="11442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27AD-7439-01D9-9E28-6617BBD17D9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ED486D-833D-3119-9E5E-4E899C5ADCEF}"/>
              </a:ext>
            </a:extLst>
          </p:cNvPr>
          <p:cNvSpPr>
            <a:spLocks noGrp="1"/>
          </p:cNvSpPr>
          <p:nvPr>
            <p:ph idx="1"/>
          </p:nvPr>
        </p:nvSpPr>
        <p:spPr/>
        <p:txBody>
          <a:bodyPr>
            <a:normAutofit fontScale="47500" lnSpcReduction="20000"/>
          </a:bodyPr>
          <a:lstStyle/>
          <a:p>
            <a:r>
              <a:rPr lang="en-US" dirty="0"/>
              <a:t>Data Analysis Key Findings</a:t>
            </a:r>
          </a:p>
          <a:p>
            <a:r>
              <a:rPr lang="en-US" dirty="0"/>
              <a:t>The dataset was successfully loaded, and missing values in the 'location', 'mileage', and 'power' columns were handled by dropping the corresponding rows.</a:t>
            </a:r>
          </a:p>
          <a:p>
            <a:r>
              <a:rPr lang="en-US" dirty="0"/>
              <a:t>Numerical columns ('price', '</a:t>
            </a:r>
            <a:r>
              <a:rPr lang="en-US" dirty="0" err="1"/>
              <a:t>kms_driven</a:t>
            </a:r>
            <a:r>
              <a:rPr lang="en-US" dirty="0"/>
              <a:t>', 'mileage', 'power') were cleaned by removing non-numeric characters, converting them to numeric types, and capping outliers at the 99th percentile. Duplicate rows were also removed.</a:t>
            </a:r>
          </a:p>
          <a:p>
            <a:r>
              <a:rPr lang="en-US" dirty="0"/>
              <a:t>New features 'brand' and 'age' were created, and categorical variables were one-hot encoded.</a:t>
            </a:r>
          </a:p>
          <a:p>
            <a:r>
              <a:rPr lang="en-US" dirty="0"/>
              <a:t>EDA revealed a strong positive correlation between 'power' and 'price', and a strong negative correlation between 'mileage' and 'price'. Histograms and box plots showed the distributions and potential outliers in numerical features.</a:t>
            </a:r>
          </a:p>
          <a:p>
            <a:r>
              <a:rPr lang="en-US" dirty="0"/>
              <a:t>The data was split into training (80%) and testing (20%) sets, and numerical features were scaled using </a:t>
            </a:r>
            <a:r>
              <a:rPr lang="en-US" dirty="0" err="1"/>
              <a:t>StandardScaler</a:t>
            </a:r>
            <a:r>
              <a:rPr lang="en-US" dirty="0"/>
              <a:t>.</a:t>
            </a:r>
          </a:p>
          <a:p>
            <a:r>
              <a:rPr lang="en-US" dirty="0"/>
              <a:t>Among the default models, </a:t>
            </a:r>
            <a:r>
              <a:rPr lang="en-US" dirty="0" err="1"/>
              <a:t>XGBoost</a:t>
            </a:r>
            <a:r>
              <a:rPr lang="en-US" dirty="0"/>
              <a:t> performed the best on the test set with an R2 of approximately 0.839, MAE of 16687.86, and RMSE of 48300.18. Linear Regression performed poorly with a negative R2.</a:t>
            </a:r>
          </a:p>
          <a:p>
            <a:r>
              <a:rPr lang="en-US" dirty="0"/>
              <a:t>Hyperparameter tuning using </a:t>
            </a:r>
            <a:r>
              <a:rPr lang="en-US" dirty="0" err="1"/>
              <a:t>GridSearchCV</a:t>
            </a:r>
            <a:r>
              <a:rPr lang="en-US" dirty="0"/>
              <a:t> improved the performance of the tree-based models. The tuned </a:t>
            </a:r>
            <a:r>
              <a:rPr lang="en-US" dirty="0" err="1"/>
              <a:t>XGBoost</a:t>
            </a:r>
            <a:r>
              <a:rPr lang="en-US" dirty="0"/>
              <a:t> model achieved the highest R2 of 0.8426, the lowest MAE of 16634.17, and the lowest RMSE of 48104.13 on the test set.</a:t>
            </a:r>
          </a:p>
          <a:p>
            <a:r>
              <a:rPr lang="en-US" dirty="0"/>
              <a:t>Visualizations for the best model (tuned </a:t>
            </a:r>
            <a:r>
              <a:rPr lang="en-US" dirty="0" err="1"/>
              <a:t>XGBoost</a:t>
            </a:r>
            <a:r>
              <a:rPr lang="en-US" dirty="0"/>
              <a:t>) showed a strong correlation between actual and predicted prices and random residuals around zero. Feature importance highlighted power, mileage, and specific brands/models as the most influential features.</a:t>
            </a:r>
          </a:p>
          <a:p>
            <a:endParaRPr lang="en-US" dirty="0"/>
          </a:p>
        </p:txBody>
      </p:sp>
    </p:spTree>
    <p:extLst>
      <p:ext uri="{BB962C8B-B14F-4D97-AF65-F5344CB8AC3E}">
        <p14:creationId xmlns:p14="http://schemas.microsoft.com/office/powerpoint/2010/main" val="157032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5480-E908-9D24-053E-7E2D55339A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BC8604-3510-6094-A1F1-3E63DEE3B2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606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11A5-5F9D-1D54-DD2D-346713D569A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BAAB606-9A68-D8E0-09A3-8B549773C2D4}"/>
              </a:ext>
            </a:extLst>
          </p:cNvPr>
          <p:cNvSpPr>
            <a:spLocks noGrp="1"/>
          </p:cNvSpPr>
          <p:nvPr>
            <p:ph idx="1"/>
          </p:nvPr>
        </p:nvSpPr>
        <p:spPr/>
        <p:txBody>
          <a:bodyPr>
            <a:normAutofit fontScale="70000" lnSpcReduction="20000"/>
          </a:bodyPr>
          <a:lstStyle/>
          <a:p>
            <a:r>
              <a:rPr lang="en-US" dirty="0"/>
              <a:t>This project focuses on analyzing a dataset of used motorcycles, sourced from "used_bikes.csv," to understand the factors influencing their market prices and to develop a predictive model for accurate price estimation. The dataset contains key attributes such as model name, model year, kilometers driven, ownership status, location, mileage, power, and price. The primary objectives are to load and clean the dataset, handle missing values, perform exploratory data analysis (EDA) to uncover patterns and correlations, engineer relevant features, and train machine learning models to predict bike prices effectively.</a:t>
            </a:r>
          </a:p>
          <a:p>
            <a:r>
              <a:rPr lang="en-US" dirty="0"/>
              <a:t>Key tasks include loading the data into a Pandas </a:t>
            </a:r>
            <a:r>
              <a:rPr lang="en-US" dirty="0" err="1"/>
              <a:t>DataFrame</a:t>
            </a:r>
            <a:r>
              <a:rPr lang="en-US" dirty="0"/>
              <a:t>, addressing missing values in columns like location, mileage, and power, cleaning numerical and categorical features, and creating new features such as bike age and brand. Through EDA, we identified critical relationships, such as the strong positive correlation between power and price and the negative correlation between mileage and price. We split the data into training and testing sets, scaled numerical features, and evaluated multiple models, with </a:t>
            </a:r>
            <a:r>
              <a:rPr lang="en-US" dirty="0" err="1"/>
              <a:t>XGBoost</a:t>
            </a:r>
            <a:r>
              <a:rPr lang="en-US" dirty="0"/>
              <a:t> emerging as the best performer after hyperparameter tuning. The project concludes with actionable insights and recommendations for further improving predictive performance, such as advanced feature engineering or exploring additional models.</a:t>
            </a:r>
          </a:p>
          <a:p>
            <a:r>
              <a:rPr lang="en-US" dirty="0"/>
              <a:t>This analysis provides a robust framework for understanding the used bike market and offers a reliable tool for stakeholders to estimate bike prices based on key attributes, achieving a high R² score and low error metrics with the tuned </a:t>
            </a:r>
            <a:r>
              <a:rPr lang="en-US" dirty="0" err="1"/>
              <a:t>XGBoost</a:t>
            </a:r>
            <a:r>
              <a:rPr lang="en-US" dirty="0"/>
              <a:t> model.</a:t>
            </a:r>
          </a:p>
          <a:p>
            <a:endParaRPr lang="en-US" dirty="0"/>
          </a:p>
        </p:txBody>
      </p:sp>
    </p:spTree>
    <p:extLst>
      <p:ext uri="{BB962C8B-B14F-4D97-AF65-F5344CB8AC3E}">
        <p14:creationId xmlns:p14="http://schemas.microsoft.com/office/powerpoint/2010/main" val="284475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40C1213-2F13-75C8-5FC3-4F6AD503E46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Exploratory Data Analysis (EDA)</a:t>
            </a:r>
            <a:br>
              <a:rPr lang="en-US" sz="2800"/>
            </a:br>
            <a:endParaRPr lang="en-US" sz="2800"/>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D0DED27-F8D0-2485-8F28-8034876805DD}"/>
              </a:ext>
            </a:extLst>
          </p:cNvPr>
          <p:cNvPicPr>
            <a:picLocks noGrp="1" noChangeAspect="1"/>
          </p:cNvPicPr>
          <p:nvPr>
            <p:ph idx="1"/>
          </p:nvPr>
        </p:nvPicPr>
        <p:blipFill>
          <a:blip r:embed="rId3"/>
          <a:stretch>
            <a:fillRect/>
          </a:stretch>
        </p:blipFill>
        <p:spPr>
          <a:xfrm>
            <a:off x="4927473" y="1116345"/>
            <a:ext cx="5664721"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71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3B6-96CD-A623-A6A3-A617469DD5F7}"/>
              </a:ext>
            </a:extLst>
          </p:cNvPr>
          <p:cNvSpPr>
            <a:spLocks noGrp="1"/>
          </p:cNvSpPr>
          <p:nvPr>
            <p:ph type="title"/>
          </p:nvPr>
        </p:nvSpPr>
        <p:spPr>
          <a:xfrm>
            <a:off x="1394785" y="503069"/>
            <a:ext cx="9603275" cy="1049235"/>
          </a:xfrm>
        </p:spPr>
        <p:txBody>
          <a:bodyPr>
            <a:normAutofit fontScale="90000"/>
          </a:bodyPr>
          <a:lstStyle/>
          <a:p>
            <a:r>
              <a:rPr lang="en-US" dirty="0"/>
              <a:t>Histograms: Showed the spread and skewness of numerical features, helping identify data characteristics (e.g., right-skewed price).</a:t>
            </a:r>
            <a:br>
              <a:rPr lang="en-US" dirty="0"/>
            </a:br>
            <a:endParaRPr lang="en-US" dirty="0"/>
          </a:p>
        </p:txBody>
      </p:sp>
      <p:pic>
        <p:nvPicPr>
          <p:cNvPr id="5" name="Content Placeholder 4">
            <a:extLst>
              <a:ext uri="{FF2B5EF4-FFF2-40B4-BE49-F238E27FC236}">
                <a16:creationId xmlns:a16="http://schemas.microsoft.com/office/drawing/2014/main" id="{6D5165C9-83DE-043E-E98F-C2153D1A2F7D}"/>
              </a:ext>
            </a:extLst>
          </p:cNvPr>
          <p:cNvPicPr>
            <a:picLocks noGrp="1" noChangeAspect="1"/>
          </p:cNvPicPr>
          <p:nvPr>
            <p:ph idx="1"/>
          </p:nvPr>
        </p:nvPicPr>
        <p:blipFill>
          <a:blip r:embed="rId2"/>
          <a:stretch>
            <a:fillRect/>
          </a:stretch>
        </p:blipFill>
        <p:spPr>
          <a:xfrm>
            <a:off x="1451579" y="2016125"/>
            <a:ext cx="9489689" cy="3449638"/>
          </a:xfrm>
          <a:prstGeom prst="rect">
            <a:avLst/>
          </a:prstGeom>
        </p:spPr>
      </p:pic>
    </p:spTree>
    <p:extLst>
      <p:ext uri="{BB962C8B-B14F-4D97-AF65-F5344CB8AC3E}">
        <p14:creationId xmlns:p14="http://schemas.microsoft.com/office/powerpoint/2010/main" val="194070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8411640-B2B0-D0DF-B5A5-4C6A27B7DCD3}"/>
              </a:ext>
            </a:extLst>
          </p:cNvPr>
          <p:cNvSpPr>
            <a:spLocks noGrp="1"/>
          </p:cNvSpPr>
          <p:nvPr>
            <p:ph type="title"/>
          </p:nvPr>
        </p:nvSpPr>
        <p:spPr>
          <a:xfrm>
            <a:off x="659301" y="4373641"/>
            <a:ext cx="2823919" cy="1868760"/>
          </a:xfrm>
        </p:spPr>
        <p:txBody>
          <a:bodyPr vert="horz" lIns="91440" tIns="45720" rIns="91440" bIns="0" rtlCol="0" anchor="b">
            <a:normAutofit fontScale="90000"/>
          </a:bodyPr>
          <a:lstStyle/>
          <a:p>
            <a:r>
              <a:rPr lang="en-US" sz="3600" dirty="0"/>
              <a:t>Box Plots: Highlighted outliers in numerical features, guiding the decision to cap values at the 99th percentile.</a:t>
            </a:r>
            <a:br>
              <a:rPr lang="en-US" sz="3600" dirty="0"/>
            </a:br>
            <a:endParaRPr lang="en-US" sz="3600" dirty="0"/>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box with a red and blue box&#10;&#10;AI-generated content may be incorrect.">
            <a:extLst>
              <a:ext uri="{FF2B5EF4-FFF2-40B4-BE49-F238E27FC236}">
                <a16:creationId xmlns:a16="http://schemas.microsoft.com/office/drawing/2014/main" id="{A3D5F2E8-4C70-6464-0B35-1D3866FE4F93}"/>
              </a:ext>
            </a:extLst>
          </p:cNvPr>
          <p:cNvPicPr>
            <a:picLocks noGrp="1" noChangeAspect="1"/>
          </p:cNvPicPr>
          <p:nvPr>
            <p:ph idx="1"/>
          </p:nvPr>
        </p:nvPicPr>
        <p:blipFill>
          <a:blip r:embed="rId3"/>
          <a:stretch>
            <a:fillRect/>
          </a:stretch>
        </p:blipFill>
        <p:spPr>
          <a:xfrm>
            <a:off x="4874630" y="1116345"/>
            <a:ext cx="5770406"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11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4" name="Picture 5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6" name="Straight Connector 5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0" name="Rectangle 5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2C5FB75-DAE5-D0BB-5FFB-73078CAF6BE3}"/>
              </a:ext>
            </a:extLst>
          </p:cNvPr>
          <p:cNvSpPr>
            <a:spLocks noGrp="1"/>
          </p:cNvSpPr>
          <p:nvPr>
            <p:ph type="title"/>
          </p:nvPr>
        </p:nvSpPr>
        <p:spPr>
          <a:xfrm>
            <a:off x="659301" y="1474969"/>
            <a:ext cx="2823919" cy="1868760"/>
          </a:xfrm>
        </p:spPr>
        <p:txBody>
          <a:bodyPr vert="horz" lIns="91440" tIns="45720" rIns="91440" bIns="0" rtlCol="0" anchor="b">
            <a:normAutofit fontScale="90000"/>
          </a:bodyPr>
          <a:lstStyle/>
          <a:p>
            <a:r>
              <a:rPr lang="en-US" sz="3600" dirty="0"/>
              <a:t>SCATTER PLOT </a:t>
            </a:r>
            <a:br>
              <a:rPr lang="en-US" sz="3600" dirty="0"/>
            </a:br>
            <a:br>
              <a:rPr lang="en-US" sz="3600" dirty="0"/>
            </a:br>
            <a:r>
              <a:rPr lang="en-US" sz="3600" dirty="0"/>
              <a:t>PRICE   VS ALL FEATURES</a:t>
            </a:r>
          </a:p>
        </p:txBody>
      </p:sp>
      <p:cxnSp>
        <p:nvCxnSpPr>
          <p:cNvPr id="64" name="Straight Connector 6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66" name="Group 6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67" name="Rectangle 6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0F9F2B-2E61-DFD8-396D-6C0A0A72A38F}"/>
              </a:ext>
            </a:extLst>
          </p:cNvPr>
          <p:cNvPicPr>
            <a:picLocks noGrp="1" noChangeAspect="1"/>
          </p:cNvPicPr>
          <p:nvPr>
            <p:ph idx="1"/>
          </p:nvPr>
        </p:nvPicPr>
        <p:blipFill>
          <a:blip r:embed="rId3"/>
          <a:stretch>
            <a:fillRect/>
          </a:stretch>
        </p:blipFill>
        <p:spPr>
          <a:xfrm>
            <a:off x="4618374" y="1337336"/>
            <a:ext cx="6282919" cy="3424190"/>
          </a:xfrm>
          <a:prstGeom prst="rect">
            <a:avLst/>
          </a:prstGeom>
        </p:spPr>
      </p:pic>
      <p:pic>
        <p:nvPicPr>
          <p:cNvPr id="72" name="Picture 7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4" name="Straight Connector 7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58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Content Placeholder 4" descr="A graph with blue bars&#10;&#10;AI-generated content may be incorrect.">
            <a:extLst>
              <a:ext uri="{FF2B5EF4-FFF2-40B4-BE49-F238E27FC236}">
                <a16:creationId xmlns:a16="http://schemas.microsoft.com/office/drawing/2014/main" id="{9BD420CF-2282-51C3-C3E7-0643D3C8B469}"/>
              </a:ext>
            </a:extLst>
          </p:cNvPr>
          <p:cNvPicPr>
            <a:picLocks noGrp="1" noChangeAspect="1"/>
          </p:cNvPicPr>
          <p:nvPr>
            <p:ph idx="1"/>
          </p:nvPr>
        </p:nvPicPr>
        <p:blipFill>
          <a:blip r:embed="rId3"/>
          <a:stretch>
            <a:fillRect/>
          </a:stretch>
        </p:blipFill>
        <p:spPr>
          <a:xfrm>
            <a:off x="2269237" y="1273484"/>
            <a:ext cx="7653528" cy="3597158"/>
          </a:xfrm>
          <a:prstGeom prst="rect">
            <a:avLst/>
          </a:prstGeom>
        </p:spPr>
      </p:pic>
    </p:spTree>
    <p:extLst>
      <p:ext uri="{BB962C8B-B14F-4D97-AF65-F5344CB8AC3E}">
        <p14:creationId xmlns:p14="http://schemas.microsoft.com/office/powerpoint/2010/main" val="175365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F2F5-31E6-947E-F24D-5D180FAAF054}"/>
              </a:ext>
            </a:extLst>
          </p:cNvPr>
          <p:cNvSpPr>
            <a:spLocks noGrp="1"/>
          </p:cNvSpPr>
          <p:nvPr>
            <p:ph type="title"/>
          </p:nvPr>
        </p:nvSpPr>
        <p:spPr/>
        <p:txBody>
          <a:bodyPr/>
          <a:lstStyle/>
          <a:p>
            <a:r>
              <a:rPr lang="en-US" dirty="0"/>
              <a:t>Model Building - Process and Evaluation</a:t>
            </a:r>
            <a:br>
              <a:rPr lang="en-US" dirty="0"/>
            </a:br>
            <a:endParaRPr lang="en-US" dirty="0"/>
          </a:p>
        </p:txBody>
      </p:sp>
      <p:sp>
        <p:nvSpPr>
          <p:cNvPr id="4" name="Rectangle 1">
            <a:extLst>
              <a:ext uri="{FF2B5EF4-FFF2-40B4-BE49-F238E27FC236}">
                <a16:creationId xmlns:a16="http://schemas.microsoft.com/office/drawing/2014/main" id="{833727DB-C4CC-1F6B-1098-CAE32FE503DD}"/>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Preparation</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Split data: 80% training, 20% testing.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Scaled numerical features (price, kms_driven, mileage, power) using StandardScaler.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One-hot encoded categorical features (brand, location, owner).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Models Tested</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XGBoost and Linear Regression with default parameters.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XGBoost: R² ~[0.78], MAE ~[5000], RMSE ~[7500] (best performer).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Linear Regression: Negative R² (poor fit due to non-linear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Metrics</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R²: Proportion of price variance explained.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MAE: Average absolute prediction error.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RMSE: Error magnitude, penalizing larger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814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392F503-F3E4-F89D-8CF4-6297F90CD49E}"/>
              </a:ext>
            </a:extLst>
          </p:cNvPr>
          <p:cNvSpPr>
            <a:spLocks noGrp="1"/>
          </p:cNvSpPr>
          <p:nvPr>
            <p:ph type="title"/>
          </p:nvPr>
        </p:nvSpPr>
        <p:spPr>
          <a:xfrm>
            <a:off x="7555992" y="707475"/>
            <a:ext cx="3157577" cy="1312001"/>
          </a:xfrm>
        </p:spPr>
        <p:txBody>
          <a:bodyPr anchor="t">
            <a:normAutofit/>
          </a:bodyPr>
          <a:lstStyle/>
          <a:p>
            <a:r>
              <a:rPr lang="en-US" sz="2800" dirty="0"/>
              <a:t>MODEL EVUALTION</a:t>
            </a:r>
          </a:p>
        </p:txBody>
      </p:sp>
      <p:cxnSp>
        <p:nvCxnSpPr>
          <p:cNvPr id="16" name="Straight Connector 15">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 name="Content Placeholder 4">
            <a:extLst>
              <a:ext uri="{FF2B5EF4-FFF2-40B4-BE49-F238E27FC236}">
                <a16:creationId xmlns:a16="http://schemas.microsoft.com/office/drawing/2014/main" id="{6989FFD8-A540-2284-F080-B43ADE75F06C}"/>
              </a:ext>
            </a:extLst>
          </p:cNvPr>
          <p:cNvPicPr>
            <a:picLocks noChangeAspect="1"/>
          </p:cNvPicPr>
          <p:nvPr/>
        </p:nvPicPr>
        <p:blipFill>
          <a:blip r:embed="rId2"/>
          <a:stretch>
            <a:fillRect/>
          </a:stretch>
        </p:blipFill>
        <p:spPr>
          <a:xfrm>
            <a:off x="409904" y="1639638"/>
            <a:ext cx="6508485" cy="4014950"/>
          </a:xfrm>
          <a:prstGeom prst="rect">
            <a:avLst/>
          </a:prstGeom>
        </p:spPr>
      </p:pic>
      <p:sp>
        <p:nvSpPr>
          <p:cNvPr id="9" name="Content Placeholder 8">
            <a:extLst>
              <a:ext uri="{FF2B5EF4-FFF2-40B4-BE49-F238E27FC236}">
                <a16:creationId xmlns:a16="http://schemas.microsoft.com/office/drawing/2014/main" id="{966E51E0-E765-6800-0B31-D488EEA75FCF}"/>
              </a:ext>
            </a:extLst>
          </p:cNvPr>
          <p:cNvSpPr>
            <a:spLocks noGrp="1"/>
          </p:cNvSpPr>
          <p:nvPr>
            <p:ph idx="1"/>
          </p:nvPr>
        </p:nvSpPr>
        <p:spPr>
          <a:xfrm>
            <a:off x="7554138" y="2273608"/>
            <a:ext cx="3159432" cy="3940925"/>
          </a:xfrm>
        </p:spPr>
        <p:txBody>
          <a:bodyPr>
            <a:normAutofit/>
          </a:bodyPr>
          <a:lstStyle/>
          <a:p>
            <a:r>
              <a:rPr lang="en-US" dirty="0"/>
              <a:t>WE HAVE USED 5 MODEL</a:t>
            </a:r>
          </a:p>
          <a:p>
            <a:r>
              <a:rPr lang="en-US" dirty="0"/>
              <a:t>LINER REGRESSION</a:t>
            </a:r>
          </a:p>
          <a:p>
            <a:r>
              <a:rPr lang="en-US" dirty="0"/>
              <a:t>DECISION TREE</a:t>
            </a:r>
          </a:p>
          <a:p>
            <a:r>
              <a:rPr lang="en-US" dirty="0"/>
              <a:t>RANDOM FOREST</a:t>
            </a:r>
          </a:p>
          <a:p>
            <a:r>
              <a:rPr lang="en-US" dirty="0"/>
              <a:t>GRADIENT BOOSTING</a:t>
            </a:r>
          </a:p>
          <a:p>
            <a:r>
              <a:rPr lang="en-US" dirty="0"/>
              <a:t>XGBOOST</a:t>
            </a:r>
          </a:p>
        </p:txBody>
      </p:sp>
    </p:spTree>
    <p:extLst>
      <p:ext uri="{BB962C8B-B14F-4D97-AF65-F5344CB8AC3E}">
        <p14:creationId xmlns:p14="http://schemas.microsoft.com/office/powerpoint/2010/main" val="17159901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TotalTime>
  <Words>751</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Used Bike Prices - Feature Engineering and EDA</vt:lpstr>
      <vt:lpstr>introduction</vt:lpstr>
      <vt:lpstr>Exploratory Data Analysis (EDA) </vt:lpstr>
      <vt:lpstr>Histograms: Showed the spread and skewness of numerical features, helping identify data characteristics (e.g., right-skewed price). </vt:lpstr>
      <vt:lpstr>Box Plots: Highlighted outliers in numerical features, guiding the decision to cap values at the 99th percentile. </vt:lpstr>
      <vt:lpstr>SCATTER PLOT   PRICE   VS ALL FEATURES</vt:lpstr>
      <vt:lpstr>PowerPoint Presentation</vt:lpstr>
      <vt:lpstr>Model Building - Process and Evaluation </vt:lpstr>
      <vt:lpstr>MODEL EVUALTION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akbar ali</dc:creator>
  <cp:lastModifiedBy>akbar ali</cp:lastModifiedBy>
  <cp:revision>1</cp:revision>
  <dcterms:created xsi:type="dcterms:W3CDTF">2025-08-31T14:29:58Z</dcterms:created>
  <dcterms:modified xsi:type="dcterms:W3CDTF">2025-08-31T15:05:21Z</dcterms:modified>
</cp:coreProperties>
</file>