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 id="2147483787" r:id="rId2"/>
  </p:sldMasterIdLst>
  <p:sldIdLst>
    <p:sldId id="256" r:id="rId3"/>
    <p:sldId id="257" r:id="rId4"/>
    <p:sldId id="258" r:id="rId5"/>
    <p:sldId id="259" r:id="rId6"/>
    <p:sldId id="273" r:id="rId7"/>
    <p:sldId id="274" r:id="rId8"/>
    <p:sldId id="264" r:id="rId9"/>
    <p:sldId id="267" r:id="rId10"/>
    <p:sldId id="277"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100" d="100"/>
          <a:sy n="100" d="100"/>
        </p:scale>
        <p:origin x="168" y="-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5240-A40C-ECBC-72C1-D13E0B2E1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196396-EE96-58C5-C44B-0C5B1906C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EBE962-F40C-E643-065C-10E10B3F5335}"/>
              </a:ext>
            </a:extLst>
          </p:cNvPr>
          <p:cNvSpPr>
            <a:spLocks noGrp="1"/>
          </p:cNvSpPr>
          <p:nvPr>
            <p:ph type="dt" sz="half" idx="10"/>
          </p:nvPr>
        </p:nvSpPr>
        <p:spPr/>
        <p:txBody>
          <a:bodyPr/>
          <a:lstStyle/>
          <a:p>
            <a:fld id="{4AAD347D-5ACD-4C99-B74B-A9C85AD731AF}" type="datetimeFigureOut">
              <a:rPr lang="en-US" smtClean="0"/>
              <a:t>5/8/2023</a:t>
            </a:fld>
            <a:endParaRPr lang="en-US" dirty="0"/>
          </a:p>
        </p:txBody>
      </p:sp>
      <p:sp>
        <p:nvSpPr>
          <p:cNvPr id="5" name="Footer Placeholder 4">
            <a:extLst>
              <a:ext uri="{FF2B5EF4-FFF2-40B4-BE49-F238E27FC236}">
                <a16:creationId xmlns:a16="http://schemas.microsoft.com/office/drawing/2014/main" id="{43F0BFCC-810C-3594-F912-744C49C0E9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3F4A1C-1215-B50A-ABA5-62DADEAECF1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163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A6D2-F905-A19A-2E48-1B2D84E365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D8C9E9-55B3-F6CD-70F3-A1261921B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77E335-D99A-E477-50B5-CC2BA4F03727}"/>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a:extLst>
              <a:ext uri="{FF2B5EF4-FFF2-40B4-BE49-F238E27FC236}">
                <a16:creationId xmlns:a16="http://schemas.microsoft.com/office/drawing/2014/main" id="{83C94205-557F-1BAB-0BE9-9F36FD484D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60B7FA-A54F-D0BF-DAB9-30DB438123A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117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9240B-CCE6-01E4-966A-9A446D26CA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C7BF2-903B-FCA3-9694-599AA20440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EFD34-B82D-0B65-F6EB-4B09294E683E}"/>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a:extLst>
              <a:ext uri="{FF2B5EF4-FFF2-40B4-BE49-F238E27FC236}">
                <a16:creationId xmlns:a16="http://schemas.microsoft.com/office/drawing/2014/main" id="{CDE9A2AE-1405-4E15-2390-CC6F287E5B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58887-EE30-B9AA-1A0D-B12929AEBFB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408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5/8/2023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12281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229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55357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4086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6691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3274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3215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939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A625-F50F-209D-78FD-99E6A07ADB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3E3BB-841C-3D3A-FE02-7EE04D09C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30EDA-5CA4-414B-EE36-A288AF13CC4D}"/>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a:extLst>
              <a:ext uri="{FF2B5EF4-FFF2-40B4-BE49-F238E27FC236}">
                <a16:creationId xmlns:a16="http://schemas.microsoft.com/office/drawing/2014/main" id="{8C391632-28BB-F688-96BD-1A866FB758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C84465-5DCA-EF60-589F-A342043E1F4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93233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5/8/2023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01627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580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031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BEF1-0E1A-FD40-9211-EECCD3270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870F45-363F-E28A-4AD8-8576D9A9A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423BB8-A858-E102-C4D8-8F26AA80007C}"/>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5" name="Footer Placeholder 4">
            <a:extLst>
              <a:ext uri="{FF2B5EF4-FFF2-40B4-BE49-F238E27FC236}">
                <a16:creationId xmlns:a16="http://schemas.microsoft.com/office/drawing/2014/main" id="{C2D4B08E-5ACD-19F9-A83E-ED4BE9555D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2099D9-5EF8-44D2-1E01-706B9F925ADA}"/>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187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3464-0A2B-9D00-6E94-E7E26B7220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50A5DA-B27D-7EA2-B044-949EE52D3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497F16-8E7B-D796-7CFF-AFC070F01B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6DDDD9-7FA6-14F1-1781-770796FC7A0B}"/>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6" name="Footer Placeholder 5">
            <a:extLst>
              <a:ext uri="{FF2B5EF4-FFF2-40B4-BE49-F238E27FC236}">
                <a16:creationId xmlns:a16="http://schemas.microsoft.com/office/drawing/2014/main" id="{3C63485F-158A-E84F-CFE1-71867B46FB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84AEE6-DB72-8D21-A24E-1C69B0686FE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41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EBA2-FC33-14DC-13CB-23E1C8CC4A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9E7922-A6BE-83DB-0B73-8BA395C17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B4858-C842-992F-E71A-6138F0AB0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8F8FE6-1FD6-82F6-BA05-75C285C0E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AE976-C28F-7878-9CA8-6BCF5F842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EC3450-B893-2D1F-2A55-4313D486A875}"/>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8" name="Footer Placeholder 7">
            <a:extLst>
              <a:ext uri="{FF2B5EF4-FFF2-40B4-BE49-F238E27FC236}">
                <a16:creationId xmlns:a16="http://schemas.microsoft.com/office/drawing/2014/main" id="{5D5A1D0C-EBB7-E75D-3109-1A1EEFA4F9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9C1EEB6-6CEF-981A-4BC6-EE2F33E434B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632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4609-97BB-2B0B-5565-B78FD70F59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E6BF7B-E562-EE63-11E7-970951B16EBA}"/>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4" name="Footer Placeholder 3">
            <a:extLst>
              <a:ext uri="{FF2B5EF4-FFF2-40B4-BE49-F238E27FC236}">
                <a16:creationId xmlns:a16="http://schemas.microsoft.com/office/drawing/2014/main" id="{FA2371E2-79D2-4824-7942-418B23D8F4F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290556-342E-FF90-133B-BFB6551AC63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878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1B705-2DED-400A-96AB-AAA12EA8D60A}"/>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3" name="Footer Placeholder 2">
            <a:extLst>
              <a:ext uri="{FF2B5EF4-FFF2-40B4-BE49-F238E27FC236}">
                <a16:creationId xmlns:a16="http://schemas.microsoft.com/office/drawing/2014/main" id="{CB6633C2-98DE-E37F-8212-D64DC7116A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C47E47C-8541-FF03-15F3-E155EC53AD7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456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D365-12AD-45E6-F90C-9D1A9C73B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F0D093-C96E-9E1C-60CF-819796637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B705B7-1D9E-6963-EA39-82D6CA3C8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8826A-6B49-35A5-5E4C-6059C7F08018}"/>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6" name="Footer Placeholder 5">
            <a:extLst>
              <a:ext uri="{FF2B5EF4-FFF2-40B4-BE49-F238E27FC236}">
                <a16:creationId xmlns:a16="http://schemas.microsoft.com/office/drawing/2014/main" id="{025783FE-DCA7-C4D1-07C4-62E53D02F7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1622D21-1806-1235-B99C-7CEB3AED4DC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533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700F7-A0C7-79FF-C065-F3A1EE55D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DA3881-6DB5-8CC3-5E03-FD68F6DA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1CD4F0-CBF0-1A81-65A3-B9B2C4A49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CDDD6-7882-7F52-2DF3-0AFE0D1E5468}"/>
              </a:ext>
            </a:extLst>
          </p:cNvPr>
          <p:cNvSpPr>
            <a:spLocks noGrp="1"/>
          </p:cNvSpPr>
          <p:nvPr>
            <p:ph type="dt" sz="half" idx="10"/>
          </p:nvPr>
        </p:nvSpPr>
        <p:spPr/>
        <p:txBody>
          <a:bodyPr/>
          <a:lstStyle/>
          <a:p>
            <a:fld id="{4509A250-FF31-4206-8172-F9D3106AACB1}" type="datetimeFigureOut">
              <a:rPr lang="en-US" smtClean="0"/>
              <a:t>5/8/2023</a:t>
            </a:fld>
            <a:endParaRPr lang="en-US" dirty="0"/>
          </a:p>
        </p:txBody>
      </p:sp>
      <p:sp>
        <p:nvSpPr>
          <p:cNvPr id="6" name="Footer Placeholder 5">
            <a:extLst>
              <a:ext uri="{FF2B5EF4-FFF2-40B4-BE49-F238E27FC236}">
                <a16:creationId xmlns:a16="http://schemas.microsoft.com/office/drawing/2014/main" id="{272E7A31-FFFE-7A87-6FD8-F23C3BB107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A2C733-0289-9FE2-0C5C-7B3F3C85705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237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CDECD-35A7-21C2-5F42-1CCFA6067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013772-2FEE-F6A6-D083-6A1D12403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AFBF8-4C38-C45D-E050-F1BE9D41F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t>5/8/2023</a:t>
            </a:fld>
            <a:endParaRPr lang="en-US" dirty="0"/>
          </a:p>
        </p:txBody>
      </p:sp>
      <p:sp>
        <p:nvSpPr>
          <p:cNvPr id="5" name="Footer Placeholder 4">
            <a:extLst>
              <a:ext uri="{FF2B5EF4-FFF2-40B4-BE49-F238E27FC236}">
                <a16:creationId xmlns:a16="http://schemas.microsoft.com/office/drawing/2014/main" id="{B0837370-0CF7-E437-5135-235860EB1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63FD31D-4210-D1A7-C77B-A9D692EAE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18628821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9A250-FF31-4206-8172-F9D3106AACB1}" type="datetimeFigureOut">
              <a:rPr lang="en-US" smtClean="0"/>
              <a:t>5/8/2023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6693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334A-8669-A4A9-C868-21DB173C3909}"/>
              </a:ext>
            </a:extLst>
          </p:cNvPr>
          <p:cNvSpPr>
            <a:spLocks noGrp="1"/>
          </p:cNvSpPr>
          <p:nvPr>
            <p:ph type="ctrTitle"/>
          </p:nvPr>
        </p:nvSpPr>
        <p:spPr>
          <a:xfrm>
            <a:off x="257175" y="-233705"/>
            <a:ext cx="11677650" cy="3314896"/>
          </a:xfrm>
        </p:spPr>
        <p:txBody>
          <a:bodyPr>
            <a:normAutofit/>
          </a:bodyPr>
          <a:lstStyle/>
          <a:p>
            <a:pPr algn="ctr"/>
            <a:r>
              <a:rPr lang="en-IN" b="1" dirty="0">
                <a:latin typeface="Algerian" panose="04020705040A02060702" pitchFamily="82" charset="0"/>
              </a:rPr>
              <a:t>Healthcare chatbot</a:t>
            </a:r>
          </a:p>
        </p:txBody>
      </p:sp>
      <p:sp>
        <p:nvSpPr>
          <p:cNvPr id="3" name="Subtitle 2">
            <a:extLst>
              <a:ext uri="{FF2B5EF4-FFF2-40B4-BE49-F238E27FC236}">
                <a16:creationId xmlns:a16="http://schemas.microsoft.com/office/drawing/2014/main" id="{440674D7-4B5D-B005-256D-99A2BD69357E}"/>
              </a:ext>
            </a:extLst>
          </p:cNvPr>
          <p:cNvSpPr>
            <a:spLocks noGrp="1"/>
          </p:cNvSpPr>
          <p:nvPr>
            <p:ph type="subTitle" idx="1"/>
          </p:nvPr>
        </p:nvSpPr>
        <p:spPr>
          <a:xfrm>
            <a:off x="2609654" y="3776809"/>
            <a:ext cx="8534400" cy="2237492"/>
          </a:xfrm>
        </p:spPr>
        <p:txBody>
          <a:bodyPr>
            <a:normAutofit fontScale="55000" lnSpcReduction="20000"/>
          </a:bodyPr>
          <a:lstStyle/>
          <a:p>
            <a:pPr algn="r"/>
            <a:r>
              <a:rPr lang="en-IN" sz="4000" b="1" dirty="0"/>
              <a:t>TEAM MEMBERS</a:t>
            </a:r>
          </a:p>
          <a:p>
            <a:pPr algn="r"/>
            <a:r>
              <a:rPr lang="en-IN" sz="4000" dirty="0"/>
              <a:t>BUCHINGARI VASU[RA2011003010412]</a:t>
            </a:r>
          </a:p>
          <a:p>
            <a:pPr algn="r"/>
            <a:r>
              <a:rPr lang="en-IN" sz="4000" dirty="0"/>
              <a:t>CHANDRA SEKHAR.K[RA2011003010435]</a:t>
            </a:r>
          </a:p>
          <a:p>
            <a:pPr algn="r"/>
            <a:r>
              <a:rPr lang="en-IN" sz="4000" dirty="0"/>
              <a:t>SHAIK HUSSAIN AHAMED[RA2011003010439</a:t>
            </a:r>
            <a:r>
              <a:rPr lang="en-IN" sz="3400" dirty="0"/>
              <a:t>]</a:t>
            </a:r>
          </a:p>
          <a:p>
            <a:pPr algn="r"/>
            <a:r>
              <a:rPr lang="en-IN" dirty="0">
                <a:solidFill>
                  <a:schemeClr val="accent1">
                    <a:lumMod val="75000"/>
                  </a:schemeClr>
                </a:solidFill>
              </a:rPr>
              <a:t> </a:t>
            </a:r>
          </a:p>
          <a:p>
            <a:pPr algn="r"/>
            <a:endParaRPr lang="en-IN" dirty="0">
              <a:solidFill>
                <a:schemeClr val="accent1">
                  <a:lumMod val="75000"/>
                </a:schemeClr>
              </a:solidFill>
            </a:endParaRPr>
          </a:p>
        </p:txBody>
      </p:sp>
      <p:pic>
        <p:nvPicPr>
          <p:cNvPr id="4" name="Google Shape;90;p1">
            <a:extLst>
              <a:ext uri="{FF2B5EF4-FFF2-40B4-BE49-F238E27FC236}">
                <a16:creationId xmlns:a16="http://schemas.microsoft.com/office/drawing/2014/main" id="{63F041B1-06CA-1DE3-1266-FFCDAA7023BE}"/>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7117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p:txBody>
          <a:bodyPr/>
          <a:lstStyle/>
          <a:p>
            <a:pPr algn="l"/>
            <a:r>
              <a:rPr lang="en-IN" b="1" dirty="0">
                <a:solidFill>
                  <a:schemeClr val="accent1">
                    <a:lumMod val="50000"/>
                  </a:schemeClr>
                </a:solidFill>
                <a:latin typeface="Algerian" panose="04020705040A02060702" pitchFamily="82" charset="0"/>
              </a:rPr>
              <a:t>References</a:t>
            </a:r>
          </a:p>
        </p:txBody>
      </p:sp>
      <p:sp>
        <p:nvSpPr>
          <p:cNvPr id="3" name="Content Placeholder 2">
            <a:extLst>
              <a:ext uri="{FF2B5EF4-FFF2-40B4-BE49-F238E27FC236}">
                <a16:creationId xmlns:a16="http://schemas.microsoft.com/office/drawing/2014/main" id="{2AFEB59A-E3F1-C39F-F33A-3F03A832A916}"/>
              </a:ext>
            </a:extLst>
          </p:cNvPr>
          <p:cNvSpPr>
            <a:spLocks noGrp="1"/>
          </p:cNvSpPr>
          <p:nvPr>
            <p:ph idx="1"/>
          </p:nvPr>
        </p:nvSpPr>
        <p:spPr/>
        <p:txBody>
          <a:bodyPr/>
          <a:lstStyle/>
          <a:p>
            <a:pPr marL="0" indent="0">
              <a:buNone/>
            </a:pPr>
            <a:r>
              <a:rPr lang="en-IN" sz="1500" dirty="0">
                <a:latin typeface="Times New Roman" panose="02020603050405020304" pitchFamily="18" charset="0"/>
                <a:cs typeface="Times New Roman" panose="02020603050405020304" pitchFamily="18" charset="0"/>
              </a:rPr>
              <a:t>[1] Mohammed Javed, P. </a:t>
            </a:r>
            <a:r>
              <a:rPr lang="en-IN" sz="1500" dirty="0" err="1">
                <a:latin typeface="Times New Roman" panose="02020603050405020304" pitchFamily="18" charset="0"/>
                <a:cs typeface="Times New Roman" panose="02020603050405020304" pitchFamily="18" charset="0"/>
              </a:rPr>
              <a:t>Nagabhushan</a:t>
            </a:r>
            <a:r>
              <a:rPr lang="en-IN" sz="1500" dirty="0">
                <a:latin typeface="Times New Roman" panose="02020603050405020304" pitchFamily="18" charset="0"/>
                <a:cs typeface="Times New Roman" panose="02020603050405020304" pitchFamily="18" charset="0"/>
              </a:rPr>
              <a:t>, B.B. Chaudhari, “A Direct Approach for Word and Character Segmentation in Run-Length Compressed Documents with an Application to Word Spotting”, 13th International Conference on Document Analysis and Recognition (ICDAR), 2015.</a:t>
            </a:r>
          </a:p>
          <a:p>
            <a:pPr marL="0" indent="0">
              <a:buNone/>
            </a:pPr>
            <a:r>
              <a:rPr lang="en-IN" sz="1500" dirty="0">
                <a:latin typeface="Times New Roman" panose="02020603050405020304" pitchFamily="18" charset="0"/>
                <a:cs typeface="Times New Roman" panose="02020603050405020304" pitchFamily="18" charset="0"/>
              </a:rPr>
              <a:t> [2] </a:t>
            </a:r>
            <a:r>
              <a:rPr lang="en-IN" sz="1500" dirty="0" err="1">
                <a:latin typeface="Times New Roman" panose="02020603050405020304" pitchFamily="18" charset="0"/>
                <a:cs typeface="Times New Roman" panose="02020603050405020304" pitchFamily="18" charset="0"/>
              </a:rPr>
              <a:t>Naeun</a:t>
            </a:r>
            <a:r>
              <a:rPr lang="en-IN" sz="1500" dirty="0">
                <a:latin typeface="Times New Roman" panose="02020603050405020304" pitchFamily="18" charset="0"/>
                <a:cs typeface="Times New Roman" panose="02020603050405020304" pitchFamily="18" charset="0"/>
              </a:rPr>
              <a:t> Lee, </a:t>
            </a:r>
            <a:r>
              <a:rPr lang="en-IN" sz="1500" dirty="0" err="1">
                <a:latin typeface="Times New Roman" panose="02020603050405020304" pitchFamily="18" charset="0"/>
                <a:cs typeface="Times New Roman" panose="02020603050405020304" pitchFamily="18" charset="0"/>
              </a:rPr>
              <a:t>Kirak</a:t>
            </a:r>
            <a:r>
              <a:rPr lang="en-IN" sz="1500" dirty="0">
                <a:latin typeface="Times New Roman" panose="02020603050405020304" pitchFamily="18" charset="0"/>
                <a:cs typeface="Times New Roman" panose="02020603050405020304" pitchFamily="18" charset="0"/>
              </a:rPr>
              <a:t> Kim, </a:t>
            </a:r>
            <a:r>
              <a:rPr lang="en-IN" sz="1500" dirty="0" err="1">
                <a:latin typeface="Times New Roman" panose="02020603050405020304" pitchFamily="18" charset="0"/>
                <a:cs typeface="Times New Roman" panose="02020603050405020304" pitchFamily="18" charset="0"/>
              </a:rPr>
              <a:t>Taeseon</a:t>
            </a:r>
            <a:r>
              <a:rPr lang="en-IN" sz="1500" dirty="0">
                <a:latin typeface="Times New Roman" panose="02020603050405020304" pitchFamily="18" charset="0"/>
                <a:cs typeface="Times New Roman" panose="02020603050405020304" pitchFamily="18" charset="0"/>
              </a:rPr>
              <a:t> Yoon, “Implementation of Robot Journalism by Programming </a:t>
            </a:r>
            <a:r>
              <a:rPr lang="en-IN" sz="1500" dirty="0" err="1">
                <a:latin typeface="Times New Roman" panose="02020603050405020304" pitchFamily="18" charset="0"/>
                <a:cs typeface="Times New Roman" panose="02020603050405020304" pitchFamily="18" charset="0"/>
              </a:rPr>
              <a:t>Custombot</a:t>
            </a:r>
            <a:r>
              <a:rPr lang="en-IN" sz="1500" dirty="0">
                <a:latin typeface="Times New Roman" panose="02020603050405020304" pitchFamily="18" charset="0"/>
                <a:cs typeface="Times New Roman" panose="02020603050405020304" pitchFamily="18" charset="0"/>
              </a:rPr>
              <a:t> using Tokenization and Custom Tagging”, 2017. </a:t>
            </a:r>
          </a:p>
          <a:p>
            <a:pPr marL="0" indent="0">
              <a:buNone/>
            </a:pPr>
            <a:r>
              <a:rPr lang="en-IN" sz="1500" dirty="0">
                <a:latin typeface="Times New Roman" panose="02020603050405020304" pitchFamily="18" charset="0"/>
                <a:cs typeface="Times New Roman" panose="02020603050405020304" pitchFamily="18" charset="0"/>
              </a:rPr>
              <a:t>[3] Tao Jiang, Hongzhi Yu, </a:t>
            </a:r>
            <a:r>
              <a:rPr lang="en-IN" sz="1500" dirty="0" err="1">
                <a:latin typeface="Times New Roman" panose="02020603050405020304" pitchFamily="18" charset="0"/>
                <a:cs typeface="Times New Roman" panose="02020603050405020304" pitchFamily="18" charset="0"/>
              </a:rPr>
              <a:t>Yangkyi</a:t>
            </a:r>
            <a:r>
              <a:rPr lang="en-IN" sz="1500" dirty="0">
                <a:latin typeface="Times New Roman" panose="02020603050405020304" pitchFamily="18" charset="0"/>
                <a:cs typeface="Times New Roman" panose="02020603050405020304" pitchFamily="18" charset="0"/>
              </a:rPr>
              <a:t> Jam, “Tibetan Word Segmentation Systems based on Conditional Random Fields”, 2011. </a:t>
            </a:r>
          </a:p>
          <a:p>
            <a:pPr marL="0" indent="0">
              <a:buNone/>
            </a:pPr>
            <a:r>
              <a:rPr lang="en-IN" sz="1500" dirty="0">
                <a:latin typeface="Times New Roman" panose="02020603050405020304" pitchFamily="18" charset="0"/>
                <a:cs typeface="Times New Roman" panose="02020603050405020304" pitchFamily="18" charset="0"/>
              </a:rPr>
              <a:t>[4] Jerome r. </a:t>
            </a:r>
            <a:r>
              <a:rPr lang="en-IN" sz="1500" dirty="0" err="1">
                <a:latin typeface="Times New Roman" panose="02020603050405020304" pitchFamily="18" charset="0"/>
                <a:cs typeface="Times New Roman" panose="02020603050405020304" pitchFamily="18" charset="0"/>
              </a:rPr>
              <a:t>Bellagarda</a:t>
            </a:r>
            <a:r>
              <a:rPr lang="en-IN" sz="1500" dirty="0">
                <a:latin typeface="Times New Roman" panose="02020603050405020304" pitchFamily="18" charset="0"/>
                <a:cs typeface="Times New Roman" panose="02020603050405020304" pitchFamily="18" charset="0"/>
              </a:rPr>
              <a:t>, “Parts-Of-Speech tagging by Latent Analogy”, IEEE Journal of Selected Topics in Signal Processing, Vol. 4, No. 6, 2010. </a:t>
            </a:r>
          </a:p>
          <a:p>
            <a:pPr marL="0" indent="0">
              <a:buNone/>
            </a:pPr>
            <a:r>
              <a:rPr lang="en-IN" sz="1500" dirty="0">
                <a:latin typeface="Times New Roman" panose="02020603050405020304" pitchFamily="18" charset="0"/>
                <a:cs typeface="Times New Roman" panose="02020603050405020304" pitchFamily="18" charset="0"/>
              </a:rPr>
              <a:t>[5] Liner Yang, </a:t>
            </a:r>
            <a:r>
              <a:rPr lang="en-IN" sz="1500" dirty="0" err="1">
                <a:latin typeface="Times New Roman" panose="02020603050405020304" pitchFamily="18" charset="0"/>
                <a:cs typeface="Times New Roman" panose="02020603050405020304" pitchFamily="18" charset="0"/>
              </a:rPr>
              <a:t>Meishan</a:t>
            </a:r>
            <a:r>
              <a:rPr lang="en-IN" sz="1500" dirty="0">
                <a:latin typeface="Times New Roman" panose="02020603050405020304" pitchFamily="18" charset="0"/>
                <a:cs typeface="Times New Roman" panose="02020603050405020304" pitchFamily="18" charset="0"/>
              </a:rPr>
              <a:t> Zhang, Yang Liu, </a:t>
            </a:r>
            <a:r>
              <a:rPr lang="en-IN" sz="1500" dirty="0" err="1">
                <a:latin typeface="Times New Roman" panose="02020603050405020304" pitchFamily="18" charset="0"/>
                <a:cs typeface="Times New Roman" panose="02020603050405020304" pitchFamily="18" charset="0"/>
              </a:rPr>
              <a:t>Maosong</a:t>
            </a:r>
            <a:r>
              <a:rPr lang="en-IN" sz="1500" dirty="0">
                <a:latin typeface="Times New Roman" panose="02020603050405020304" pitchFamily="18" charset="0"/>
                <a:cs typeface="Times New Roman" panose="02020603050405020304" pitchFamily="18" charset="0"/>
              </a:rPr>
              <a:t> Sun, Nan Yu, </a:t>
            </a:r>
            <a:r>
              <a:rPr lang="en-IN" sz="1500" dirty="0" err="1">
                <a:latin typeface="Times New Roman" panose="02020603050405020304" pitchFamily="18" charset="0"/>
                <a:cs typeface="Times New Roman" panose="02020603050405020304" pitchFamily="18" charset="0"/>
              </a:rPr>
              <a:t>Guohong</a:t>
            </a:r>
            <a:r>
              <a:rPr lang="en-IN" sz="1500" dirty="0">
                <a:latin typeface="Times New Roman" panose="02020603050405020304" pitchFamily="18" charset="0"/>
                <a:cs typeface="Times New Roman" panose="02020603050405020304" pitchFamily="18" charset="0"/>
              </a:rPr>
              <a:t> Fu, “Joint POS Tagging and Dependency Parsing with Transition-based Neural Networks”, 2018.</a:t>
            </a: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43002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4581-2251-C271-4337-13E22CF5DCA0}"/>
              </a:ext>
            </a:extLst>
          </p:cNvPr>
          <p:cNvSpPr>
            <a:spLocks noGrp="1"/>
          </p:cNvSpPr>
          <p:nvPr>
            <p:ph type="title"/>
          </p:nvPr>
        </p:nvSpPr>
        <p:spPr>
          <a:xfrm>
            <a:off x="1103312" y="338978"/>
            <a:ext cx="9404723" cy="1400530"/>
          </a:xfrm>
        </p:spPr>
        <p:txBody>
          <a:bodyPr/>
          <a:lstStyle/>
          <a:p>
            <a:r>
              <a:rPr lang="en-IN" sz="4400" b="1" dirty="0">
                <a:latin typeface="Algerian" panose="04020705040A02060702" pitchFamily="82" charset="0"/>
              </a:rPr>
              <a:t>ABSTRACT</a:t>
            </a:r>
            <a:r>
              <a:rPr lang="en-IN" dirty="0">
                <a:solidFill>
                  <a:schemeClr val="accent1">
                    <a:lumMod val="75000"/>
                  </a:schemeClr>
                </a:solidFill>
              </a:rPr>
              <a:t> </a:t>
            </a:r>
          </a:p>
        </p:txBody>
      </p:sp>
      <p:sp>
        <p:nvSpPr>
          <p:cNvPr id="3" name="Content Placeholder 2">
            <a:extLst>
              <a:ext uri="{FF2B5EF4-FFF2-40B4-BE49-F238E27FC236}">
                <a16:creationId xmlns:a16="http://schemas.microsoft.com/office/drawing/2014/main" id="{12FB1651-CDCC-BF52-68B8-F52819F92550}"/>
              </a:ext>
            </a:extLst>
          </p:cNvPr>
          <p:cNvSpPr>
            <a:spLocks noGrp="1"/>
          </p:cNvSpPr>
          <p:nvPr>
            <p:ph idx="1"/>
          </p:nvPr>
        </p:nvSpPr>
        <p:spPr>
          <a:xfrm>
            <a:off x="684498" y="1435743"/>
            <a:ext cx="10242350" cy="5138457"/>
          </a:xfrm>
        </p:spPr>
        <p:txBody>
          <a:bodyPr>
            <a:normAutofit/>
          </a:bodyPr>
          <a:lstStyle/>
          <a:p>
            <a:pPr>
              <a:lnSpc>
                <a:spcPct val="150000"/>
              </a:lnSpc>
            </a:pPr>
            <a:r>
              <a:rPr lang="en-US" sz="1500" dirty="0">
                <a:latin typeface="Times New Roman" panose="02020603050405020304" pitchFamily="18" charset="0"/>
                <a:cs typeface="Times New Roman" panose="02020603050405020304" pitchFamily="18" charset="0"/>
              </a:rPr>
              <a:t>This project involves the development of a healthcare chatbot that utilizes artificial intelligence to assist users in managing their healthcare needs. The chatbot provides personalized recommendations and advice based on the user's symptoms, medical history, and lifestyle. The chatbot also has the capability to schedule appointments, order prescription refills, and provide reminders for medication and appointments. The project aims to improve accessibility to healthcare services, reduce the burden on healthcare providers, and improve the overall quality of care. The chatbot is designed to be user-friendly, interactive, and secure to ensure confidentiality of user information. This project has the potential to revolutionize healthcare delivery by utilizing AI to provide personalized and efficient healthcare services.</a:t>
            </a:r>
            <a:endParaRPr lang="en-IN" sz="1500" dirty="0">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69450A07-2104-4EA2-B6AB-896A80969B8B}"/>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89984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C867-6CD7-0927-D6DE-24FA5A6E03DE}"/>
              </a:ext>
            </a:extLst>
          </p:cNvPr>
          <p:cNvSpPr>
            <a:spLocks noGrp="1"/>
          </p:cNvSpPr>
          <p:nvPr>
            <p:ph type="title"/>
          </p:nvPr>
        </p:nvSpPr>
        <p:spPr>
          <a:xfrm>
            <a:off x="1240915" y="2556726"/>
            <a:ext cx="9404723" cy="1400530"/>
          </a:xfrm>
        </p:spPr>
        <p:txBody>
          <a:bodyPr>
            <a:normAutofit/>
          </a:bodyPr>
          <a:lstStyle/>
          <a:p>
            <a:pPr algn="ctr"/>
            <a:r>
              <a:rPr lang="en-IN" sz="5400" b="1" dirty="0">
                <a:latin typeface="Algerian" panose="04020705040A02060702" pitchFamily="82" charset="0"/>
              </a:rPr>
              <a:t>LITERATURE SURVEY</a:t>
            </a:r>
          </a:p>
        </p:txBody>
      </p:sp>
      <p:pic>
        <p:nvPicPr>
          <p:cNvPr id="4" name="Google Shape;90;p1">
            <a:extLst>
              <a:ext uri="{FF2B5EF4-FFF2-40B4-BE49-F238E27FC236}">
                <a16:creationId xmlns:a16="http://schemas.microsoft.com/office/drawing/2014/main" id="{EABA9C43-F571-C739-E835-92AD4ED6472A}"/>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352426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F606B0-18E5-EB3B-8F9E-C3FCAE548990}"/>
              </a:ext>
            </a:extLst>
          </p:cNvPr>
          <p:cNvPicPr>
            <a:picLocks noChangeAspect="1"/>
          </p:cNvPicPr>
          <p:nvPr/>
        </p:nvPicPr>
        <p:blipFill>
          <a:blip r:embed="rId2"/>
          <a:stretch>
            <a:fillRect/>
          </a:stretch>
        </p:blipFill>
        <p:spPr>
          <a:xfrm>
            <a:off x="1764145" y="159904"/>
            <a:ext cx="8501784" cy="5871441"/>
          </a:xfrm>
          <a:prstGeom prst="rect">
            <a:avLst/>
          </a:prstGeom>
        </p:spPr>
      </p:pic>
    </p:spTree>
    <p:extLst>
      <p:ext uri="{BB962C8B-B14F-4D97-AF65-F5344CB8AC3E}">
        <p14:creationId xmlns:p14="http://schemas.microsoft.com/office/powerpoint/2010/main" val="195778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E9B1-51B3-B62C-68F1-F2F79B25BD7A}"/>
              </a:ext>
            </a:extLst>
          </p:cNvPr>
          <p:cNvSpPr>
            <a:spLocks noGrp="1"/>
          </p:cNvSpPr>
          <p:nvPr>
            <p:ph type="title"/>
          </p:nvPr>
        </p:nvSpPr>
        <p:spPr>
          <a:xfrm>
            <a:off x="211106" y="88734"/>
            <a:ext cx="9404723" cy="1400530"/>
          </a:xfrm>
        </p:spPr>
        <p:txBody>
          <a:bodyPr>
            <a:normAutofit fontScale="90000"/>
          </a:bodyPr>
          <a:lstStyle/>
          <a:p>
            <a:pPr algn="l"/>
            <a:r>
              <a:rPr lang="en-US" sz="3600" dirty="0">
                <a:solidFill>
                  <a:schemeClr val="accent1">
                    <a:lumMod val="50000"/>
                  </a:schemeClr>
                </a:solidFill>
                <a:cs typeface="Times New Roman" panose="02020603050405020304" pitchFamily="18" charset="0"/>
              </a:rPr>
              <a:t>Comparison of Existing methods with merits and demerits</a:t>
            </a:r>
            <a:br>
              <a:rPr lang="en-IN" sz="4400" b="1" dirty="0">
                <a:solidFill>
                  <a:srgbClr val="C00000"/>
                </a:solidFill>
                <a:cs typeface="Times New Roman" panose="02020603050405020304" pitchFamily="18" charset="0"/>
              </a:rPr>
            </a:br>
            <a:endParaRPr lang="en-IN" dirty="0"/>
          </a:p>
        </p:txBody>
      </p:sp>
      <p:graphicFrame>
        <p:nvGraphicFramePr>
          <p:cNvPr id="8" name="Table 7">
            <a:extLst>
              <a:ext uri="{FF2B5EF4-FFF2-40B4-BE49-F238E27FC236}">
                <a16:creationId xmlns:a16="http://schemas.microsoft.com/office/drawing/2014/main" id="{B086745F-7B5D-682B-374F-AB26D7D5B764}"/>
              </a:ext>
            </a:extLst>
          </p:cNvPr>
          <p:cNvGraphicFramePr>
            <a:graphicFrameLocks noGrp="1"/>
          </p:cNvGraphicFramePr>
          <p:nvPr/>
        </p:nvGraphicFramePr>
        <p:xfrm>
          <a:off x="-497150" y="559293"/>
          <a:ext cx="208280" cy="365760"/>
        </p:xfrm>
        <a:graphic>
          <a:graphicData uri="http://schemas.openxmlformats.org/drawingml/2006/table">
            <a:tbl>
              <a:tblPr/>
              <a:tblGrid>
                <a:gridCol w="208280">
                  <a:extLst>
                    <a:ext uri="{9D8B030D-6E8A-4147-A177-3AD203B41FA5}">
                      <a16:colId xmlns:a16="http://schemas.microsoft.com/office/drawing/2014/main" val="651820372"/>
                    </a:ext>
                  </a:extLst>
                </a:gridCol>
              </a:tblGrid>
              <a:tr h="0">
                <a:tc>
                  <a:txBody>
                    <a:bodyPr/>
                    <a:lstStyle/>
                    <a:p>
                      <a:endParaRPr lang="en-IN" dirty="0"/>
                    </a:p>
                  </a:txBody>
                  <a:tcPr>
                    <a:lnL w="19050" cmpd="sng">
                      <a:solidFill>
                        <a:schemeClr val="bg1"/>
                      </a:solidFill>
                      <a:prstDash val="sysDash"/>
                    </a:lnL>
                    <a:lnR w="19050" cmpd="sng">
                      <a:solidFill>
                        <a:schemeClr val="bg1"/>
                      </a:solidFill>
                      <a:prstDash val="sysDash"/>
                    </a:lnR>
                    <a:lnT w="19050" cmpd="sng">
                      <a:solidFill>
                        <a:schemeClr val="bg1"/>
                      </a:solidFill>
                      <a:prstDash val="sysDash"/>
                    </a:lnT>
                    <a:lnB w="19050" cmpd="sng">
                      <a:solidFill>
                        <a:schemeClr val="bg1"/>
                      </a:solidFill>
                      <a:prstDash val="sysDash"/>
                    </a:lnB>
                  </a:tcPr>
                </a:tc>
                <a:extLst>
                  <a:ext uri="{0D108BD9-81ED-4DB2-BD59-A6C34878D82A}">
                    <a16:rowId xmlns:a16="http://schemas.microsoft.com/office/drawing/2014/main" val="2173538205"/>
                  </a:ext>
                </a:extLst>
              </a:tr>
            </a:tbl>
          </a:graphicData>
        </a:graphic>
      </p:graphicFrame>
      <p:pic>
        <p:nvPicPr>
          <p:cNvPr id="5" name="Google Shape;90;p1">
            <a:extLst>
              <a:ext uri="{FF2B5EF4-FFF2-40B4-BE49-F238E27FC236}">
                <a16:creationId xmlns:a16="http://schemas.microsoft.com/office/drawing/2014/main" id="{4AFF9F6B-8328-8333-1F31-90FFA0A16173}"/>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4" name="Content Placeholder 3">
            <a:extLst>
              <a:ext uri="{FF2B5EF4-FFF2-40B4-BE49-F238E27FC236}">
                <a16:creationId xmlns:a16="http://schemas.microsoft.com/office/drawing/2014/main" id="{1878483A-3D21-C778-BB53-98DEEEF031CD}"/>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B1CDBE74-6D06-AF33-4E69-74D110B27993}"/>
              </a:ext>
            </a:extLst>
          </p:cNvPr>
          <p:cNvPicPr>
            <a:picLocks noChangeAspect="1"/>
          </p:cNvPicPr>
          <p:nvPr/>
        </p:nvPicPr>
        <p:blipFill>
          <a:blip r:embed="rId3"/>
          <a:stretch>
            <a:fillRect/>
          </a:stretch>
        </p:blipFill>
        <p:spPr>
          <a:xfrm>
            <a:off x="885787" y="1219200"/>
            <a:ext cx="9626463" cy="5355000"/>
          </a:xfrm>
          <a:prstGeom prst="rect">
            <a:avLst/>
          </a:prstGeom>
        </p:spPr>
      </p:pic>
    </p:spTree>
    <p:extLst>
      <p:ext uri="{BB962C8B-B14F-4D97-AF65-F5344CB8AC3E}">
        <p14:creationId xmlns:p14="http://schemas.microsoft.com/office/powerpoint/2010/main" val="304593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A596-2CD5-9097-2E18-4B96D184D13E}"/>
              </a:ext>
            </a:extLst>
          </p:cNvPr>
          <p:cNvSpPr>
            <a:spLocks noGrp="1"/>
          </p:cNvSpPr>
          <p:nvPr>
            <p:ph type="title"/>
          </p:nvPr>
        </p:nvSpPr>
        <p:spPr>
          <a:xfrm>
            <a:off x="609600" y="489791"/>
            <a:ext cx="8801100" cy="1143000"/>
          </a:xfrm>
        </p:spPr>
        <p:txBody>
          <a:bodyPr>
            <a:normAutofit/>
          </a:bodyPr>
          <a:lstStyle/>
          <a:p>
            <a:pPr algn="l"/>
            <a:r>
              <a:rPr lang="en-US" b="1" dirty="0">
                <a:latin typeface="Algerian" panose="04020705040A02060702" pitchFamily="82" charset="0"/>
                <a:cs typeface="Times New Roman" panose="02020603050405020304" pitchFamily="18" charset="0"/>
              </a:rPr>
              <a:t>Challenges to address</a:t>
            </a:r>
            <a:br>
              <a:rPr lang="en-US" b="1" dirty="0">
                <a:latin typeface="Algerian" panose="04020705040A02060702" pitchFamily="82" charset="0"/>
                <a:cs typeface="Times New Roman" panose="02020603050405020304" pitchFamily="18"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53F0F9F-1680-FC1A-DDAD-3C8CAE417FC6}"/>
              </a:ext>
            </a:extLst>
          </p:cNvPr>
          <p:cNvSpPr>
            <a:spLocks noGrp="1"/>
          </p:cNvSpPr>
          <p:nvPr>
            <p:ph idx="1"/>
          </p:nvPr>
        </p:nvSpPr>
        <p:spPr>
          <a:xfrm>
            <a:off x="528918" y="1310061"/>
            <a:ext cx="10700952" cy="4038963"/>
          </a:xfrm>
        </p:spPr>
        <p:txBody>
          <a:bodyPr>
            <a:noAutofit/>
          </a:bodyPr>
          <a:lstStyle/>
          <a:p>
            <a:pPr algn="l">
              <a:buFont typeface="+mj-lt"/>
              <a:buAutoNum type="arabicPeriod"/>
            </a:pPr>
            <a:r>
              <a:rPr lang="en-US" sz="1500" dirty="0">
                <a:latin typeface="Times New Roman" panose="02020603050405020304" pitchFamily="18" charset="0"/>
                <a:cs typeface="Times New Roman" panose="02020603050405020304" pitchFamily="18" charset="0"/>
              </a:rPr>
              <a:t>Data privacy and security: Healthcare chatbots deal with sensitive information about patients' health and medical history, which makes data privacy and security a top concern. Developers must ensure that user information is secure and protected from unauthorized access.</a:t>
            </a:r>
          </a:p>
          <a:p>
            <a:pPr algn="l">
              <a:buFont typeface="+mj-lt"/>
              <a:buAutoNum type="arabicPeriod"/>
            </a:pPr>
            <a:r>
              <a:rPr lang="en-US" sz="1500" dirty="0">
                <a:latin typeface="Times New Roman" panose="02020603050405020304" pitchFamily="18" charset="0"/>
                <a:cs typeface="Times New Roman" panose="02020603050405020304" pitchFamily="18" charset="0"/>
              </a:rPr>
              <a:t>Quality of data: The accuracy and quality of data used to train the chatbot is critical for the success of the project. Healthcare data is often complex and may require specialized expertise to ensure it is labeled and pre-processed appropriately.</a:t>
            </a:r>
          </a:p>
          <a:p>
            <a:pPr algn="l">
              <a:buFont typeface="+mj-lt"/>
              <a:buAutoNum type="arabicPeriod"/>
            </a:pPr>
            <a:r>
              <a:rPr lang="en-US" sz="1500" dirty="0">
                <a:latin typeface="Times New Roman" panose="02020603050405020304" pitchFamily="18" charset="0"/>
                <a:cs typeface="Times New Roman" panose="02020603050405020304" pitchFamily="18" charset="0"/>
              </a:rPr>
              <a:t>Lack of standardization: There is a lack of standardization in the development and evaluation of healthcare chatbots. Developers must ensure that their chatbot follows best practices and guidelines in the field, and evaluate its effectiveness in improving patient outcomes.</a:t>
            </a:r>
          </a:p>
          <a:p>
            <a:pPr algn="l">
              <a:buFont typeface="+mj-lt"/>
              <a:buAutoNum type="arabicPeriod"/>
            </a:pPr>
            <a:r>
              <a:rPr lang="en-US" sz="1500" dirty="0">
                <a:latin typeface="Times New Roman" panose="02020603050405020304" pitchFamily="18" charset="0"/>
                <a:cs typeface="Times New Roman" panose="02020603050405020304" pitchFamily="18" charset="0"/>
              </a:rPr>
              <a:t>Trust and transparency: Patients need to trust the chatbot in order to use it effectively. Developers must ensure that the chatbot is transparent in its decision-making process and is able to explain its recommendations to patients in a way they can understand.</a:t>
            </a:r>
          </a:p>
        </p:txBody>
      </p:sp>
      <p:pic>
        <p:nvPicPr>
          <p:cNvPr id="4" name="Google Shape;90;p1">
            <a:extLst>
              <a:ext uri="{FF2B5EF4-FFF2-40B4-BE49-F238E27FC236}">
                <a16:creationId xmlns:a16="http://schemas.microsoft.com/office/drawing/2014/main" id="{4AFF9F6B-8328-8333-1F31-90FFA0A16173}"/>
              </a:ext>
            </a:extLst>
          </p:cNvPr>
          <p:cNvPicPr preferRelativeResize="0"/>
          <p:nvPr/>
        </p:nvPicPr>
        <p:blipFill rotWithShape="1">
          <a:blip r:embed="rId2">
            <a:alphaModFix/>
          </a:blip>
          <a:src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262686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F363-339F-0CF7-7E50-7C526E5DF339}"/>
              </a:ext>
            </a:extLst>
          </p:cNvPr>
          <p:cNvSpPr>
            <a:spLocks noGrp="1"/>
          </p:cNvSpPr>
          <p:nvPr>
            <p:ph type="title"/>
          </p:nvPr>
        </p:nvSpPr>
        <p:spPr>
          <a:xfrm>
            <a:off x="769597" y="635863"/>
            <a:ext cx="8934450" cy="1143000"/>
          </a:xfrm>
        </p:spPr>
        <p:txBody>
          <a:bodyPr>
            <a:normAutofit/>
          </a:bodyPr>
          <a:lstStyle/>
          <a:p>
            <a:pPr algn="l"/>
            <a:r>
              <a:rPr lang="en-IN" b="1" dirty="0">
                <a:latin typeface="Algerian" panose="04020705040A02060702" pitchFamily="82" charset="0"/>
              </a:rPr>
              <a:t>Problem Statement and Objectives </a:t>
            </a:r>
            <a:br>
              <a:rPr lang="en-IN" dirty="0">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2FFC741-0FCB-6E50-2FE0-0E5C0F2F4AC0}"/>
              </a:ext>
            </a:extLst>
          </p:cNvPr>
          <p:cNvSpPr>
            <a:spLocks noGrp="1"/>
          </p:cNvSpPr>
          <p:nvPr>
            <p:ph idx="1"/>
          </p:nvPr>
        </p:nvSpPr>
        <p:spPr>
          <a:xfrm>
            <a:off x="769597" y="1494037"/>
            <a:ext cx="10911415" cy="4386914"/>
          </a:xfrm>
        </p:spPr>
        <p:txBody>
          <a:bodyPr>
            <a:noAutofit/>
          </a:bodyPr>
          <a:lstStyle/>
          <a:p>
            <a:pPr algn="l"/>
            <a:r>
              <a:rPr lang="en-US" sz="1500" dirty="0">
                <a:latin typeface="Times New Roman" panose="02020603050405020304" pitchFamily="18" charset="0"/>
                <a:cs typeface="Times New Roman" panose="02020603050405020304" pitchFamily="18" charset="0"/>
              </a:rPr>
              <a:t>Problem statement: Healthcare services can be expensive and inaccessible to a large number of people, leading to a lack of proper medical care and increased mortality rates. Moreover, patients may have to wait for long hours to consult doctors and healthcare professionals. In such cases, a healthcare chatbot can provide a cost-effective and accessible solution to deliver medical advice and care to patients.</a:t>
            </a:r>
          </a:p>
          <a:p>
            <a:pPr algn="l"/>
            <a:r>
              <a:rPr lang="en-US" sz="1500" dirty="0">
                <a:latin typeface="Times New Roman" panose="02020603050405020304" pitchFamily="18" charset="0"/>
                <a:cs typeface="Times New Roman" panose="02020603050405020304" pitchFamily="18" charset="0"/>
              </a:rPr>
              <a:t>Objectives: The main objective of the healthcare chatbot project is to develop an AI-powered chatbot that can provide personalized medical advice and care to patients, 24/7, without the need for them to visit a healthcare professional in person. The specific objectives of the project include:</a:t>
            </a:r>
          </a:p>
          <a:p>
            <a:pPr algn="l">
              <a:buFont typeface="+mj-lt"/>
              <a:buAutoNum type="arabicPeriod"/>
            </a:pPr>
            <a:r>
              <a:rPr lang="en-US" sz="1500" dirty="0">
                <a:latin typeface="Times New Roman" panose="02020603050405020304" pitchFamily="18" charset="0"/>
                <a:cs typeface="Times New Roman" panose="02020603050405020304" pitchFamily="18" charset="0"/>
              </a:rPr>
              <a:t>Developing a chatbot that can understand natural language queries related to medical conditions and provide accurate and personalized responses based on the patient's symptoms and medical history.</a:t>
            </a:r>
          </a:p>
          <a:p>
            <a:pPr algn="l">
              <a:buFont typeface="+mj-lt"/>
              <a:buAutoNum type="arabicPeriod"/>
            </a:pPr>
            <a:r>
              <a:rPr lang="en-US" sz="1500" dirty="0">
                <a:latin typeface="Times New Roman" panose="02020603050405020304" pitchFamily="18" charset="0"/>
                <a:cs typeface="Times New Roman" panose="02020603050405020304" pitchFamily="18" charset="0"/>
              </a:rPr>
              <a:t>Ensuring that the chatbot is user-friendly, easy to use, and accessible to all users, regardless of their language or ability.</a:t>
            </a:r>
          </a:p>
          <a:p>
            <a:pPr algn="l">
              <a:buFont typeface="+mj-lt"/>
              <a:buAutoNum type="arabicPeriod"/>
            </a:pPr>
            <a:r>
              <a:rPr lang="en-US" sz="1500" dirty="0">
                <a:latin typeface="Times New Roman" panose="02020603050405020304" pitchFamily="18" charset="0"/>
                <a:cs typeface="Times New Roman" panose="02020603050405020304" pitchFamily="18" charset="0"/>
              </a:rPr>
              <a:t>Integrating the chatbot with existing healthcare systems, such as electronic health records, to ensure that patient information is secure and accurate.</a:t>
            </a:r>
          </a:p>
          <a:p>
            <a:pPr algn="l">
              <a:buFont typeface="+mj-lt"/>
              <a:buAutoNum type="arabicPeriod"/>
            </a:pPr>
            <a:r>
              <a:rPr lang="en-US" sz="1500" dirty="0">
                <a:latin typeface="Times New Roman" panose="02020603050405020304" pitchFamily="18" charset="0"/>
                <a:cs typeface="Times New Roman" panose="02020603050405020304" pitchFamily="18" charset="0"/>
              </a:rPr>
              <a:t>Ensuring that the chatbot is compliant with data privacy and security regulations to protect patient information.</a:t>
            </a:r>
          </a:p>
          <a:p>
            <a:pPr algn="l"/>
            <a:endParaRPr lang="en-IN" sz="1500" dirty="0">
              <a:effectLst/>
              <a:latin typeface="Times New Roman" panose="02020603050405020304" pitchFamily="18" charset="0"/>
              <a:cs typeface="Times New Roman" panose="02020603050405020304" pitchFamily="18" charset="0"/>
            </a:endParaRPr>
          </a:p>
        </p:txBody>
      </p:sp>
      <p:pic>
        <p:nvPicPr>
          <p:cNvPr id="4" name="Google Shape;90;p1">
            <a:extLst>
              <a:ext uri="{FF2B5EF4-FFF2-40B4-BE49-F238E27FC236}">
                <a16:creationId xmlns:a16="http://schemas.microsoft.com/office/drawing/2014/main" id="{2A07D39A-CFE6-079E-4E54-77A5E28E911B}"/>
              </a:ext>
            </a:extLst>
          </p:cNvPr>
          <p:cNvPicPr preferRelativeResize="0"/>
          <p:nvPr/>
        </p:nvPicPr>
        <p:blipFill rotWithShape="1">
          <a:blip r:embed="rId2">
            <a:alphaModFix/>
          </a:blip>
          <a:srcRect/>
          <a:stretch/>
        </p:blipFill>
        <p:spPr>
          <a:xfrm>
            <a:off x="9809824" y="283800"/>
            <a:ext cx="2210725" cy="9235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extLst>
      <p:ext uri="{BB962C8B-B14F-4D97-AF65-F5344CB8AC3E}">
        <p14:creationId xmlns:p14="http://schemas.microsoft.com/office/powerpoint/2010/main" val="141229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2143-5C9C-5ADB-FAAC-D3BEEC49355B}"/>
              </a:ext>
            </a:extLst>
          </p:cNvPr>
          <p:cNvSpPr>
            <a:spLocks noGrp="1"/>
          </p:cNvSpPr>
          <p:nvPr>
            <p:ph type="title"/>
          </p:nvPr>
        </p:nvSpPr>
        <p:spPr>
          <a:xfrm>
            <a:off x="285750" y="463951"/>
            <a:ext cx="8839200" cy="1411593"/>
          </a:xfrm>
        </p:spPr>
        <p:txBody>
          <a:bodyPr>
            <a:normAutofit fontScale="90000"/>
          </a:bodyPr>
          <a:lstStyle/>
          <a:p>
            <a:pPr algn="l"/>
            <a:r>
              <a:rPr lang="en-US" sz="3800" b="1" dirty="0">
                <a:solidFill>
                  <a:schemeClr val="accent1">
                    <a:lumMod val="50000"/>
                  </a:schemeClr>
                </a:solidFill>
                <a:latin typeface="Algerian" panose="04020705040A02060702" pitchFamily="82" charset="0"/>
                <a:cs typeface="Times New Roman" panose="02020603050405020304" pitchFamily="18" charset="0"/>
              </a:rPr>
              <a:t>Architecture/Block Diagram of the Proposed model</a:t>
            </a:r>
            <a:br>
              <a:rPr lang="en-IN" sz="3800" b="1" dirty="0">
                <a:solidFill>
                  <a:srgbClr val="C00000"/>
                </a:solidFill>
                <a:cs typeface="Times New Roman" panose="02020603050405020304" pitchFamily="18" charset="0"/>
              </a:rPr>
            </a:br>
            <a:endParaRPr lang="en-IN" sz="3800" dirty="0">
              <a:solidFill>
                <a:schemeClr val="accent1">
                  <a:lumMod val="50000"/>
                </a:schemeClr>
              </a:solidFill>
            </a:endParaRPr>
          </a:p>
        </p:txBody>
      </p:sp>
      <p:pic>
        <p:nvPicPr>
          <p:cNvPr id="6" name="Google Shape;90;p1">
            <a:extLst>
              <a:ext uri="{FF2B5EF4-FFF2-40B4-BE49-F238E27FC236}">
                <a16:creationId xmlns:a16="http://schemas.microsoft.com/office/drawing/2014/main" id="{1CB4A348-3813-4462-17AB-B898518D9199}"/>
              </a:ext>
            </a:extLst>
          </p:cNvPr>
          <p:cNvPicPr preferRelativeResize="0"/>
          <p:nvPr/>
        </p:nvPicPr>
        <p:blipFill rotWithShape="1">
          <a:blip r:embed="rId2">
            <a:alphaModFix/>
          </a:blip>
          <a:srcRect/>
          <a:stretch/>
        </p:blipFill>
        <p:spPr>
          <a:xfrm>
            <a:off x="9532854" y="945449"/>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1026" name="Picture 2" descr="Chatbot for Healthcare System Using Artificial Intelligence | Semantic  Scholar">
            <a:extLst>
              <a:ext uri="{FF2B5EF4-FFF2-40B4-BE49-F238E27FC236}">
                <a16:creationId xmlns:a16="http://schemas.microsoft.com/office/drawing/2014/main" id="{054618A5-A9FF-D21A-4CFE-34BBB74681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741"/>
          <a:stretch/>
        </p:blipFill>
        <p:spPr bwMode="auto">
          <a:xfrm>
            <a:off x="2094058" y="2201719"/>
            <a:ext cx="6948870" cy="333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0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31D9-FCE9-991A-66B2-8C20E82B749E}"/>
              </a:ext>
            </a:extLst>
          </p:cNvPr>
          <p:cNvSpPr>
            <a:spLocks noGrp="1"/>
          </p:cNvSpPr>
          <p:nvPr>
            <p:ph type="title"/>
          </p:nvPr>
        </p:nvSpPr>
        <p:spPr>
          <a:xfrm>
            <a:off x="609600" y="274638"/>
            <a:ext cx="8898384" cy="1143000"/>
          </a:xfrm>
        </p:spPr>
        <p:txBody>
          <a:bodyPr>
            <a:normAutofit fontScale="90000"/>
          </a:bodyPr>
          <a:lstStyle/>
          <a:p>
            <a:pPr algn="l"/>
            <a:r>
              <a:rPr lang="en-IN" b="1" dirty="0">
                <a:solidFill>
                  <a:schemeClr val="accent1">
                    <a:lumMod val="50000"/>
                  </a:schemeClr>
                </a:solidFill>
                <a:latin typeface="Algerian" panose="04020705040A02060702" pitchFamily="82" charset="0"/>
              </a:rPr>
              <a:t>Modules Description and Implementation</a:t>
            </a:r>
          </a:p>
        </p:txBody>
      </p:sp>
      <p:pic>
        <p:nvPicPr>
          <p:cNvPr id="4" name="Google Shape;90;p1">
            <a:extLst>
              <a:ext uri="{FF2B5EF4-FFF2-40B4-BE49-F238E27FC236}">
                <a16:creationId xmlns:a16="http://schemas.microsoft.com/office/drawing/2014/main" id="{5FF32F50-C2EB-271D-55DD-C5B13A292F19}"/>
              </a:ext>
            </a:extLst>
          </p:cNvPr>
          <p:cNvPicPr preferRelativeResize="0"/>
          <p:nvPr/>
        </p:nvPicPr>
        <p:blipFill rotWithShape="1">
          <a:blip r:embed="rId2">
            <a:alphaModFix/>
          </a:blip>
          <a:src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19" name="Content Placeholder 2">
            <a:extLst>
              <a:ext uri="{FF2B5EF4-FFF2-40B4-BE49-F238E27FC236}">
                <a16:creationId xmlns:a16="http://schemas.microsoft.com/office/drawing/2014/main" id="{7ADD6C8C-8F17-A0C3-D82C-10DF644B6254}"/>
              </a:ext>
            </a:extLst>
          </p:cNvPr>
          <p:cNvSpPr>
            <a:spLocks noGrp="1"/>
          </p:cNvSpPr>
          <p:nvPr>
            <p:ph idx="1"/>
          </p:nvPr>
        </p:nvSpPr>
        <p:spPr>
          <a:xfrm>
            <a:off x="743932" y="1446586"/>
            <a:ext cx="10515600" cy="5136776"/>
          </a:xfrm>
        </p:spPr>
        <p:txBody>
          <a:bodyPr>
            <a:noAutofit/>
          </a:bodyPr>
          <a:lstStyle/>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Natural Language Processing (NLP) module: This module is responsible for processing user queries and understanding the intent behind them. It uses machine learning algorithms to analyze user input and extract relevant information, such as symptoms and medical history.</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Implementation: NLP algorithms such as LSTM, GRU or Transformers can be used to build this module. Libraries such as NLTK, </a:t>
            </a:r>
            <a:r>
              <a:rPr lang="en-US" sz="1500" dirty="0" err="1">
                <a:latin typeface="Times New Roman" panose="02020603050405020304" pitchFamily="18" charset="0"/>
                <a:cs typeface="Times New Roman" panose="02020603050405020304" pitchFamily="18" charset="0"/>
              </a:rPr>
              <a:t>SpaCy</a:t>
            </a:r>
            <a:r>
              <a:rPr lang="en-US" sz="1500" dirty="0">
                <a:latin typeface="Times New Roman" panose="02020603050405020304" pitchFamily="18" charset="0"/>
                <a:cs typeface="Times New Roman" panose="02020603050405020304" pitchFamily="18" charset="0"/>
              </a:rPr>
              <a:t> or </a:t>
            </a:r>
            <a:r>
              <a:rPr lang="en-US" sz="1500" dirty="0" err="1">
                <a:latin typeface="Times New Roman" panose="02020603050405020304" pitchFamily="18" charset="0"/>
                <a:cs typeface="Times New Roman" panose="02020603050405020304" pitchFamily="18" charset="0"/>
              </a:rPr>
              <a:t>HuggingFace's</a:t>
            </a:r>
            <a:r>
              <a:rPr lang="en-US" sz="1500" dirty="0">
                <a:latin typeface="Times New Roman" panose="02020603050405020304" pitchFamily="18" charset="0"/>
                <a:cs typeface="Times New Roman" panose="02020603050405020304" pitchFamily="18" charset="0"/>
              </a:rPr>
              <a:t> Transformers can be used to implement the algorithms.</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Knowledge Base module: This module is responsible for storing medical knowledge and information, including symptoms, diseases, and treatments. The chatbot can query this module to provide accurate and up-to-date medical advice.</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Implementation: A database management system such as MongoDB or MySQL can be used to store and retrieve information from the knowledge base.</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User Interface module: This module is responsible for providing a user-friendly interface for patients to interact with the chatbot. It can be implemented as a web or mobile application, or integrated into an existing healthcare portal.</a:t>
            </a:r>
          </a:p>
          <a:p>
            <a:pPr>
              <a:lnSpc>
                <a:spcPct val="120000"/>
              </a:lnSpc>
              <a:buClr>
                <a:schemeClr val="accent1"/>
              </a:buClr>
              <a:buSzPct val="100000"/>
            </a:pPr>
            <a:r>
              <a:rPr lang="en-US" sz="1500" dirty="0">
                <a:latin typeface="Times New Roman" panose="02020603050405020304" pitchFamily="18" charset="0"/>
                <a:cs typeface="Times New Roman" panose="02020603050405020304" pitchFamily="18" charset="0"/>
              </a:rPr>
              <a:t>Implementation: Web development frameworks such as React or Angular can be used to build the user interface module.</a:t>
            </a:r>
          </a:p>
          <a:p>
            <a:pPr marL="0" indent="0">
              <a:lnSpc>
                <a:spcPct val="110000"/>
              </a:lnSpc>
              <a:buNone/>
            </a:pPr>
            <a:endParaRPr lang="en-IN" sz="1400" b="1" dirty="0">
              <a:solidFill>
                <a:schemeClr val="bg1"/>
              </a:solidFill>
            </a:endParaRPr>
          </a:p>
        </p:txBody>
      </p:sp>
    </p:spTree>
    <p:extLst>
      <p:ext uri="{BB962C8B-B14F-4D97-AF65-F5344CB8AC3E}">
        <p14:creationId xmlns:p14="http://schemas.microsoft.com/office/powerpoint/2010/main" val="269261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TM04033921[[fn=Damask]]</Template>
  <TotalTime>526</TotalTime>
  <Words>945</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Algerian</vt:lpstr>
      <vt:lpstr>Arial</vt:lpstr>
      <vt:lpstr>Calibri</vt:lpstr>
      <vt:lpstr>Calibri Light</vt:lpstr>
      <vt:lpstr>Rockwell</vt:lpstr>
      <vt:lpstr>Times New Roman</vt:lpstr>
      <vt:lpstr>Office Theme</vt:lpstr>
      <vt:lpstr>Gallery</vt:lpstr>
      <vt:lpstr>Healthcare chatbot</vt:lpstr>
      <vt:lpstr>ABSTRACT </vt:lpstr>
      <vt:lpstr>LITERATURE SURVEY</vt:lpstr>
      <vt:lpstr>PowerPoint Presentation</vt:lpstr>
      <vt:lpstr>Comparison of Existing methods with merits and demerits </vt:lpstr>
      <vt:lpstr>Challenges to address </vt:lpstr>
      <vt:lpstr>Problem Statement and Objectives  </vt:lpstr>
      <vt:lpstr>Architecture/Block Diagram of the Proposed model </vt:lpstr>
      <vt:lpstr>Modules Description and Implementation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GYM Tracker</dc:title>
  <dc:creator>Aruna M</dc:creator>
  <cp:lastModifiedBy>vasu buchingari</cp:lastModifiedBy>
  <cp:revision>7</cp:revision>
  <dcterms:created xsi:type="dcterms:W3CDTF">2022-09-22T15:54:46Z</dcterms:created>
  <dcterms:modified xsi:type="dcterms:W3CDTF">2023-05-08T07:59:44Z</dcterms:modified>
</cp:coreProperties>
</file>