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5" r:id="rId3"/>
    <p:sldId id="257" r:id="rId4"/>
    <p:sldId id="258" r:id="rId5"/>
    <p:sldId id="261" r:id="rId6"/>
    <p:sldId id="272" r:id="rId7"/>
    <p:sldId id="262" r:id="rId8"/>
    <p:sldId id="259" r:id="rId9"/>
    <p:sldId id="260" r:id="rId10"/>
    <p:sldId id="270" r:id="rId11"/>
    <p:sldId id="266" r:id="rId12"/>
    <p:sldId id="268" r:id="rId13"/>
    <p:sldId id="269" r:id="rId14"/>
    <p:sldId id="271" r:id="rId15"/>
    <p:sldId id="264"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mulapalli Sai venkat" userId="76d0611ff06e2155" providerId="LiveId" clId="{BB479D91-2371-40AA-AEB8-3293DE1001DF}"/>
    <pc:docChg chg="addSld modSld">
      <pc:chgData name="Vemulapalli Sai venkat" userId="76d0611ff06e2155" providerId="LiveId" clId="{BB479D91-2371-40AA-AEB8-3293DE1001DF}" dt="2024-05-01T16:14:25.428" v="2" actId="2890"/>
      <pc:docMkLst>
        <pc:docMk/>
      </pc:docMkLst>
      <pc:sldChg chg="modSp mod">
        <pc:chgData name="Vemulapalli Sai venkat" userId="76d0611ff06e2155" providerId="LiveId" clId="{BB479D91-2371-40AA-AEB8-3293DE1001DF}" dt="2024-05-01T16:14:09.105" v="0" actId="207"/>
        <pc:sldMkLst>
          <pc:docMk/>
          <pc:sldMk cId="420674273" sldId="257"/>
        </pc:sldMkLst>
        <pc:spChg chg="mod">
          <ac:chgData name="Vemulapalli Sai venkat" userId="76d0611ff06e2155" providerId="LiveId" clId="{BB479D91-2371-40AA-AEB8-3293DE1001DF}" dt="2024-05-01T16:14:09.105" v="0" actId="207"/>
          <ac:spMkLst>
            <pc:docMk/>
            <pc:sldMk cId="420674273" sldId="257"/>
            <ac:spMk id="3" creationId="{263FEEF1-C506-8020-8526-8F9271F71513}"/>
          </ac:spMkLst>
        </pc:spChg>
      </pc:sldChg>
      <pc:sldChg chg="modSp mod">
        <pc:chgData name="Vemulapalli Sai venkat" userId="76d0611ff06e2155" providerId="LiveId" clId="{BB479D91-2371-40AA-AEB8-3293DE1001DF}" dt="2024-05-01T16:14:16.806" v="1" actId="207"/>
        <pc:sldMkLst>
          <pc:docMk/>
          <pc:sldMk cId="764333856" sldId="265"/>
        </pc:sldMkLst>
        <pc:spChg chg="mod">
          <ac:chgData name="Vemulapalli Sai venkat" userId="76d0611ff06e2155" providerId="LiveId" clId="{BB479D91-2371-40AA-AEB8-3293DE1001DF}" dt="2024-05-01T16:14:16.806" v="1" actId="207"/>
          <ac:spMkLst>
            <pc:docMk/>
            <pc:sldMk cId="764333856" sldId="265"/>
            <ac:spMk id="3" creationId="{2BD7EA3D-82FD-F5BB-C210-44B90FB8B382}"/>
          </ac:spMkLst>
        </pc:spChg>
      </pc:sldChg>
      <pc:sldChg chg="add">
        <pc:chgData name="Vemulapalli Sai venkat" userId="76d0611ff06e2155" providerId="LiveId" clId="{BB479D91-2371-40AA-AEB8-3293DE1001DF}" dt="2024-05-01T16:14:25.428" v="2" actId="2890"/>
        <pc:sldMkLst>
          <pc:docMk/>
          <pc:sldMk cId="2452724930"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111C4-6536-45F7-A28F-04A9178983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42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2F111C4-6536-45F7-A28F-04A9178983A2}"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205014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1962012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6638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134813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46071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3075007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111C4-6536-45F7-A28F-04A9178983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1828325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111C4-6536-45F7-A28F-04A9178983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286173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111C4-6536-45F7-A28F-04A9178983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370826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111C4-6536-45F7-A28F-04A9178983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406156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F111C4-6536-45F7-A28F-04A9178983A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146894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111C4-6536-45F7-A28F-04A9178983A2}"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2935207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111C4-6536-45F7-A28F-04A9178983A2}"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157161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111C4-6536-45F7-A28F-04A9178983A2}"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72737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111C4-6536-45F7-A28F-04A9178983A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389995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111C4-6536-45F7-A28F-04A9178983A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6F3AA-A3E9-44EE-8EBA-AA42AABB70E2}" type="slidenum">
              <a:rPr lang="en-IN" smtClean="0"/>
              <a:t>‹#›</a:t>
            </a:fld>
            <a:endParaRPr lang="en-IN"/>
          </a:p>
        </p:txBody>
      </p:sp>
    </p:spTree>
    <p:extLst>
      <p:ext uri="{BB962C8B-B14F-4D97-AF65-F5344CB8AC3E}">
        <p14:creationId xmlns:p14="http://schemas.microsoft.com/office/powerpoint/2010/main" val="428871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2F111C4-6536-45F7-A28F-04A9178983A2}" type="datetimeFigureOut">
              <a:rPr lang="en-IN" smtClean="0"/>
              <a:t>01-05-2024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246F3AA-A3E9-44EE-8EBA-AA42AABB70E2}" type="slidenum">
              <a:rPr lang="en-IN" smtClean="0"/>
              <a:t>‹#›</a:t>
            </a:fld>
            <a:endParaRPr lang="en-IN"/>
          </a:p>
        </p:txBody>
      </p:sp>
    </p:spTree>
    <p:extLst>
      <p:ext uri="{BB962C8B-B14F-4D97-AF65-F5344CB8AC3E}">
        <p14:creationId xmlns:p14="http://schemas.microsoft.com/office/powerpoint/2010/main" val="23641036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CBF1-2585-D86E-8A29-E5BA4CFE09AA}"/>
              </a:ext>
            </a:extLst>
          </p:cNvPr>
          <p:cNvSpPr>
            <a:spLocks noGrp="1"/>
          </p:cNvSpPr>
          <p:nvPr>
            <p:ph type="title"/>
          </p:nvPr>
        </p:nvSpPr>
        <p:spPr>
          <a:xfrm>
            <a:off x="1869715" y="1782715"/>
            <a:ext cx="8609512" cy="1325563"/>
          </a:xfrm>
        </p:spPr>
        <p:txBody>
          <a:bodyPr>
            <a:normAutofit fontScale="90000"/>
          </a:bodyPr>
          <a:lstStyle/>
          <a:p>
            <a:pPr algn="ctr"/>
            <a:r>
              <a:rPr lang="en-US" sz="5400" dirty="0">
                <a:solidFill>
                  <a:schemeClr val="bg1">
                    <a:lumMod val="95000"/>
                    <a:lumOff val="5000"/>
                  </a:schemeClr>
                </a:solidFill>
              </a:rPr>
              <a:t>AI BASED – DIET AND WORK OUT PLAN GENERATOR</a:t>
            </a:r>
            <a:endParaRPr lang="en-IN" sz="5400" dirty="0">
              <a:solidFill>
                <a:schemeClr val="bg1">
                  <a:lumMod val="95000"/>
                  <a:lumOff val="5000"/>
                </a:schemeClr>
              </a:solidFill>
            </a:endParaRPr>
          </a:p>
        </p:txBody>
      </p:sp>
      <p:sp>
        <p:nvSpPr>
          <p:cNvPr id="3" name="Subtitle 2">
            <a:extLst>
              <a:ext uri="{FF2B5EF4-FFF2-40B4-BE49-F238E27FC236}">
                <a16:creationId xmlns:a16="http://schemas.microsoft.com/office/drawing/2014/main" id="{198211FC-F80A-D51E-B9D0-D09DBCA159B7}"/>
              </a:ext>
            </a:extLst>
          </p:cNvPr>
          <p:cNvSpPr>
            <a:spLocks noGrp="1"/>
          </p:cNvSpPr>
          <p:nvPr>
            <p:ph sz="half" idx="1"/>
          </p:nvPr>
        </p:nvSpPr>
        <p:spPr>
          <a:xfrm>
            <a:off x="6666227" y="3882662"/>
            <a:ext cx="5181600" cy="2407396"/>
          </a:xfrm>
        </p:spPr>
        <p:txBody>
          <a:bodyPr>
            <a:normAutofit fontScale="77500" lnSpcReduction="20000"/>
          </a:bodyPr>
          <a:lstStyle/>
          <a:p>
            <a:pPr marL="0" indent="0">
              <a:buNone/>
            </a:pPr>
            <a:r>
              <a:rPr lang="en-US" sz="2000" dirty="0">
                <a:solidFill>
                  <a:schemeClr val="tx1"/>
                </a:solidFill>
              </a:rPr>
              <a:t>        </a:t>
            </a:r>
            <a:r>
              <a:rPr lang="en-US" sz="2000" b="1" dirty="0">
                <a:solidFill>
                  <a:schemeClr val="tx1"/>
                </a:solidFill>
              </a:rPr>
              <a:t>PROJECT  BATCH NO-22</a:t>
            </a:r>
          </a:p>
          <a:p>
            <a:pPr marL="0" indent="0" algn="l">
              <a:buNone/>
            </a:pPr>
            <a:r>
              <a:rPr lang="pt-BR" sz="2000" dirty="0">
                <a:solidFill>
                  <a:schemeClr val="tx1"/>
                </a:solidFill>
                <a:latin typeface="+mj-lt"/>
              </a:rPr>
              <a:t>1) .V.SAI VENKAT (22N31A66F9)</a:t>
            </a:r>
          </a:p>
          <a:p>
            <a:pPr marL="0" indent="0" algn="l">
              <a:buNone/>
            </a:pPr>
            <a:r>
              <a:rPr lang="pt-BR" sz="2000" dirty="0">
                <a:solidFill>
                  <a:schemeClr val="tx1"/>
                </a:solidFill>
                <a:latin typeface="+mj-lt"/>
              </a:rPr>
              <a:t>2) .SK.IMRAN(22N31A66G2)</a:t>
            </a:r>
          </a:p>
          <a:p>
            <a:pPr marL="0" indent="0" algn="l">
              <a:buNone/>
            </a:pPr>
            <a:r>
              <a:rPr lang="en-US" sz="2000" dirty="0">
                <a:solidFill>
                  <a:schemeClr val="tx1"/>
                </a:solidFill>
                <a:latin typeface="+mj-lt"/>
              </a:rPr>
              <a:t>3).T.SAI YATHISH(23N35A6618)</a:t>
            </a:r>
          </a:p>
          <a:p>
            <a:endParaRPr lang="pt-BR" sz="2000" dirty="0">
              <a:solidFill>
                <a:schemeClr val="tx1"/>
              </a:solidFill>
              <a:latin typeface="+mj-lt"/>
            </a:endParaRPr>
          </a:p>
          <a:p>
            <a:endParaRPr lang="en-IN" sz="3100" dirty="0">
              <a:latin typeface="+mj-lt"/>
            </a:endParaRPr>
          </a:p>
        </p:txBody>
      </p:sp>
      <p:sp>
        <p:nvSpPr>
          <p:cNvPr id="5" name="Content Placeholder 4">
            <a:extLst>
              <a:ext uri="{FF2B5EF4-FFF2-40B4-BE49-F238E27FC236}">
                <a16:creationId xmlns:a16="http://schemas.microsoft.com/office/drawing/2014/main" id="{B974ADF7-35DB-F375-BDD8-299983FF7004}"/>
              </a:ext>
            </a:extLst>
          </p:cNvPr>
          <p:cNvSpPr>
            <a:spLocks noGrp="1"/>
          </p:cNvSpPr>
          <p:nvPr>
            <p:ph sz="half" idx="2"/>
          </p:nvPr>
        </p:nvSpPr>
        <p:spPr>
          <a:xfrm>
            <a:off x="727011" y="4291652"/>
            <a:ext cx="5181600" cy="1035847"/>
          </a:xfrm>
        </p:spPr>
        <p:txBody>
          <a:bodyPr>
            <a:normAutofit fontScale="77500" lnSpcReduction="20000"/>
          </a:bodyPr>
          <a:lstStyle/>
          <a:p>
            <a:pPr marL="0" indent="0" algn="ctr">
              <a:buNone/>
            </a:pPr>
            <a:r>
              <a:rPr lang="en-IN" b="1" dirty="0">
                <a:solidFill>
                  <a:schemeClr val="tx1"/>
                </a:solidFill>
              </a:rPr>
              <a:t>GUIDE</a:t>
            </a:r>
          </a:p>
          <a:p>
            <a:pPr marL="0" indent="0" algn="ctr">
              <a:buNone/>
            </a:pPr>
            <a:r>
              <a:rPr lang="en-IN" dirty="0">
                <a:solidFill>
                  <a:schemeClr val="tx1"/>
                </a:solidFill>
              </a:rPr>
              <a:t>Mr. T. Hari Babu </a:t>
            </a:r>
          </a:p>
          <a:p>
            <a:pPr marL="0" indent="0" algn="ctr">
              <a:buNone/>
            </a:pPr>
            <a:r>
              <a:rPr lang="en-IN" dirty="0">
                <a:solidFill>
                  <a:schemeClr val="tx1"/>
                </a:solidFill>
              </a:rPr>
              <a:t>Assistant Professor</a:t>
            </a:r>
          </a:p>
          <a:p>
            <a:pPr marL="0" indent="0">
              <a:buNone/>
            </a:pPr>
            <a:endParaRPr lang="en-IN" dirty="0"/>
          </a:p>
        </p:txBody>
      </p:sp>
      <p:pic>
        <p:nvPicPr>
          <p:cNvPr id="4" name="Picture 3">
            <a:extLst>
              <a:ext uri="{FF2B5EF4-FFF2-40B4-BE49-F238E27FC236}">
                <a16:creationId xmlns:a16="http://schemas.microsoft.com/office/drawing/2014/main" id="{C7EDEA3B-2CDA-A93B-1F5A-514D0CA21EC2}"/>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660" y="0"/>
            <a:ext cx="1417320" cy="1417320"/>
          </a:xfrm>
          <a:prstGeom prst="rect">
            <a:avLst/>
          </a:prstGeom>
          <a:noFill/>
          <a:ln>
            <a:noFill/>
          </a:ln>
        </p:spPr>
      </p:pic>
      <p:sp>
        <p:nvSpPr>
          <p:cNvPr id="6" name="TextBox 5">
            <a:extLst>
              <a:ext uri="{FF2B5EF4-FFF2-40B4-BE49-F238E27FC236}">
                <a16:creationId xmlns:a16="http://schemas.microsoft.com/office/drawing/2014/main" id="{FEF35664-2423-ECF9-4C2C-40C0997E531B}"/>
              </a:ext>
            </a:extLst>
          </p:cNvPr>
          <p:cNvSpPr txBox="1"/>
          <p:nvPr/>
        </p:nvSpPr>
        <p:spPr>
          <a:xfrm>
            <a:off x="2397037" y="0"/>
            <a:ext cx="7023147" cy="1658467"/>
          </a:xfrm>
          <a:prstGeom prst="rect">
            <a:avLst/>
          </a:prstGeom>
          <a:noFill/>
        </p:spPr>
        <p:txBody>
          <a:bodyPr wrap="square">
            <a:spAutoFit/>
          </a:bodyPr>
          <a:lstStyle/>
          <a:p>
            <a:pPr algn="ctr">
              <a:lnSpc>
                <a:spcPct val="107000"/>
              </a:lnSpc>
              <a:spcAft>
                <a:spcPts val="800"/>
              </a:spcAft>
            </a:pPr>
            <a:r>
              <a:rPr lang="en-IN" sz="3200" b="1" dirty="0">
                <a:solidFill>
                  <a:schemeClr val="bg1">
                    <a:lumMod val="95000"/>
                    <a:lumOff val="5000"/>
                  </a:schemeClr>
                </a:solidFill>
                <a:effectLst/>
                <a:latin typeface="Bahnschrift SemiBold" panose="020B0502040204020203" pitchFamily="34" charset="0"/>
                <a:ea typeface="Times New Roman" panose="02020603050405020304" pitchFamily="18" charset="0"/>
              </a:rPr>
              <a:t>DEPARTMENT OF </a:t>
            </a:r>
          </a:p>
          <a:p>
            <a:pPr algn="ctr">
              <a:lnSpc>
                <a:spcPct val="107000"/>
              </a:lnSpc>
              <a:spcAft>
                <a:spcPts val="800"/>
              </a:spcAft>
            </a:pPr>
            <a:r>
              <a:rPr lang="en-IN" sz="3200" b="1" dirty="0">
                <a:solidFill>
                  <a:schemeClr val="bg1">
                    <a:lumMod val="95000"/>
                    <a:lumOff val="5000"/>
                  </a:schemeClr>
                </a:solidFill>
                <a:effectLst/>
                <a:latin typeface="Bahnschrift SemiBold" panose="020B0502040204020203" pitchFamily="34" charset="0"/>
                <a:ea typeface="Times New Roman" panose="02020603050405020304" pitchFamily="18" charset="0"/>
              </a:rPr>
              <a:t>COMPU</a:t>
            </a:r>
            <a:r>
              <a:rPr lang="en-IN" sz="3200" b="1" dirty="0">
                <a:solidFill>
                  <a:schemeClr val="bg1">
                    <a:lumMod val="95000"/>
                    <a:lumOff val="5000"/>
                  </a:schemeClr>
                </a:solidFill>
                <a:latin typeface="Bahnschrift SemiBold" panose="020B0502040204020203" pitchFamily="34" charset="0"/>
                <a:ea typeface="Times New Roman" panose="02020603050405020304" pitchFamily="18" charset="0"/>
              </a:rPr>
              <a:t>TATIONAL INTELLIGENCE</a:t>
            </a:r>
            <a:endParaRPr lang="en-IN" sz="3200" dirty="0">
              <a:solidFill>
                <a:schemeClr val="bg1">
                  <a:lumMod val="95000"/>
                  <a:lumOff val="5000"/>
                </a:schemeClr>
              </a:solidFill>
              <a:effectLst/>
              <a:latin typeface="Times New Roman" panose="02020603050405020304" pitchFamily="18" charset="0"/>
              <a:ea typeface="Times New Roman" panose="02020603050405020304" pitchFamily="18" charset="0"/>
            </a:endParaRPr>
          </a:p>
          <a:p>
            <a:pPr algn="ctr">
              <a:lnSpc>
                <a:spcPct val="107000"/>
              </a:lnSpc>
              <a:spcAft>
                <a:spcPts val="800"/>
              </a:spcAft>
            </a:pPr>
            <a:endParaRPr lang="en-IN"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0985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1431-9CD8-E320-81E9-C01AD53A627F}"/>
              </a:ext>
            </a:extLst>
          </p:cNvPr>
          <p:cNvSpPr>
            <a:spLocks noGrp="1"/>
          </p:cNvSpPr>
          <p:nvPr>
            <p:ph type="title"/>
          </p:nvPr>
        </p:nvSpPr>
        <p:spPr>
          <a:xfrm>
            <a:off x="1566557" y="680093"/>
            <a:ext cx="8911687" cy="1280890"/>
          </a:xfrm>
        </p:spPr>
        <p:txBody>
          <a:bodyPr>
            <a:normAutofit/>
          </a:bodyPr>
          <a:lstStyle/>
          <a:p>
            <a:r>
              <a:rPr lang="en-IN" sz="2800" b="1" dirty="0">
                <a:latin typeface="Times New Roman" panose="02020603050405020304" pitchFamily="18" charset="0"/>
                <a:cs typeface="Times New Roman" panose="02020603050405020304" pitchFamily="18" charset="0"/>
              </a:rPr>
              <a:t>SYSTEM ARCHITECTURE DIAGRAM</a:t>
            </a:r>
          </a:p>
        </p:txBody>
      </p:sp>
      <p:pic>
        <p:nvPicPr>
          <p:cNvPr id="6" name="Content Placeholder 5">
            <a:extLst>
              <a:ext uri="{FF2B5EF4-FFF2-40B4-BE49-F238E27FC236}">
                <a16:creationId xmlns:a16="http://schemas.microsoft.com/office/drawing/2014/main" id="{C44C9D8D-D6DE-3F72-1898-C165CD447F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180" y="1960983"/>
            <a:ext cx="7983064" cy="3562847"/>
          </a:xfrm>
        </p:spPr>
      </p:pic>
      <p:sp>
        <p:nvSpPr>
          <p:cNvPr id="3" name="Rectangle: Rounded Corners 2">
            <a:extLst>
              <a:ext uri="{FF2B5EF4-FFF2-40B4-BE49-F238E27FC236}">
                <a16:creationId xmlns:a16="http://schemas.microsoft.com/office/drawing/2014/main" id="{61596D4D-F6EA-1139-07F5-32ABBCF05812}"/>
              </a:ext>
            </a:extLst>
          </p:cNvPr>
          <p:cNvSpPr/>
          <p:nvPr/>
        </p:nvSpPr>
        <p:spPr>
          <a:xfrm>
            <a:off x="6372808" y="4310743"/>
            <a:ext cx="1147665" cy="690464"/>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Calorie Count</a:t>
            </a:r>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198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3C85-9125-3B60-C4F0-7A4D47DD91AE}"/>
              </a:ext>
            </a:extLst>
          </p:cNvPr>
          <p:cNvSpPr>
            <a:spLocks noGrp="1"/>
          </p:cNvSpPr>
          <p:nvPr>
            <p:ph type="title"/>
          </p:nvPr>
        </p:nvSpPr>
        <p:spPr>
          <a:xfrm>
            <a:off x="1640156" y="704888"/>
            <a:ext cx="8911687" cy="477438"/>
          </a:xfrm>
        </p:spPr>
        <p:txBody>
          <a:bodyPr>
            <a:normAutofit fontScale="90000"/>
          </a:bodyPr>
          <a:lstStyle/>
          <a:p>
            <a:r>
              <a:rPr lang="en-IN" sz="2800" b="1" dirty="0">
                <a:latin typeface="Times New Roman" panose="02020603050405020304" pitchFamily="18" charset="0"/>
                <a:cs typeface="Times New Roman" panose="02020603050405020304" pitchFamily="18" charset="0"/>
              </a:rPr>
              <a:t>USE CASE </a:t>
            </a:r>
            <a:r>
              <a:rPr lang="en-IN" sz="3100" b="1" dirty="0">
                <a:latin typeface="Times New Roman" panose="02020603050405020304" pitchFamily="18" charset="0"/>
                <a:cs typeface="Times New Roman" panose="02020603050405020304" pitchFamily="18" charset="0"/>
              </a:rPr>
              <a:t>DIAGRAM</a:t>
            </a:r>
          </a:p>
        </p:txBody>
      </p:sp>
      <p:pic>
        <p:nvPicPr>
          <p:cNvPr id="8" name="Content Placeholder 7">
            <a:extLst>
              <a:ext uri="{FF2B5EF4-FFF2-40B4-BE49-F238E27FC236}">
                <a16:creationId xmlns:a16="http://schemas.microsoft.com/office/drawing/2014/main" id="{70917B1B-E272-C112-797C-5F53E02363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9676" y="1749063"/>
            <a:ext cx="6932645" cy="4404049"/>
          </a:xfrm>
        </p:spPr>
      </p:pic>
      <p:cxnSp>
        <p:nvCxnSpPr>
          <p:cNvPr id="4" name="Straight Arrow Connector 3">
            <a:extLst>
              <a:ext uri="{FF2B5EF4-FFF2-40B4-BE49-F238E27FC236}">
                <a16:creationId xmlns:a16="http://schemas.microsoft.com/office/drawing/2014/main" id="{4EA6DCD0-46CC-4B47-0D45-9726D9A795EA}"/>
              </a:ext>
            </a:extLst>
          </p:cNvPr>
          <p:cNvCxnSpPr/>
          <p:nvPr/>
        </p:nvCxnSpPr>
        <p:spPr>
          <a:xfrm flipH="1">
            <a:off x="6671388" y="3937518"/>
            <a:ext cx="1819469" cy="961053"/>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6ED99E0-67DF-D2B2-FF9D-BE5C2DA1D4E2}"/>
              </a:ext>
            </a:extLst>
          </p:cNvPr>
          <p:cNvSpPr/>
          <p:nvPr/>
        </p:nvSpPr>
        <p:spPr>
          <a:xfrm>
            <a:off x="5176434" y="2940408"/>
            <a:ext cx="1494954" cy="2426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Register</a:t>
            </a:r>
          </a:p>
        </p:txBody>
      </p:sp>
      <p:sp>
        <p:nvSpPr>
          <p:cNvPr id="9" name="Oval 8">
            <a:extLst>
              <a:ext uri="{FF2B5EF4-FFF2-40B4-BE49-F238E27FC236}">
                <a16:creationId xmlns:a16="http://schemas.microsoft.com/office/drawing/2014/main" id="{D69E2CC3-09A8-E2DE-718A-E15B757520EA}"/>
              </a:ext>
            </a:extLst>
          </p:cNvPr>
          <p:cNvSpPr/>
          <p:nvPr/>
        </p:nvSpPr>
        <p:spPr>
          <a:xfrm>
            <a:off x="5176434" y="3432247"/>
            <a:ext cx="1583594" cy="2426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Login</a:t>
            </a:r>
          </a:p>
        </p:txBody>
      </p:sp>
    </p:spTree>
    <p:extLst>
      <p:ext uri="{BB962C8B-B14F-4D97-AF65-F5344CB8AC3E}">
        <p14:creationId xmlns:p14="http://schemas.microsoft.com/office/powerpoint/2010/main" val="192466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009D-633A-75EC-B1DE-0BB4DF1D0548}"/>
              </a:ext>
            </a:extLst>
          </p:cNvPr>
          <p:cNvSpPr>
            <a:spLocks noGrp="1"/>
          </p:cNvSpPr>
          <p:nvPr>
            <p:ph type="title"/>
          </p:nvPr>
        </p:nvSpPr>
        <p:spPr>
          <a:xfrm>
            <a:off x="614835" y="204232"/>
            <a:ext cx="8911687" cy="1280890"/>
          </a:xfrm>
        </p:spPr>
        <p:txBody>
          <a:bodyPr>
            <a:normAutofit/>
          </a:bodyPr>
          <a:lstStyle/>
          <a:p>
            <a:r>
              <a:rPr lang="en-IN" sz="2800" b="1" dirty="0">
                <a:latin typeface="Times New Roman" panose="02020603050405020304" pitchFamily="18" charset="0"/>
                <a:cs typeface="Times New Roman" panose="02020603050405020304" pitchFamily="18" charset="0"/>
              </a:rPr>
              <a:t>CLASS DIAGRAM</a:t>
            </a:r>
          </a:p>
        </p:txBody>
      </p:sp>
      <p:pic>
        <p:nvPicPr>
          <p:cNvPr id="21" name="Content Placeholder 20">
            <a:extLst>
              <a:ext uri="{FF2B5EF4-FFF2-40B4-BE49-F238E27FC236}">
                <a16:creationId xmlns:a16="http://schemas.microsoft.com/office/drawing/2014/main" id="{F9D17A8C-09FF-CE85-C7C0-90164A0D39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8980" y="895739"/>
            <a:ext cx="4795934" cy="5057192"/>
          </a:xfrm>
        </p:spPr>
      </p:pic>
      <p:cxnSp>
        <p:nvCxnSpPr>
          <p:cNvPr id="4" name="Straight Arrow Connector 3">
            <a:extLst>
              <a:ext uri="{FF2B5EF4-FFF2-40B4-BE49-F238E27FC236}">
                <a16:creationId xmlns:a16="http://schemas.microsoft.com/office/drawing/2014/main" id="{21F03E91-E71E-A6C4-F2B8-68035392455C}"/>
              </a:ext>
            </a:extLst>
          </p:cNvPr>
          <p:cNvCxnSpPr/>
          <p:nvPr/>
        </p:nvCxnSpPr>
        <p:spPr>
          <a:xfrm flipH="1">
            <a:off x="6802016" y="2043404"/>
            <a:ext cx="578498" cy="783772"/>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69EBA2BB-8A10-9A22-E3B6-31695809BC2C}"/>
              </a:ext>
            </a:extLst>
          </p:cNvPr>
          <p:cNvCxnSpPr/>
          <p:nvPr/>
        </p:nvCxnSpPr>
        <p:spPr>
          <a:xfrm flipH="1">
            <a:off x="5057192" y="2062065"/>
            <a:ext cx="1912775" cy="709127"/>
          </a:xfrm>
          <a:prstGeom prst="straightConnector1">
            <a:avLst/>
          </a:prstGeom>
          <a:ln>
            <a:solidFill>
              <a:schemeClr val="bg1">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E5DDC6B6-A8A0-44BC-EB04-A9BF7AB67920}"/>
              </a:ext>
            </a:extLst>
          </p:cNvPr>
          <p:cNvCxnSpPr/>
          <p:nvPr/>
        </p:nvCxnSpPr>
        <p:spPr>
          <a:xfrm>
            <a:off x="6400800" y="1485122"/>
            <a:ext cx="315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998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82E9-63B3-78DF-E2B2-C2E60D706D56}"/>
              </a:ext>
            </a:extLst>
          </p:cNvPr>
          <p:cNvSpPr>
            <a:spLocks noGrp="1"/>
          </p:cNvSpPr>
          <p:nvPr>
            <p:ph type="title"/>
          </p:nvPr>
        </p:nvSpPr>
        <p:spPr>
          <a:xfrm>
            <a:off x="605505" y="176241"/>
            <a:ext cx="8911687" cy="1280890"/>
          </a:xfrm>
        </p:spPr>
        <p:txBody>
          <a:bodyPr>
            <a:normAutofit/>
          </a:bodyPr>
          <a:lstStyle/>
          <a:p>
            <a:r>
              <a:rPr lang="en-IN" sz="2800" b="1" dirty="0">
                <a:latin typeface="Times New Roman" panose="02020603050405020304" pitchFamily="18" charset="0"/>
                <a:cs typeface="Times New Roman" panose="02020603050405020304" pitchFamily="18" charset="0"/>
              </a:rPr>
              <a:t>SEQUENCE DIAGRAM</a:t>
            </a:r>
          </a:p>
        </p:txBody>
      </p:sp>
      <p:pic>
        <p:nvPicPr>
          <p:cNvPr id="2050" name="Picture 2" descr="PlantUML diagram">
            <a:extLst>
              <a:ext uri="{FF2B5EF4-FFF2-40B4-BE49-F238E27FC236}">
                <a16:creationId xmlns:a16="http://schemas.microsoft.com/office/drawing/2014/main" id="{CCA5D5F5-011E-A987-1AD3-4C7476F65D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4054" y="1177872"/>
            <a:ext cx="5563891" cy="52531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F834001-1D0B-25C5-4FAB-D02BF5A2B024}"/>
              </a:ext>
            </a:extLst>
          </p:cNvPr>
          <p:cNvSpPr/>
          <p:nvPr/>
        </p:nvSpPr>
        <p:spPr>
          <a:xfrm>
            <a:off x="6557108" y="2727569"/>
            <a:ext cx="78154" cy="242277"/>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A41C2165-1229-7FEA-710B-74E9B03BF0CE}"/>
              </a:ext>
            </a:extLst>
          </p:cNvPr>
          <p:cNvSpPr/>
          <p:nvPr/>
        </p:nvSpPr>
        <p:spPr>
          <a:xfrm>
            <a:off x="6557108" y="3429000"/>
            <a:ext cx="78154" cy="2422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5CDBBC4-762D-B47C-B43C-64649D15F506}"/>
              </a:ext>
            </a:extLst>
          </p:cNvPr>
          <p:cNvSpPr/>
          <p:nvPr/>
        </p:nvSpPr>
        <p:spPr>
          <a:xfrm>
            <a:off x="6572738" y="2352431"/>
            <a:ext cx="78154" cy="2422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57FE5A-0084-D015-61C6-85D40F2D0C76}"/>
              </a:ext>
            </a:extLst>
          </p:cNvPr>
          <p:cNvSpPr/>
          <p:nvPr/>
        </p:nvSpPr>
        <p:spPr>
          <a:xfrm>
            <a:off x="6561015" y="3935046"/>
            <a:ext cx="78154" cy="2422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DEC57B-80D2-BFD3-BD66-2274C651AD23}"/>
              </a:ext>
            </a:extLst>
          </p:cNvPr>
          <p:cNvSpPr/>
          <p:nvPr/>
        </p:nvSpPr>
        <p:spPr>
          <a:xfrm>
            <a:off x="3794369" y="4325816"/>
            <a:ext cx="78154" cy="2422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D16F10-86D4-E426-37BA-D316AF1D3283}"/>
              </a:ext>
            </a:extLst>
          </p:cNvPr>
          <p:cNvSpPr/>
          <p:nvPr/>
        </p:nvSpPr>
        <p:spPr>
          <a:xfrm>
            <a:off x="3794369" y="4646246"/>
            <a:ext cx="78154" cy="2422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BDAE0D-5D01-2291-E7E8-15183AB61661}"/>
              </a:ext>
            </a:extLst>
          </p:cNvPr>
          <p:cNvSpPr/>
          <p:nvPr/>
        </p:nvSpPr>
        <p:spPr>
          <a:xfrm>
            <a:off x="3794369" y="5097075"/>
            <a:ext cx="78154" cy="2422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DD063F7-205A-54EB-76C6-DADC36ADEACA}"/>
              </a:ext>
            </a:extLst>
          </p:cNvPr>
          <p:cNvCxnSpPr/>
          <p:nvPr/>
        </p:nvCxnSpPr>
        <p:spPr>
          <a:xfrm>
            <a:off x="6343650" y="1974850"/>
            <a:ext cx="635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444F08F-CBF9-E376-DF96-A991E2093235}"/>
              </a:ext>
            </a:extLst>
          </p:cNvPr>
          <p:cNvCxnSpPr/>
          <p:nvPr/>
        </p:nvCxnSpPr>
        <p:spPr>
          <a:xfrm>
            <a:off x="6337300" y="5765800"/>
            <a:ext cx="63500"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209FA0CA-D740-9BC9-23C8-7006D7CFE9D6}"/>
              </a:ext>
            </a:extLst>
          </p:cNvPr>
          <p:cNvSpPr/>
          <p:nvPr/>
        </p:nvSpPr>
        <p:spPr>
          <a:xfrm>
            <a:off x="3794369" y="2321927"/>
            <a:ext cx="78154" cy="2422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136A23-11CF-F89C-4F11-B6E274A2B16D}"/>
              </a:ext>
            </a:extLst>
          </p:cNvPr>
          <p:cNvSpPr/>
          <p:nvPr/>
        </p:nvSpPr>
        <p:spPr>
          <a:xfrm>
            <a:off x="6541995" y="4323027"/>
            <a:ext cx="78154" cy="2422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EA4A99-981D-09C6-E5C0-AB00C89BDF46}"/>
              </a:ext>
            </a:extLst>
          </p:cNvPr>
          <p:cNvSpPr/>
          <p:nvPr/>
        </p:nvSpPr>
        <p:spPr>
          <a:xfrm>
            <a:off x="6553520" y="4646246"/>
            <a:ext cx="78154" cy="2422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59E297-13D9-D166-EC34-AE096476648D}"/>
              </a:ext>
            </a:extLst>
          </p:cNvPr>
          <p:cNvSpPr/>
          <p:nvPr/>
        </p:nvSpPr>
        <p:spPr>
          <a:xfrm>
            <a:off x="6541995" y="5077845"/>
            <a:ext cx="78154" cy="2422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66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D1B0-ACD6-B997-E012-AC3C648A8F5D}"/>
              </a:ext>
            </a:extLst>
          </p:cNvPr>
          <p:cNvSpPr>
            <a:spLocks noGrp="1"/>
          </p:cNvSpPr>
          <p:nvPr>
            <p:ph type="title"/>
          </p:nvPr>
        </p:nvSpPr>
        <p:spPr>
          <a:xfrm>
            <a:off x="1445259" y="213563"/>
            <a:ext cx="8911687" cy="1280890"/>
          </a:xfrm>
        </p:spPr>
        <p:txBody>
          <a:bodyPr>
            <a:normAutofit/>
          </a:bodyPr>
          <a:lstStyle/>
          <a:p>
            <a:r>
              <a:rPr lang="en-IN" sz="2800" b="1" dirty="0">
                <a:latin typeface="Times New Roman" panose="02020603050405020304" pitchFamily="18" charset="0"/>
                <a:cs typeface="Times New Roman" panose="02020603050405020304" pitchFamily="18" charset="0"/>
              </a:rPr>
              <a:t>ACTIVITY DIAGRAM</a:t>
            </a:r>
          </a:p>
        </p:txBody>
      </p:sp>
      <p:pic>
        <p:nvPicPr>
          <p:cNvPr id="8" name="Content Placeholder 7">
            <a:extLst>
              <a:ext uri="{FF2B5EF4-FFF2-40B4-BE49-F238E27FC236}">
                <a16:creationId xmlns:a16="http://schemas.microsoft.com/office/drawing/2014/main" id="{43938BD2-B60B-6044-476D-5112AFC60BA7}"/>
              </a:ext>
            </a:extLst>
          </p:cNvPr>
          <p:cNvPicPr>
            <a:picLocks noGrp="1" noChangeAspect="1"/>
          </p:cNvPicPr>
          <p:nvPr>
            <p:ph idx="1"/>
          </p:nvPr>
        </p:nvPicPr>
        <p:blipFill>
          <a:blip r:embed="rId2"/>
          <a:stretch>
            <a:fillRect/>
          </a:stretch>
        </p:blipFill>
        <p:spPr>
          <a:xfrm>
            <a:off x="2262909" y="1376334"/>
            <a:ext cx="6916919" cy="5167629"/>
          </a:xfrm>
        </p:spPr>
      </p:pic>
    </p:spTree>
    <p:extLst>
      <p:ext uri="{BB962C8B-B14F-4D97-AF65-F5344CB8AC3E}">
        <p14:creationId xmlns:p14="http://schemas.microsoft.com/office/powerpoint/2010/main" val="302355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C15F-8887-BBBD-8A8B-DD75D99D68AC}"/>
              </a:ext>
            </a:extLst>
          </p:cNvPr>
          <p:cNvSpPr>
            <a:spLocks noGrp="1"/>
          </p:cNvSpPr>
          <p:nvPr>
            <p:ph type="title"/>
          </p:nvPr>
        </p:nvSpPr>
        <p:spPr>
          <a:xfrm>
            <a:off x="1640156" y="711089"/>
            <a:ext cx="8911687" cy="1280890"/>
          </a:xfrm>
        </p:spPr>
        <p:txBody>
          <a:bodyPr>
            <a:normAutofit/>
          </a:bodyPr>
          <a:lstStyle/>
          <a:p>
            <a:r>
              <a:rPr lang="en-US" sz="2800" b="1">
                <a:latin typeface="Times New Roman" panose="02020603050405020304" pitchFamily="18" charset="0"/>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0D0D43-45A1-EA97-7BA5-DD54BF7E5E2E}"/>
              </a:ext>
            </a:extLst>
          </p:cNvPr>
          <p:cNvSpPr>
            <a:spLocks noGrp="1"/>
          </p:cNvSpPr>
          <p:nvPr>
            <p:ph idx="1"/>
          </p:nvPr>
        </p:nvSpPr>
        <p:spPr>
          <a:xfrm>
            <a:off x="1198993" y="1534333"/>
            <a:ext cx="10290875" cy="4711484"/>
          </a:xfrm>
        </p:spPr>
        <p:txBody>
          <a:bodyPr/>
          <a:lstStyle/>
          <a:p>
            <a:r>
              <a:rPr lang="en-US" b="1" i="0">
                <a:solidFill>
                  <a:schemeClr val="tx1"/>
                </a:solidFill>
                <a:effectLst/>
                <a:latin typeface="Söhne"/>
              </a:rPr>
              <a:t>"Artificial Intelligence: A Guide to Intelligent Systems" by Michael Negnevitsky.</a:t>
            </a:r>
            <a:r>
              <a:rPr lang="en-US" b="0" i="0">
                <a:solidFill>
                  <a:srgbClr val="ECECEC"/>
                </a:solidFill>
                <a:effectLst/>
                <a:latin typeface="Söhne"/>
              </a:rPr>
              <a:t>:</a:t>
            </a:r>
          </a:p>
          <a:p>
            <a:r>
              <a:rPr lang="en-US" b="1" i="0">
                <a:solidFill>
                  <a:schemeClr val="tx1"/>
                </a:solidFill>
                <a:effectLst/>
                <a:latin typeface="Söhne"/>
              </a:rPr>
              <a:t>"AI-Based Diet Recommendations: An Overview" by Sumit Gupta.</a:t>
            </a:r>
          </a:p>
          <a:p>
            <a:r>
              <a:rPr lang="en-US" b="1" i="0">
                <a:solidFill>
                  <a:schemeClr val="tx1"/>
                </a:solidFill>
                <a:effectLst/>
                <a:latin typeface="Söhne"/>
              </a:rPr>
              <a:t>"Nutrition Informatics: Applications in Health Promotion and Disease Prevention" edited by Douglas J. Luke and Sean F. Altekruse.</a:t>
            </a:r>
          </a:p>
          <a:p>
            <a:r>
              <a:rPr lang="en-US" b="1" i="0">
                <a:solidFill>
                  <a:schemeClr val="tx1"/>
                </a:solidFill>
                <a:effectLst/>
                <a:latin typeface="Söhne"/>
              </a:rPr>
              <a:t>"Python for Data Analysis" by Wes McKinney.</a:t>
            </a:r>
          </a:p>
          <a:p>
            <a:r>
              <a:rPr lang="en-US" b="1" i="0">
                <a:solidFill>
                  <a:schemeClr val="tx1"/>
                </a:solidFill>
                <a:effectLst/>
                <a:latin typeface="Söhne"/>
              </a:rPr>
              <a:t>" </a:t>
            </a:r>
            <a:r>
              <a:rPr lang="en-US" b="1">
                <a:solidFill>
                  <a:schemeClr val="tx1"/>
                </a:solidFill>
                <a:latin typeface="Söhne"/>
              </a:rPr>
              <a:t>MySQL</a:t>
            </a:r>
            <a:r>
              <a:rPr lang="en-US" b="1" i="0">
                <a:solidFill>
                  <a:schemeClr val="tx1"/>
                </a:solidFill>
                <a:effectLst/>
                <a:latin typeface="Söhne"/>
              </a:rPr>
              <a:t> " </a:t>
            </a:r>
            <a:r>
              <a:rPr lang="en-US" b="1">
                <a:solidFill>
                  <a:schemeClr val="tx1"/>
                </a:solidFill>
                <a:latin typeface="Söhne"/>
              </a:rPr>
              <a:t>: W3schools SQL tutorial</a:t>
            </a:r>
          </a:p>
          <a:p>
            <a:r>
              <a:rPr lang="en-US" b="1" i="0">
                <a:solidFill>
                  <a:schemeClr val="tx1"/>
                </a:solidFill>
                <a:effectLst/>
                <a:latin typeface="Söhne"/>
              </a:rPr>
              <a:t>" HTML" :</a:t>
            </a:r>
            <a:r>
              <a:rPr lang="en-US" b="1">
                <a:solidFill>
                  <a:schemeClr val="tx1"/>
                </a:solidFill>
                <a:latin typeface="Söhne"/>
              </a:rPr>
              <a:t>W3schools HTML tutorial</a:t>
            </a:r>
          </a:p>
          <a:p>
            <a:endParaRPr lang="en-US" b="1">
              <a:solidFill>
                <a:schemeClr val="tx1"/>
              </a:solidFill>
              <a:latin typeface="Söhne"/>
            </a:endParaRPr>
          </a:p>
          <a:p>
            <a:endParaRPr lang="en-US" b="1" i="0">
              <a:solidFill>
                <a:schemeClr val="tx1"/>
              </a:solidFill>
              <a:effectLst/>
              <a:latin typeface="Söhne"/>
            </a:endParaRPr>
          </a:p>
          <a:p>
            <a:endParaRPr lang="en-US" b="1" dirty="0">
              <a:solidFill>
                <a:schemeClr val="tx1"/>
              </a:solidFill>
            </a:endParaRPr>
          </a:p>
        </p:txBody>
      </p:sp>
    </p:spTree>
    <p:extLst>
      <p:ext uri="{BB962C8B-B14F-4D97-AF65-F5344CB8AC3E}">
        <p14:creationId xmlns:p14="http://schemas.microsoft.com/office/powerpoint/2010/main" val="260908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F5D12A-2F41-98F1-0B86-F2F96B333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 y="-42090"/>
            <a:ext cx="12192000" cy="6853596"/>
          </a:xfrm>
          <a:prstGeom prst="rect">
            <a:avLst/>
          </a:prstGeom>
        </p:spPr>
      </p:pic>
    </p:spTree>
    <p:extLst>
      <p:ext uri="{BB962C8B-B14F-4D97-AF65-F5344CB8AC3E}">
        <p14:creationId xmlns:p14="http://schemas.microsoft.com/office/powerpoint/2010/main" val="200329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63FE-CD69-4F48-B5D1-3696C307A87B}"/>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b="1"/>
              <a:t>AGENDA</a:t>
            </a:r>
          </a:p>
        </p:txBody>
      </p:sp>
      <p:sp>
        <p:nvSpPr>
          <p:cNvPr id="3" name="Content Placeholder 2">
            <a:extLst>
              <a:ext uri="{FF2B5EF4-FFF2-40B4-BE49-F238E27FC236}">
                <a16:creationId xmlns:a16="http://schemas.microsoft.com/office/drawing/2014/main" id="{2BD7EA3D-82FD-F5BB-C210-44B90FB8B382}"/>
              </a:ext>
            </a:extLst>
          </p:cNvPr>
          <p:cNvSpPr>
            <a:spLocks noGrp="1"/>
          </p:cNvSpPr>
          <p:nvPr>
            <p:ph sz="half" idx="1"/>
          </p:nvPr>
        </p:nvSpPr>
        <p:spPr>
          <a:xfrm>
            <a:off x="649225" y="2133600"/>
            <a:ext cx="3650278" cy="3759253"/>
          </a:xfrm>
        </p:spPr>
        <p:txBody>
          <a:bodyPr vert="horz" lIns="91440" tIns="45720" rIns="91440" bIns="45720" rtlCol="0">
            <a:normAutofit fontScale="92500" lnSpcReduction="10000"/>
          </a:bodyPr>
          <a:lstStyle/>
          <a:p>
            <a:r>
              <a:rPr lang="en-US" dirty="0">
                <a:solidFill>
                  <a:schemeClr val="tx1"/>
                </a:solidFill>
              </a:rPr>
              <a:t>ABSTRACT</a:t>
            </a:r>
          </a:p>
          <a:p>
            <a:r>
              <a:rPr lang="en-US" dirty="0">
                <a:solidFill>
                  <a:schemeClr val="tx1"/>
                </a:solidFill>
              </a:rPr>
              <a:t>INTRODUCTION</a:t>
            </a:r>
          </a:p>
          <a:p>
            <a:r>
              <a:rPr lang="en-US" dirty="0">
                <a:solidFill>
                  <a:schemeClr val="tx1"/>
                </a:solidFill>
              </a:rPr>
              <a:t>EXISTING SYSTEMS</a:t>
            </a:r>
          </a:p>
          <a:p>
            <a:r>
              <a:rPr lang="en-US" dirty="0">
                <a:solidFill>
                  <a:schemeClr val="tx1"/>
                </a:solidFill>
              </a:rPr>
              <a:t>PROPOSED SYSTEMS</a:t>
            </a:r>
          </a:p>
          <a:p>
            <a:r>
              <a:rPr lang="en-US" dirty="0">
                <a:solidFill>
                  <a:schemeClr val="tx1"/>
                </a:solidFill>
              </a:rPr>
              <a:t>SOFTWARE REQUIREMENTS </a:t>
            </a:r>
          </a:p>
          <a:p>
            <a:r>
              <a:rPr lang="en-US" dirty="0">
                <a:solidFill>
                  <a:schemeClr val="tx1"/>
                </a:solidFill>
              </a:rPr>
              <a:t>HARDWARE REQUIREMENTS</a:t>
            </a:r>
          </a:p>
          <a:p>
            <a:r>
              <a:rPr lang="en-US" dirty="0">
                <a:solidFill>
                  <a:schemeClr val="tx1"/>
                </a:solidFill>
              </a:rPr>
              <a:t>UML DIAGRAMS</a:t>
            </a:r>
          </a:p>
          <a:p>
            <a:r>
              <a:rPr lang="en-US" dirty="0">
                <a:solidFill>
                  <a:schemeClr val="tx1"/>
                </a:solidFill>
              </a:rPr>
              <a:t>ARCHITECTURE DIAGRAM</a:t>
            </a:r>
          </a:p>
          <a:p>
            <a:r>
              <a:rPr lang="en-US" dirty="0">
                <a:solidFill>
                  <a:schemeClr val="tx1"/>
                </a:solidFill>
              </a:rPr>
              <a:t>REFERENCES</a:t>
            </a:r>
          </a:p>
        </p:txBody>
      </p:sp>
      <p:pic>
        <p:nvPicPr>
          <p:cNvPr id="114" name="Picture 113" descr="An abstract design with lines and financial symbols">
            <a:extLst>
              <a:ext uri="{FF2B5EF4-FFF2-40B4-BE49-F238E27FC236}">
                <a16:creationId xmlns:a16="http://schemas.microsoft.com/office/drawing/2014/main" id="{95FCFF15-D7E2-0EAB-E7D6-686D71E8608F}"/>
              </a:ext>
            </a:extLst>
          </p:cNvPr>
          <p:cNvPicPr>
            <a:picLocks noChangeAspect="1"/>
          </p:cNvPicPr>
          <p:nvPr/>
        </p:nvPicPr>
        <p:blipFill rotWithShape="1">
          <a:blip r:embed="rId2"/>
          <a:srcRect l="12840" r="13732"/>
          <a:stretch/>
        </p:blipFill>
        <p:spPr>
          <a:xfrm>
            <a:off x="4619543" y="10"/>
            <a:ext cx="7572457" cy="6857990"/>
          </a:xfrm>
          <a:prstGeom prst="rect">
            <a:avLst/>
          </a:prstGeom>
        </p:spPr>
      </p:pic>
    </p:spTree>
    <p:extLst>
      <p:ext uri="{BB962C8B-B14F-4D97-AF65-F5344CB8AC3E}">
        <p14:creationId xmlns:p14="http://schemas.microsoft.com/office/powerpoint/2010/main" val="7643338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descr="Graph on document with pen">
            <a:extLst>
              <a:ext uri="{FF2B5EF4-FFF2-40B4-BE49-F238E27FC236}">
                <a16:creationId xmlns:a16="http://schemas.microsoft.com/office/drawing/2014/main" id="{8C517A52-4E98-6BFC-F653-CF06F9290FE1}"/>
              </a:ext>
            </a:extLst>
          </p:cNvPr>
          <p:cNvPicPr>
            <a:picLocks noChangeAspect="1"/>
          </p:cNvPicPr>
          <p:nvPr/>
        </p:nvPicPr>
        <p:blipFill rotWithShape="1">
          <a:blip r:embed="rId2">
            <a:alphaModFix amt="35000"/>
          </a:blip>
          <a:srcRect t="1510" b="14220"/>
          <a:stretch/>
        </p:blipFill>
        <p:spPr>
          <a:xfrm>
            <a:off x="7237" y="0"/>
            <a:ext cx="12192000" cy="6858000"/>
          </a:xfrm>
          <a:prstGeom prst="rect">
            <a:avLst/>
          </a:prstGeom>
        </p:spPr>
      </p:pic>
      <p:sp>
        <p:nvSpPr>
          <p:cNvPr id="2" name="Title 1">
            <a:extLst>
              <a:ext uri="{FF2B5EF4-FFF2-40B4-BE49-F238E27FC236}">
                <a16:creationId xmlns:a16="http://schemas.microsoft.com/office/drawing/2014/main" id="{08486B6B-6929-D269-F5BF-DA88BAB89178}"/>
              </a:ext>
            </a:extLst>
          </p:cNvPr>
          <p:cNvSpPr>
            <a:spLocks noGrp="1"/>
          </p:cNvSpPr>
          <p:nvPr>
            <p:ph type="title"/>
          </p:nvPr>
        </p:nvSpPr>
        <p:spPr>
          <a:xfrm>
            <a:off x="551689" y="546377"/>
            <a:ext cx="8911687" cy="1280890"/>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ABSTRACT</a:t>
            </a:r>
            <a:endParaRPr lang="en-IN"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3FEEF1-C506-8020-8526-8F9271F71513}"/>
              </a:ext>
            </a:extLst>
          </p:cNvPr>
          <p:cNvSpPr>
            <a:spLocks noGrp="1"/>
          </p:cNvSpPr>
          <p:nvPr>
            <p:ph idx="1"/>
          </p:nvPr>
        </p:nvSpPr>
        <p:spPr>
          <a:xfrm>
            <a:off x="1933431" y="2133600"/>
            <a:ext cx="8915400" cy="3777622"/>
          </a:xfrm>
        </p:spPr>
        <p:txBody>
          <a:bodyPr>
            <a:normAutofit lnSpcReduction="10000"/>
          </a:bodyPr>
          <a:lstStyle/>
          <a:p>
            <a:pPr>
              <a:buClr>
                <a:srgbClr val="4C81B4"/>
              </a:buClr>
            </a:pPr>
            <a:r>
              <a:rPr lang="en-IN" dirty="0">
                <a:solidFill>
                  <a:schemeClr val="tx1"/>
                </a:solidFill>
                <a:latin typeface="Times New Roman" panose="02020603050405020304" pitchFamily="18" charset="0"/>
                <a:ea typeface="Times New Roman" panose="02020603050405020304" pitchFamily="18" charset="0"/>
              </a:rPr>
              <a:t>“Health Is Wealth” the most known phrase we all are aware about. Nowadays, people tend to eat unhealthy food and their careless behaviour may cause </a:t>
            </a: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severe</a:t>
            </a:r>
            <a:r>
              <a:rPr lang="en-IN" dirty="0">
                <a:solidFill>
                  <a:schemeClr val="tx1"/>
                </a:solidFill>
                <a:latin typeface="Times New Roman" panose="02020603050405020304" pitchFamily="18" charset="0"/>
                <a:ea typeface="Times New Roman" panose="02020603050405020304" pitchFamily="18" charset="0"/>
              </a:rPr>
              <a:t> diseases. For such cases, more efforts should be made to plan a diet but people are reluctant of consulting a dietitian. Artificial Intelligence is a technology that will help to make interaction between man and machine using natural language possible. It asks all the data from the user and processes it to provide the diet plan to the user. This will help common people to maintain their health in better way with proper guidance.</a:t>
            </a:r>
          </a:p>
          <a:p>
            <a:pPr>
              <a:buClr>
                <a:srgbClr val="4C81B4"/>
              </a:buClr>
            </a:pPr>
            <a:r>
              <a:rPr lang="en-US" dirty="0">
                <a:solidFill>
                  <a:schemeClr val="tx1"/>
                </a:solidFill>
                <a:latin typeface="Times New Roman" panose="02020603050405020304" pitchFamily="18" charset="0"/>
                <a:cs typeface="Times New Roman" panose="02020603050405020304" pitchFamily="18" charset="0"/>
              </a:rPr>
              <a:t>Builds a balanced me</a:t>
            </a:r>
            <a:r>
              <a:rPr lang="en-US" b="0" i="0" dirty="0">
                <a:solidFill>
                  <a:schemeClr val="tx1"/>
                </a:solidFill>
                <a:effectLst/>
                <a:latin typeface="Times New Roman" panose="02020603050405020304" pitchFamily="18" charset="0"/>
                <a:cs typeface="Times New Roman" panose="02020603050405020304" pitchFamily="18" charset="0"/>
              </a:rPr>
              <a:t>al and workout plan in seconds with this AI-powered diet plan generator.</a:t>
            </a:r>
          </a:p>
          <a:p>
            <a:pPr>
              <a:buClr>
                <a:srgbClr val="4C81B4"/>
              </a:buClr>
            </a:pPr>
            <a:r>
              <a:rPr lang="en-IN" dirty="0">
                <a:solidFill>
                  <a:schemeClr val="tx1"/>
                </a:solidFill>
                <a:latin typeface="Times New Roman" panose="02020603050405020304" pitchFamily="18" charset="0"/>
                <a:cs typeface="Times New Roman" panose="02020603050405020304" pitchFamily="18" charset="0"/>
              </a:rPr>
              <a:t>Generate a budget friendly diet and workouts according to your need.</a:t>
            </a:r>
          </a:p>
          <a:p>
            <a:pPr>
              <a:buClr>
                <a:srgbClr val="4C81B4"/>
              </a:buClr>
            </a:pPr>
            <a:endParaRPr lang="en-IN" dirty="0"/>
          </a:p>
        </p:txBody>
      </p:sp>
    </p:spTree>
    <p:extLst>
      <p:ext uri="{BB962C8B-B14F-4D97-AF65-F5344CB8AC3E}">
        <p14:creationId xmlns:p14="http://schemas.microsoft.com/office/powerpoint/2010/main" val="4206742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Desk with stethoscope and computer keyboard">
            <a:extLst>
              <a:ext uri="{FF2B5EF4-FFF2-40B4-BE49-F238E27FC236}">
                <a16:creationId xmlns:a16="http://schemas.microsoft.com/office/drawing/2014/main" id="{FF225847-D7CF-E77E-FA67-AE797F704BA3}"/>
              </a:ext>
            </a:extLst>
          </p:cNvPr>
          <p:cNvPicPr>
            <a:picLocks noChangeAspect="1"/>
          </p:cNvPicPr>
          <p:nvPr/>
        </p:nvPicPr>
        <p:blipFill rotWithShape="1">
          <a:blip r:embed="rId2"/>
          <a:srcRect l="58193" r="3240" b="-1"/>
          <a:stretch/>
        </p:blipFill>
        <p:spPr>
          <a:xfrm>
            <a:off x="8229598" y="10"/>
            <a:ext cx="3962401" cy="6857990"/>
          </a:xfrm>
          <a:prstGeom prst="rect">
            <a:avLst/>
          </a:prstGeom>
        </p:spPr>
      </p:pic>
      <p:sp>
        <p:nvSpPr>
          <p:cNvPr id="2" name="Title 1">
            <a:extLst>
              <a:ext uri="{FF2B5EF4-FFF2-40B4-BE49-F238E27FC236}">
                <a16:creationId xmlns:a16="http://schemas.microsoft.com/office/drawing/2014/main" id="{99621709-0FF9-39F4-A7D4-514F266D8CEF}"/>
              </a:ext>
            </a:extLst>
          </p:cNvPr>
          <p:cNvSpPr>
            <a:spLocks noGrp="1"/>
          </p:cNvSpPr>
          <p:nvPr>
            <p:ph type="title"/>
          </p:nvPr>
        </p:nvSpPr>
        <p:spPr>
          <a:xfrm>
            <a:off x="489596" y="1923549"/>
            <a:ext cx="7145866" cy="106988"/>
          </a:xfrm>
        </p:spPr>
        <p:txBody>
          <a:bodyPr anchor="ctr">
            <a:noAutofit/>
          </a:bodyPr>
          <a:lstStyle/>
          <a:p>
            <a:pPr>
              <a:lnSpc>
                <a:spcPct val="90000"/>
              </a:lnSpc>
              <a:spcAft>
                <a:spcPts val="800"/>
              </a:spcAft>
            </a:pPr>
            <a:r>
              <a:rPr lang="en-IN" sz="3200" dirty="0">
                <a:solidFill>
                  <a:srgbClr val="FEFFFF"/>
                </a:solidFill>
                <a:effectLst/>
                <a:latin typeface="Times New Roman" panose="02020603050405020304" pitchFamily="18" charset="0"/>
                <a:ea typeface="Times New Roman" panose="02020603050405020304" pitchFamily="18" charset="0"/>
              </a:rPr>
              <a:t> </a:t>
            </a:r>
            <a:r>
              <a:rPr lang="en-IN" sz="3200" b="1" dirty="0">
                <a:solidFill>
                  <a:srgbClr val="FEFFFF"/>
                </a:solidFill>
                <a:effectLst/>
                <a:latin typeface="Times New Roman" panose="02020603050405020304" pitchFamily="18" charset="0"/>
                <a:ea typeface="Times New Roman" panose="02020603050405020304" pitchFamily="18" charset="0"/>
              </a:rPr>
              <a:t>INTRODUCTION </a:t>
            </a:r>
            <a:br>
              <a:rPr lang="en-IN" sz="3200" dirty="0">
                <a:solidFill>
                  <a:srgbClr val="FEFFFF"/>
                </a:solidFill>
                <a:effectLst/>
                <a:latin typeface="Times New Roman" panose="02020603050405020304" pitchFamily="18" charset="0"/>
                <a:ea typeface="Times New Roman" panose="02020603050405020304" pitchFamily="18" charset="0"/>
              </a:rPr>
            </a:br>
            <a:r>
              <a:rPr lang="en-IN" sz="3200" b="1" dirty="0">
                <a:solidFill>
                  <a:srgbClr val="FEFFFF"/>
                </a:solidFill>
                <a:effectLst/>
                <a:latin typeface="Times New Roman" panose="02020603050405020304" pitchFamily="18" charset="0"/>
                <a:ea typeface="Times New Roman" panose="02020603050405020304" pitchFamily="18" charset="0"/>
              </a:rPr>
              <a:t> </a:t>
            </a:r>
            <a:br>
              <a:rPr lang="en-IN" sz="3200" dirty="0">
                <a:solidFill>
                  <a:srgbClr val="FEFFFF"/>
                </a:solidFill>
                <a:effectLst/>
                <a:latin typeface="Times New Roman" panose="02020603050405020304" pitchFamily="18" charset="0"/>
                <a:ea typeface="Times New Roman" panose="02020603050405020304" pitchFamily="18" charset="0"/>
              </a:rPr>
            </a:br>
            <a:r>
              <a:rPr lang="en-IN" sz="3200" b="1" dirty="0">
                <a:solidFill>
                  <a:srgbClr val="FEFFFF"/>
                </a:solidFill>
                <a:effectLst/>
                <a:latin typeface="Times New Roman" panose="02020603050405020304" pitchFamily="18" charset="0"/>
                <a:ea typeface="Times New Roman" panose="02020603050405020304" pitchFamily="18" charset="0"/>
              </a:rPr>
              <a:t>  </a:t>
            </a:r>
            <a:br>
              <a:rPr lang="en-IN" sz="3200" dirty="0">
                <a:solidFill>
                  <a:srgbClr val="FEFFFF"/>
                </a:solidFill>
                <a:effectLst/>
                <a:latin typeface="Times New Roman" panose="02020603050405020304" pitchFamily="18" charset="0"/>
                <a:ea typeface="Times New Roman" panose="02020603050405020304" pitchFamily="18" charset="0"/>
              </a:rPr>
            </a:br>
            <a:r>
              <a:rPr lang="en-IN" sz="3200" dirty="0">
                <a:solidFill>
                  <a:srgbClr val="FEFFFF"/>
                </a:solidFill>
                <a:effectLst/>
                <a:latin typeface="Times New Roman" panose="02020603050405020304" pitchFamily="18" charset="0"/>
                <a:ea typeface="Times New Roman" panose="02020603050405020304" pitchFamily="18" charset="0"/>
              </a:rPr>
              <a:t>                </a:t>
            </a:r>
            <a:endParaRPr lang="en-IN" sz="3200" dirty="0">
              <a:solidFill>
                <a:srgbClr val="FEFFFF"/>
              </a:solidFill>
            </a:endParaRPr>
          </a:p>
        </p:txBody>
      </p:sp>
      <p:sp>
        <p:nvSpPr>
          <p:cNvPr id="3" name="Content Placeholder 2">
            <a:extLst>
              <a:ext uri="{FF2B5EF4-FFF2-40B4-BE49-F238E27FC236}">
                <a16:creationId xmlns:a16="http://schemas.microsoft.com/office/drawing/2014/main" id="{5136D1E0-48AF-EEEA-4E6C-77C854B1F540}"/>
              </a:ext>
            </a:extLst>
          </p:cNvPr>
          <p:cNvSpPr>
            <a:spLocks noGrp="1"/>
          </p:cNvSpPr>
          <p:nvPr>
            <p:ph idx="1"/>
          </p:nvPr>
        </p:nvSpPr>
        <p:spPr>
          <a:xfrm>
            <a:off x="541866" y="2032000"/>
            <a:ext cx="7145867" cy="3879222"/>
          </a:xfrm>
        </p:spPr>
        <p:txBody>
          <a:bodyPr>
            <a:noAutofit/>
          </a:bodyPr>
          <a:lstStyle/>
          <a:p>
            <a:pPr>
              <a:lnSpc>
                <a:spcPct val="90000"/>
              </a:lnSpc>
            </a:pPr>
            <a:r>
              <a:rPr lang="en-IN" dirty="0">
                <a:solidFill>
                  <a:srgbClr val="FEFFFF"/>
                </a:solidFill>
                <a:effectLst/>
                <a:latin typeface="Times New Roman" panose="02020603050405020304" pitchFamily="18" charset="0"/>
                <a:ea typeface="Times New Roman" panose="02020603050405020304" pitchFamily="18" charset="0"/>
              </a:rPr>
              <a:t>Now a days it is observed that most of the aged people and even some of the youngsters are suffering from more than one health issue (such as diabetics and BP, thyroid and Gastric problems etc). </a:t>
            </a:r>
          </a:p>
          <a:p>
            <a:pPr>
              <a:lnSpc>
                <a:spcPct val="90000"/>
              </a:lnSpc>
            </a:pPr>
            <a:r>
              <a:rPr lang="en-IN" dirty="0">
                <a:solidFill>
                  <a:srgbClr val="FEFFFF"/>
                </a:solidFill>
                <a:effectLst/>
                <a:latin typeface="Times New Roman" panose="02020603050405020304" pitchFamily="18" charset="0"/>
                <a:ea typeface="Times New Roman" panose="02020603050405020304" pitchFamily="18" charset="0"/>
              </a:rPr>
              <a:t>For such cases, more efforts should be made to plan a diet but people are reluctant of consulting a dietitian (due to laziness or unawareness). </a:t>
            </a:r>
          </a:p>
          <a:p>
            <a:pPr>
              <a:lnSpc>
                <a:spcPct val="90000"/>
              </a:lnSpc>
            </a:pPr>
            <a:r>
              <a:rPr lang="en-IN" dirty="0">
                <a:solidFill>
                  <a:srgbClr val="FEFFFF"/>
                </a:solidFill>
                <a:effectLst/>
                <a:latin typeface="Times New Roman" panose="02020603050405020304" pitchFamily="18" charset="0"/>
                <a:ea typeface="Times New Roman" panose="02020603050405020304" pitchFamily="18" charset="0"/>
              </a:rPr>
              <a:t>It would be super simple and comfortable which analyses your health issues and tells you what to eat and what not to. It is also important how you process the food. </a:t>
            </a:r>
          </a:p>
          <a:p>
            <a:pPr>
              <a:lnSpc>
                <a:spcPct val="90000"/>
              </a:lnSpc>
            </a:pPr>
            <a:r>
              <a:rPr lang="en-IN" dirty="0">
                <a:solidFill>
                  <a:srgbClr val="FEFFFF"/>
                </a:solidFill>
                <a:effectLst/>
                <a:latin typeface="Times New Roman" panose="02020603050405020304" pitchFamily="18" charset="0"/>
                <a:ea typeface="Times New Roman" panose="02020603050405020304" pitchFamily="18" charset="0"/>
              </a:rPr>
              <a:t>In this we can have a complete picture of what all things should be eaten in your diet and what all to avoid.</a:t>
            </a:r>
          </a:p>
          <a:p>
            <a:pPr>
              <a:lnSpc>
                <a:spcPct val="90000"/>
              </a:lnSpc>
            </a:pPr>
            <a:r>
              <a:rPr lang="en-IN" dirty="0">
                <a:solidFill>
                  <a:srgbClr val="FEFFFF"/>
                </a:solidFill>
                <a:effectLst/>
                <a:latin typeface="Times New Roman" panose="02020603050405020304" pitchFamily="18" charset="0"/>
                <a:ea typeface="Times New Roman" panose="02020603050405020304" pitchFamily="18" charset="0"/>
              </a:rPr>
              <a:t>This can help you in many ways as it is having features with calories intake which healthy diet could make you decrease your problems. </a:t>
            </a:r>
          </a:p>
          <a:p>
            <a:pPr>
              <a:lnSpc>
                <a:spcPct val="90000"/>
              </a:lnSpc>
            </a:pPr>
            <a:r>
              <a:rPr lang="en-IN" dirty="0">
                <a:solidFill>
                  <a:srgbClr val="FEFFFF"/>
                </a:solidFill>
                <a:effectLst/>
                <a:latin typeface="Times New Roman" panose="02020603050405020304" pitchFamily="18" charset="0"/>
                <a:ea typeface="Times New Roman" panose="02020603050405020304" pitchFamily="18" charset="0"/>
              </a:rPr>
              <a:t>Hence making one aware and motivating to lead a healthier life with a proper personalized diet and workout plan.</a:t>
            </a:r>
            <a:endParaRPr lang="en-US" dirty="0">
              <a:solidFill>
                <a:srgbClr val="FEFFFF"/>
              </a:solidFill>
            </a:endParaRPr>
          </a:p>
        </p:txBody>
      </p:sp>
    </p:spTree>
    <p:extLst>
      <p:ext uri="{BB962C8B-B14F-4D97-AF65-F5344CB8AC3E}">
        <p14:creationId xmlns:p14="http://schemas.microsoft.com/office/powerpoint/2010/main" val="110070000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Measuring tape on table">
            <a:extLst>
              <a:ext uri="{FF2B5EF4-FFF2-40B4-BE49-F238E27FC236}">
                <a16:creationId xmlns:a16="http://schemas.microsoft.com/office/drawing/2014/main" id="{DC3C6F13-061F-4900-3627-EF362BFDAFDA}"/>
              </a:ext>
            </a:extLst>
          </p:cNvPr>
          <p:cNvPicPr>
            <a:picLocks noChangeAspect="1"/>
          </p:cNvPicPr>
          <p:nvPr/>
        </p:nvPicPr>
        <p:blipFill rotWithShape="1">
          <a:blip r:embed="rId2"/>
          <a:srcRect l="45776" r="15656" b="-1"/>
          <a:stretch/>
        </p:blipFill>
        <p:spPr>
          <a:xfrm>
            <a:off x="8229598" y="10"/>
            <a:ext cx="3962401" cy="6857990"/>
          </a:xfrm>
          <a:prstGeom prst="rect">
            <a:avLst/>
          </a:prstGeom>
        </p:spPr>
      </p:pic>
      <p:sp>
        <p:nvSpPr>
          <p:cNvPr id="2" name="Title 1">
            <a:extLst>
              <a:ext uri="{FF2B5EF4-FFF2-40B4-BE49-F238E27FC236}">
                <a16:creationId xmlns:a16="http://schemas.microsoft.com/office/drawing/2014/main" id="{C8FA2636-835F-105B-DDCE-387CDD4CD376}"/>
              </a:ext>
            </a:extLst>
          </p:cNvPr>
          <p:cNvSpPr>
            <a:spLocks noGrp="1"/>
          </p:cNvSpPr>
          <p:nvPr>
            <p:ph type="title"/>
          </p:nvPr>
        </p:nvSpPr>
        <p:spPr>
          <a:xfrm>
            <a:off x="541867" y="787400"/>
            <a:ext cx="7145866" cy="778933"/>
          </a:xfrm>
        </p:spPr>
        <p:txBody>
          <a:bodyPr anchor="ctr">
            <a:normAutofit/>
          </a:bodyPr>
          <a:lstStyle/>
          <a:p>
            <a:r>
              <a:rPr lang="en-IN" sz="3200" b="1">
                <a:solidFill>
                  <a:srgbClr val="FEFFFF"/>
                </a:solidFill>
                <a:latin typeface="Times New Roman" panose="02020603050405020304" pitchFamily="18" charset="0"/>
                <a:cs typeface="Times New Roman" panose="02020603050405020304" pitchFamily="18" charset="0"/>
              </a:rPr>
              <a:t>Existing systems</a:t>
            </a:r>
          </a:p>
        </p:txBody>
      </p:sp>
      <p:sp>
        <p:nvSpPr>
          <p:cNvPr id="3" name="Content Placeholder 2">
            <a:extLst>
              <a:ext uri="{FF2B5EF4-FFF2-40B4-BE49-F238E27FC236}">
                <a16:creationId xmlns:a16="http://schemas.microsoft.com/office/drawing/2014/main" id="{C40905A1-36B3-09A0-DFE3-CC5D7CF1AD1B}"/>
              </a:ext>
            </a:extLst>
          </p:cNvPr>
          <p:cNvSpPr>
            <a:spLocks noGrp="1"/>
          </p:cNvSpPr>
          <p:nvPr>
            <p:ph idx="1"/>
          </p:nvPr>
        </p:nvSpPr>
        <p:spPr>
          <a:xfrm>
            <a:off x="541866" y="2032000"/>
            <a:ext cx="7145867" cy="3879222"/>
          </a:xfrm>
        </p:spPr>
        <p:txBody>
          <a:bodyPr>
            <a:normAutofit/>
          </a:bodyPr>
          <a:lstStyle/>
          <a:p>
            <a:pPr marL="228600" marR="214630">
              <a:spcAft>
                <a:spcPts val="800"/>
              </a:spcAft>
            </a:pPr>
            <a:r>
              <a:rPr lang="en-IN">
                <a:solidFill>
                  <a:srgbClr val="FEFFFF"/>
                </a:solidFill>
                <a:effectLst/>
                <a:latin typeface="Times New Roman" panose="02020603050405020304" pitchFamily="18" charset="0"/>
                <a:ea typeface="Times New Roman" panose="02020603050405020304" pitchFamily="18" charset="0"/>
              </a:rPr>
              <a:t>Existing system focuses on one particular issue/requirement such that weight loss/weight gain. Calculates the number of calories that must be taken by the person. Suggests a diet plan for that.</a:t>
            </a:r>
          </a:p>
          <a:p>
            <a:pPr marL="228600" marR="214630">
              <a:spcAft>
                <a:spcPts val="800"/>
              </a:spcAft>
            </a:pPr>
            <a:r>
              <a:rPr lang="en-IN">
                <a:solidFill>
                  <a:srgbClr val="FEFFFF"/>
                </a:solidFill>
                <a:effectLst/>
                <a:latin typeface="Times New Roman" panose="02020603050405020304" pitchFamily="18" charset="0"/>
                <a:ea typeface="Times New Roman" panose="02020603050405020304" pitchFamily="18" charset="0"/>
              </a:rPr>
              <a:t>Ex:HealthifyMe, Fitbit</a:t>
            </a:r>
          </a:p>
          <a:p>
            <a:pPr marL="0" marR="214630" indent="0">
              <a:spcAft>
                <a:spcPts val="800"/>
              </a:spcAft>
              <a:buNone/>
            </a:pPr>
            <a:r>
              <a:rPr lang="en-GB">
                <a:solidFill>
                  <a:srgbClr val="FEFFFF"/>
                </a:solidFill>
                <a:latin typeface="Times New Roman" panose="02020603050405020304" pitchFamily="18" charset="0"/>
                <a:ea typeface="Times New Roman" panose="02020603050405020304" pitchFamily="18" charset="0"/>
              </a:rPr>
              <a:t>    here HealthifyMe &amp; Fitbit  gives us  the calories count of the food the client consume and help us to take the balanced food and FitBit gives the the count of  the  client steps and count of the calories decreased.  </a:t>
            </a:r>
            <a:endParaRPr lang="en-IN">
              <a:solidFill>
                <a:srgbClr val="FEFFFF"/>
              </a:solidFill>
              <a:effectLst/>
              <a:latin typeface="Times New Roman" panose="02020603050405020304" pitchFamily="18" charset="0"/>
              <a:ea typeface="Times New Roman" panose="02020603050405020304" pitchFamily="18" charset="0"/>
            </a:endParaRPr>
          </a:p>
          <a:p>
            <a:pPr marL="0" indent="0">
              <a:buNone/>
            </a:pPr>
            <a:endParaRPr lang="en-IN">
              <a:solidFill>
                <a:srgbClr val="FEFFFF"/>
              </a:solidFill>
            </a:endParaRPr>
          </a:p>
        </p:txBody>
      </p:sp>
    </p:spTree>
    <p:extLst>
      <p:ext uri="{BB962C8B-B14F-4D97-AF65-F5344CB8AC3E}">
        <p14:creationId xmlns:p14="http://schemas.microsoft.com/office/powerpoint/2010/main" val="5672561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Measuring tape on table">
            <a:extLst>
              <a:ext uri="{FF2B5EF4-FFF2-40B4-BE49-F238E27FC236}">
                <a16:creationId xmlns:a16="http://schemas.microsoft.com/office/drawing/2014/main" id="{DC3C6F13-061F-4900-3627-EF362BFDAFDA}"/>
              </a:ext>
            </a:extLst>
          </p:cNvPr>
          <p:cNvPicPr>
            <a:picLocks noChangeAspect="1"/>
          </p:cNvPicPr>
          <p:nvPr/>
        </p:nvPicPr>
        <p:blipFill rotWithShape="1">
          <a:blip r:embed="rId2"/>
          <a:srcRect l="45776" r="15656" b="-1"/>
          <a:stretch/>
        </p:blipFill>
        <p:spPr>
          <a:xfrm>
            <a:off x="8229598" y="10"/>
            <a:ext cx="3962401" cy="6857990"/>
          </a:xfrm>
          <a:prstGeom prst="rect">
            <a:avLst/>
          </a:prstGeom>
        </p:spPr>
      </p:pic>
      <p:sp>
        <p:nvSpPr>
          <p:cNvPr id="2" name="Title 1">
            <a:extLst>
              <a:ext uri="{FF2B5EF4-FFF2-40B4-BE49-F238E27FC236}">
                <a16:creationId xmlns:a16="http://schemas.microsoft.com/office/drawing/2014/main" id="{C8FA2636-835F-105B-DDCE-387CDD4CD376}"/>
              </a:ext>
            </a:extLst>
          </p:cNvPr>
          <p:cNvSpPr>
            <a:spLocks noGrp="1"/>
          </p:cNvSpPr>
          <p:nvPr>
            <p:ph type="title"/>
          </p:nvPr>
        </p:nvSpPr>
        <p:spPr>
          <a:xfrm>
            <a:off x="541867" y="787400"/>
            <a:ext cx="7145866" cy="778933"/>
          </a:xfrm>
        </p:spPr>
        <p:txBody>
          <a:bodyPr anchor="ctr">
            <a:normAutofit/>
          </a:bodyPr>
          <a:lstStyle/>
          <a:p>
            <a:r>
              <a:rPr lang="en-IN" sz="3200" b="1">
                <a:solidFill>
                  <a:srgbClr val="FEFFFF"/>
                </a:solidFill>
                <a:latin typeface="Times New Roman" panose="02020603050405020304" pitchFamily="18" charset="0"/>
                <a:cs typeface="Times New Roman" panose="02020603050405020304" pitchFamily="18" charset="0"/>
              </a:rPr>
              <a:t>Existing systems</a:t>
            </a:r>
          </a:p>
        </p:txBody>
      </p:sp>
      <p:sp>
        <p:nvSpPr>
          <p:cNvPr id="3" name="Content Placeholder 2">
            <a:extLst>
              <a:ext uri="{FF2B5EF4-FFF2-40B4-BE49-F238E27FC236}">
                <a16:creationId xmlns:a16="http://schemas.microsoft.com/office/drawing/2014/main" id="{C40905A1-36B3-09A0-DFE3-CC5D7CF1AD1B}"/>
              </a:ext>
            </a:extLst>
          </p:cNvPr>
          <p:cNvSpPr>
            <a:spLocks noGrp="1"/>
          </p:cNvSpPr>
          <p:nvPr>
            <p:ph idx="1"/>
          </p:nvPr>
        </p:nvSpPr>
        <p:spPr>
          <a:xfrm>
            <a:off x="541866" y="2032000"/>
            <a:ext cx="7145867" cy="3879222"/>
          </a:xfrm>
        </p:spPr>
        <p:txBody>
          <a:bodyPr>
            <a:normAutofit/>
          </a:bodyPr>
          <a:lstStyle/>
          <a:p>
            <a:pPr marL="228600" marR="214630">
              <a:spcAft>
                <a:spcPts val="800"/>
              </a:spcAft>
            </a:pPr>
            <a:r>
              <a:rPr lang="en-IN">
                <a:solidFill>
                  <a:srgbClr val="FEFFFF"/>
                </a:solidFill>
                <a:effectLst/>
                <a:latin typeface="Times New Roman" panose="02020603050405020304" pitchFamily="18" charset="0"/>
                <a:ea typeface="Times New Roman" panose="02020603050405020304" pitchFamily="18" charset="0"/>
              </a:rPr>
              <a:t>Existing system focuses on one particular issue/requirement such that weight loss/weight gain. Calculates the number of calories that must be taken by the person. Suggests a diet plan for that.</a:t>
            </a:r>
          </a:p>
          <a:p>
            <a:pPr marL="228600" marR="214630">
              <a:spcAft>
                <a:spcPts val="800"/>
              </a:spcAft>
            </a:pPr>
            <a:r>
              <a:rPr lang="en-IN">
                <a:solidFill>
                  <a:srgbClr val="FEFFFF"/>
                </a:solidFill>
                <a:effectLst/>
                <a:latin typeface="Times New Roman" panose="02020603050405020304" pitchFamily="18" charset="0"/>
                <a:ea typeface="Times New Roman" panose="02020603050405020304" pitchFamily="18" charset="0"/>
              </a:rPr>
              <a:t>Ex:HealthifyMe, Fitbit</a:t>
            </a:r>
          </a:p>
          <a:p>
            <a:pPr marL="0" marR="214630" indent="0">
              <a:spcAft>
                <a:spcPts val="800"/>
              </a:spcAft>
              <a:buNone/>
            </a:pPr>
            <a:r>
              <a:rPr lang="en-GB">
                <a:solidFill>
                  <a:srgbClr val="FEFFFF"/>
                </a:solidFill>
                <a:latin typeface="Times New Roman" panose="02020603050405020304" pitchFamily="18" charset="0"/>
                <a:ea typeface="Times New Roman" panose="02020603050405020304" pitchFamily="18" charset="0"/>
              </a:rPr>
              <a:t>    here HealthifyMe &amp; Fitbit  gives us  the calories count of the food the client consume and help us to take the balanced food and FitBit gives the the count of  the  client steps and count of the calories decreased.  </a:t>
            </a:r>
            <a:endParaRPr lang="en-IN">
              <a:solidFill>
                <a:srgbClr val="FEFFFF"/>
              </a:solidFill>
              <a:effectLst/>
              <a:latin typeface="Times New Roman" panose="02020603050405020304" pitchFamily="18" charset="0"/>
              <a:ea typeface="Times New Roman" panose="02020603050405020304" pitchFamily="18" charset="0"/>
            </a:endParaRPr>
          </a:p>
          <a:p>
            <a:pPr marL="0" indent="0">
              <a:buNone/>
            </a:pPr>
            <a:endParaRPr lang="en-IN">
              <a:solidFill>
                <a:srgbClr val="FEFFFF"/>
              </a:solidFill>
            </a:endParaRPr>
          </a:p>
        </p:txBody>
      </p:sp>
    </p:spTree>
    <p:extLst>
      <p:ext uri="{BB962C8B-B14F-4D97-AF65-F5344CB8AC3E}">
        <p14:creationId xmlns:p14="http://schemas.microsoft.com/office/powerpoint/2010/main" val="245272493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16" name="Picture 15" descr="Apple with measuring tape">
            <a:extLst>
              <a:ext uri="{FF2B5EF4-FFF2-40B4-BE49-F238E27FC236}">
                <a16:creationId xmlns:a16="http://schemas.microsoft.com/office/drawing/2014/main" id="{2B2A3DD2-B350-523F-A581-8E0FF75D34B5}"/>
              </a:ext>
            </a:extLst>
          </p:cNvPr>
          <p:cNvPicPr>
            <a:picLocks noChangeAspect="1"/>
          </p:cNvPicPr>
          <p:nvPr/>
        </p:nvPicPr>
        <p:blipFill rotWithShape="1">
          <a:blip r:embed="rId2"/>
          <a:srcRect l="4645" r="57222" b="-1"/>
          <a:stretch/>
        </p:blipFill>
        <p:spPr>
          <a:xfrm>
            <a:off x="8229598" y="10"/>
            <a:ext cx="3962401" cy="6857990"/>
          </a:xfrm>
          <a:prstGeom prst="rect">
            <a:avLst/>
          </a:prstGeom>
        </p:spPr>
      </p:pic>
      <p:sp>
        <p:nvSpPr>
          <p:cNvPr id="2" name="Title 1">
            <a:extLst>
              <a:ext uri="{FF2B5EF4-FFF2-40B4-BE49-F238E27FC236}">
                <a16:creationId xmlns:a16="http://schemas.microsoft.com/office/drawing/2014/main" id="{2494CEB6-B7FD-DA77-5F90-8CBFFF21291F}"/>
              </a:ext>
            </a:extLst>
          </p:cNvPr>
          <p:cNvSpPr>
            <a:spLocks noGrp="1"/>
          </p:cNvSpPr>
          <p:nvPr>
            <p:ph type="title"/>
          </p:nvPr>
        </p:nvSpPr>
        <p:spPr>
          <a:xfrm>
            <a:off x="541867" y="787400"/>
            <a:ext cx="7145866" cy="778933"/>
          </a:xfrm>
        </p:spPr>
        <p:txBody>
          <a:bodyPr anchor="ctr">
            <a:normAutofit/>
          </a:bodyPr>
          <a:lstStyle/>
          <a:p>
            <a:pPr>
              <a:lnSpc>
                <a:spcPct val="90000"/>
              </a:lnSpc>
            </a:pPr>
            <a:r>
              <a:rPr lang="en-IN" sz="2500" b="1">
                <a:solidFill>
                  <a:srgbClr val="FEFFFF"/>
                </a:solidFill>
                <a:effectLst/>
                <a:latin typeface="Times New Roman" panose="02020603050405020304" pitchFamily="18" charset="0"/>
                <a:ea typeface="Times New Roman" panose="02020603050405020304" pitchFamily="18" charset="0"/>
              </a:rPr>
              <a:t>PROPOSED SYSTEM </a:t>
            </a:r>
            <a:br>
              <a:rPr lang="en-IN" sz="2500">
                <a:solidFill>
                  <a:srgbClr val="FEFFFF"/>
                </a:solidFill>
                <a:effectLst/>
                <a:latin typeface="Times New Roman" panose="02020603050405020304" pitchFamily="18" charset="0"/>
                <a:ea typeface="Times New Roman" panose="02020603050405020304" pitchFamily="18" charset="0"/>
              </a:rPr>
            </a:br>
            <a:endParaRPr lang="en-IN" sz="2500">
              <a:solidFill>
                <a:srgbClr val="FEFFFF"/>
              </a:solidFill>
            </a:endParaRPr>
          </a:p>
        </p:txBody>
      </p:sp>
      <p:sp>
        <p:nvSpPr>
          <p:cNvPr id="3" name="Content Placeholder 2">
            <a:extLst>
              <a:ext uri="{FF2B5EF4-FFF2-40B4-BE49-F238E27FC236}">
                <a16:creationId xmlns:a16="http://schemas.microsoft.com/office/drawing/2014/main" id="{800A8973-8D3F-6745-E54E-3E8E73E1B1E2}"/>
              </a:ext>
            </a:extLst>
          </p:cNvPr>
          <p:cNvSpPr>
            <a:spLocks noGrp="1"/>
          </p:cNvSpPr>
          <p:nvPr>
            <p:ph idx="1"/>
          </p:nvPr>
        </p:nvSpPr>
        <p:spPr>
          <a:xfrm>
            <a:off x="541866" y="2032000"/>
            <a:ext cx="7145867" cy="3879222"/>
          </a:xfrm>
        </p:spPr>
        <p:txBody>
          <a:bodyPr>
            <a:normAutofit lnSpcReduction="10000"/>
          </a:bodyPr>
          <a:lstStyle/>
          <a:p>
            <a:pPr marL="0" indent="0">
              <a:lnSpc>
                <a:spcPct val="90000"/>
              </a:lnSpc>
              <a:buClr>
                <a:srgbClr val="87C40A"/>
              </a:buClr>
              <a:buNone/>
            </a:pPr>
            <a:r>
              <a:rPr lang="en-IN">
                <a:solidFill>
                  <a:srgbClr val="FEFFFF"/>
                </a:solidFill>
                <a:effectLst/>
                <a:latin typeface="Times New Roman" panose="02020603050405020304" pitchFamily="18" charset="0"/>
                <a:ea typeface="Times New Roman" panose="02020603050405020304" pitchFamily="18" charset="0"/>
              </a:rPr>
              <a:t>Provides dietary assistance to the users and helps the users to control their hunger issues and maintain their diet properly. Any age group can use this application. Through BMI this application is used. BMI is calculated with the help of user’s height, weight, gender and their daily activity. This application helps the user to have a good and healthy diet with protein ingredients.</a:t>
            </a:r>
          </a:p>
          <a:p>
            <a:pPr marL="0" indent="0">
              <a:lnSpc>
                <a:spcPct val="90000"/>
              </a:lnSpc>
              <a:buClr>
                <a:srgbClr val="87C40A"/>
              </a:buClr>
              <a:buNone/>
            </a:pPr>
            <a:r>
              <a:rPr lang="en-GB">
                <a:solidFill>
                  <a:srgbClr val="FEFFFF"/>
                </a:solidFill>
                <a:latin typeface="Times New Roman" panose="02020603050405020304" pitchFamily="18" charset="0"/>
                <a:ea typeface="Times New Roman" panose="02020603050405020304" pitchFamily="18" charset="0"/>
              </a:rPr>
              <a:t>    </a:t>
            </a:r>
            <a:r>
              <a:rPr lang="en-GB">
                <a:solidFill>
                  <a:srgbClr val="FEFFFF"/>
                </a:solidFill>
                <a:latin typeface="Arial" panose="020B0604020202020204" pitchFamily="34" charset="0"/>
                <a:ea typeface="Times New Roman" panose="02020603050405020304" pitchFamily="18" charset="0"/>
                <a:cs typeface="Arial" panose="020B0604020202020204" pitchFamily="34" charset="0"/>
              </a:rPr>
              <a:t>  </a:t>
            </a:r>
            <a:r>
              <a:rPr lang="en-GB">
                <a:solidFill>
                  <a:srgbClr val="FEFFFF"/>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a:solidFill>
                  <a:srgbClr val="FEFFFF"/>
                </a:solidFill>
                <a:latin typeface="Times New Roman" panose="02020603050405020304" pitchFamily="18" charset="0"/>
                <a:cs typeface="Times New Roman" panose="02020603050405020304" pitchFamily="18" charset="0"/>
              </a:rPr>
              <a:t>It's crucial to note that any AI-based system should be designed with user safety and well-being in mind, and users with specific health concerns should consult healthcare professionals before making significant changes to their diet or exercise routine.</a:t>
            </a:r>
          </a:p>
          <a:p>
            <a:pPr marL="0" indent="0">
              <a:lnSpc>
                <a:spcPct val="90000"/>
              </a:lnSpc>
              <a:buClr>
                <a:srgbClr val="87C40A"/>
              </a:buClr>
              <a:buNone/>
            </a:pPr>
            <a:r>
              <a:rPr lang="en-GB">
                <a:solidFill>
                  <a:srgbClr val="FE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a:solidFill>
                  <a:srgbClr val="FEFFFF"/>
                </a:solidFill>
                <a:latin typeface="Times New Roman" panose="02020603050405020304" pitchFamily="18" charset="0"/>
                <a:cs typeface="Times New Roman" panose="02020603050405020304" pitchFamily="18" charset="0"/>
              </a:rPr>
              <a:t>AI-based diet and workout plan generator involves a combination of machine learning, nutrition science, and exercise physiology. Such a system would need to take into account individual preferences, goals, health conditions, and other relevant factors.</a:t>
            </a:r>
            <a:endParaRPr lang="en-IN">
              <a:solidFill>
                <a:srgbClr val="FE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90000"/>
              </a:lnSpc>
              <a:buClr>
                <a:srgbClr val="87C40A"/>
              </a:buClr>
              <a:buNone/>
            </a:pPr>
            <a:endParaRPr lang="en-IN">
              <a:solidFill>
                <a:srgbClr val="FEFFFF"/>
              </a:solidFill>
            </a:endParaRPr>
          </a:p>
        </p:txBody>
      </p:sp>
    </p:spTree>
    <p:extLst>
      <p:ext uri="{BB962C8B-B14F-4D97-AF65-F5344CB8AC3E}">
        <p14:creationId xmlns:p14="http://schemas.microsoft.com/office/powerpoint/2010/main" val="394318739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5" name="Picture 34" descr="Periodic table illustration">
            <a:extLst>
              <a:ext uri="{FF2B5EF4-FFF2-40B4-BE49-F238E27FC236}">
                <a16:creationId xmlns:a16="http://schemas.microsoft.com/office/drawing/2014/main" id="{E00D0403-458F-F5FD-F864-1EE8FC9D79A0}"/>
              </a:ext>
            </a:extLst>
          </p:cNvPr>
          <p:cNvPicPr>
            <a:picLocks noChangeAspect="1"/>
          </p:cNvPicPr>
          <p:nvPr/>
        </p:nvPicPr>
        <p:blipFill rotWithShape="1">
          <a:blip r:embed="rId2"/>
          <a:srcRect l="10421" r="31801"/>
          <a:stretch/>
        </p:blipFill>
        <p:spPr>
          <a:xfrm>
            <a:off x="8229598" y="10"/>
            <a:ext cx="3962401" cy="6857990"/>
          </a:xfrm>
          <a:prstGeom prst="rect">
            <a:avLst/>
          </a:prstGeom>
        </p:spPr>
      </p:pic>
      <p:sp>
        <p:nvSpPr>
          <p:cNvPr id="2" name="Title 1">
            <a:extLst>
              <a:ext uri="{FF2B5EF4-FFF2-40B4-BE49-F238E27FC236}">
                <a16:creationId xmlns:a16="http://schemas.microsoft.com/office/drawing/2014/main" id="{97C489FD-D902-1D19-8312-C8F9B825FF08}"/>
              </a:ext>
            </a:extLst>
          </p:cNvPr>
          <p:cNvSpPr>
            <a:spLocks noGrp="1"/>
          </p:cNvSpPr>
          <p:nvPr>
            <p:ph type="title"/>
          </p:nvPr>
        </p:nvSpPr>
        <p:spPr>
          <a:xfrm>
            <a:off x="541867" y="787400"/>
            <a:ext cx="7145866" cy="778933"/>
          </a:xfrm>
        </p:spPr>
        <p:txBody>
          <a:bodyPr anchor="ctr">
            <a:normAutofit/>
          </a:bodyPr>
          <a:lstStyle/>
          <a:p>
            <a:pPr>
              <a:lnSpc>
                <a:spcPct val="90000"/>
              </a:lnSpc>
            </a:pPr>
            <a:r>
              <a:rPr lang="en-IN" sz="2500" b="1" u="none" strike="noStrike">
                <a:solidFill>
                  <a:srgbClr val="FEFFFF"/>
                </a:solidFill>
                <a:effectLst/>
                <a:uFill>
                  <a:solidFill>
                    <a:srgbClr val="000000"/>
                  </a:solidFill>
                </a:uFill>
                <a:latin typeface="Times New Roman" panose="02020603050405020304" pitchFamily="18" charset="0"/>
                <a:ea typeface="Times New Roman" panose="02020603050405020304" pitchFamily="18" charset="0"/>
              </a:rPr>
              <a:t>SOFTWARE REQUIRMENTS </a:t>
            </a:r>
            <a:br>
              <a:rPr lang="en-IN" sz="2500" b="1" u="sng">
                <a:solidFill>
                  <a:srgbClr val="FEFFFF"/>
                </a:solidFill>
                <a:effectLst/>
                <a:uFill>
                  <a:solidFill>
                    <a:srgbClr val="000000"/>
                  </a:solidFill>
                </a:uFill>
                <a:latin typeface="Times New Roman" panose="02020603050405020304" pitchFamily="18" charset="0"/>
                <a:ea typeface="Times New Roman" panose="02020603050405020304" pitchFamily="18" charset="0"/>
              </a:rPr>
            </a:br>
            <a:endParaRPr lang="en-US" sz="2500">
              <a:solidFill>
                <a:srgbClr val="FEFFFF"/>
              </a:solidFill>
            </a:endParaRPr>
          </a:p>
        </p:txBody>
      </p:sp>
      <p:sp>
        <p:nvSpPr>
          <p:cNvPr id="37" name="Content Placeholder 3">
            <a:extLst>
              <a:ext uri="{FF2B5EF4-FFF2-40B4-BE49-F238E27FC236}">
                <a16:creationId xmlns:a16="http://schemas.microsoft.com/office/drawing/2014/main" id="{800F0377-61FB-8508-11BF-551C791A3CC2}"/>
              </a:ext>
            </a:extLst>
          </p:cNvPr>
          <p:cNvSpPr>
            <a:spLocks noGrp="1"/>
          </p:cNvSpPr>
          <p:nvPr>
            <p:ph idx="1"/>
          </p:nvPr>
        </p:nvSpPr>
        <p:spPr>
          <a:xfrm>
            <a:off x="541866" y="2032000"/>
            <a:ext cx="7145867" cy="3879222"/>
          </a:xfrm>
        </p:spPr>
        <p:txBody>
          <a:bodyPr>
            <a:normAutofit/>
          </a:bodyPr>
          <a:lstStyle/>
          <a:p>
            <a:pPr marL="228600">
              <a:spcAft>
                <a:spcPts val="255"/>
              </a:spcAft>
            </a:pPr>
            <a:endParaRPr lang="en-IN">
              <a:solidFill>
                <a:srgbClr val="FEFFFF"/>
              </a:solidFill>
              <a:latin typeface="Times New Roman" panose="02020603050405020304" pitchFamily="18" charset="0"/>
              <a:ea typeface="Times New Roman" panose="02020603050405020304" pitchFamily="18" charset="0"/>
            </a:endParaRPr>
          </a:p>
          <a:p>
            <a:pPr marL="742950" indent="-514350">
              <a:spcAft>
                <a:spcPts val="255"/>
              </a:spcAft>
              <a:buClr>
                <a:schemeClr val="tx1"/>
              </a:buClr>
              <a:buFont typeface="+mj-lt"/>
              <a:buAutoNum type="arabicPeriod"/>
            </a:pPr>
            <a:r>
              <a:rPr lang="en-IN">
                <a:solidFill>
                  <a:srgbClr val="FEFFFF"/>
                </a:solidFill>
                <a:effectLst/>
                <a:latin typeface="Times New Roman" panose="02020603050405020304" pitchFamily="18" charset="0"/>
                <a:ea typeface="Times New Roman" panose="02020603050405020304" pitchFamily="18" charset="0"/>
              </a:rPr>
              <a:t>Front end: HTML(version 5),Python(version 3.8.2)</a:t>
            </a:r>
          </a:p>
          <a:p>
            <a:pPr marL="742950" indent="-514350">
              <a:spcAft>
                <a:spcPts val="255"/>
              </a:spcAft>
              <a:buClr>
                <a:schemeClr val="tx1"/>
              </a:buClr>
              <a:buFont typeface="+mj-lt"/>
              <a:buAutoNum type="arabicPeriod"/>
            </a:pPr>
            <a:r>
              <a:rPr lang="en-IN">
                <a:solidFill>
                  <a:srgbClr val="FEFFFF"/>
                </a:solidFill>
                <a:latin typeface="Times New Roman" panose="02020603050405020304" pitchFamily="18" charset="0"/>
                <a:ea typeface="Times New Roman" panose="02020603050405020304" pitchFamily="18" charset="0"/>
              </a:rPr>
              <a:t>Back end: My SQL(version 8.3.0)</a:t>
            </a:r>
          </a:p>
          <a:p>
            <a:pPr marL="742950" indent="-514350">
              <a:spcAft>
                <a:spcPts val="255"/>
              </a:spcAft>
              <a:buClr>
                <a:schemeClr val="tx1"/>
              </a:buClr>
              <a:buFont typeface="+mj-lt"/>
              <a:buAutoNum type="arabicPeriod"/>
            </a:pPr>
            <a:r>
              <a:rPr lang="en-IN">
                <a:solidFill>
                  <a:srgbClr val="FEFFFF"/>
                </a:solidFill>
                <a:latin typeface="Times New Roman" panose="02020603050405020304" pitchFamily="18" charset="0"/>
                <a:ea typeface="Times New Roman" panose="02020603050405020304" pitchFamily="18" charset="0"/>
              </a:rPr>
              <a:t>Operating systems: Windows xp, mac.(preferred windows 10)</a:t>
            </a:r>
            <a:endParaRPr lang="en-IN">
              <a:solidFill>
                <a:srgbClr val="FEFFFF"/>
              </a:solidFill>
              <a:effectLst/>
              <a:latin typeface="Times New Roman" panose="02020603050405020304" pitchFamily="18" charset="0"/>
              <a:ea typeface="Times New Roman" panose="02020603050405020304" pitchFamily="18" charset="0"/>
            </a:endParaRPr>
          </a:p>
          <a:p>
            <a:endParaRPr lang="en-US">
              <a:solidFill>
                <a:srgbClr val="FEFFFF"/>
              </a:solidFill>
            </a:endParaRPr>
          </a:p>
        </p:txBody>
      </p:sp>
    </p:spTree>
    <p:extLst>
      <p:ext uri="{BB962C8B-B14F-4D97-AF65-F5344CB8AC3E}">
        <p14:creationId xmlns:p14="http://schemas.microsoft.com/office/powerpoint/2010/main" val="16316246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FB57B080-A9CF-B72A-2D91-473FF60D8B4E}"/>
              </a:ext>
            </a:extLst>
          </p:cNvPr>
          <p:cNvPicPr>
            <a:picLocks noChangeAspect="1"/>
          </p:cNvPicPr>
          <p:nvPr/>
        </p:nvPicPr>
        <p:blipFill rotWithShape="1">
          <a:blip r:embed="rId2"/>
          <a:srcRect l="36219" r="31281"/>
          <a:stretch/>
        </p:blipFill>
        <p:spPr>
          <a:xfrm>
            <a:off x="8229598" y="10"/>
            <a:ext cx="3962401" cy="6857990"/>
          </a:xfrm>
          <a:prstGeom prst="rect">
            <a:avLst/>
          </a:prstGeom>
        </p:spPr>
      </p:pic>
      <p:sp>
        <p:nvSpPr>
          <p:cNvPr id="2" name="Title 1">
            <a:extLst>
              <a:ext uri="{FF2B5EF4-FFF2-40B4-BE49-F238E27FC236}">
                <a16:creationId xmlns:a16="http://schemas.microsoft.com/office/drawing/2014/main" id="{C3C497CC-9706-FDF4-B659-E3C78612A1E4}"/>
              </a:ext>
            </a:extLst>
          </p:cNvPr>
          <p:cNvSpPr>
            <a:spLocks noGrp="1"/>
          </p:cNvSpPr>
          <p:nvPr>
            <p:ph type="title"/>
          </p:nvPr>
        </p:nvSpPr>
        <p:spPr>
          <a:xfrm>
            <a:off x="305092" y="1388634"/>
            <a:ext cx="7145866" cy="778933"/>
          </a:xfrm>
        </p:spPr>
        <p:txBody>
          <a:bodyPr vert="horz" lIns="91440" tIns="45720" rIns="91440" bIns="45720" rtlCol="0" anchor="ctr">
            <a:normAutofit fontScale="90000"/>
          </a:bodyPr>
          <a:lstStyle/>
          <a:p>
            <a:pPr marL="234950" indent="-6350">
              <a:spcBef>
                <a:spcPts val="1000"/>
              </a:spcBef>
            </a:pPr>
            <a:r>
              <a:rPr lang="en-US" b="1" u="none" strike="noStrike" dirty="0">
                <a:solidFill>
                  <a:srgbClr val="FEFFFF"/>
                </a:solidFill>
                <a:effectLst/>
                <a:uFill>
                  <a:solidFill>
                    <a:srgbClr val="000000"/>
                  </a:solidFill>
                </a:uFill>
                <a:latin typeface="Times New Roman" panose="02020603050405020304" pitchFamily="18" charset="0"/>
                <a:cs typeface="Times New Roman" panose="02020603050405020304" pitchFamily="18" charset="0"/>
              </a:rPr>
              <a:t>HARDWARE REQUIRMENTS </a:t>
            </a:r>
            <a:br>
              <a:rPr lang="en-US" b="1" u="sng" dirty="0">
                <a:solidFill>
                  <a:srgbClr val="FEFFFF"/>
                </a:solidFill>
                <a:effectLst/>
                <a:uFill>
                  <a:solidFill>
                    <a:srgbClr val="000000"/>
                  </a:solidFill>
                </a:uFill>
                <a:latin typeface="Times New Roman" panose="02020603050405020304" pitchFamily="18" charset="0"/>
                <a:cs typeface="Times New Roman" panose="02020603050405020304" pitchFamily="18" charset="0"/>
              </a:rPr>
            </a:br>
            <a:r>
              <a:rPr lang="en-US" dirty="0">
                <a:solidFill>
                  <a:srgbClr val="FEFFFF"/>
                </a:solidFill>
                <a:effectLst/>
                <a:latin typeface="Times New Roman" panose="02020603050405020304" pitchFamily="18" charset="0"/>
                <a:cs typeface="Times New Roman" panose="02020603050405020304" pitchFamily="18" charset="0"/>
              </a:rPr>
              <a:t> </a:t>
            </a:r>
            <a:br>
              <a:rPr lang="en-US" sz="1600" dirty="0">
                <a:solidFill>
                  <a:srgbClr val="FEFFFF"/>
                </a:solidFill>
                <a:effectLst/>
              </a:rPr>
            </a:br>
            <a:endParaRPr lang="en-US" sz="3200" dirty="0">
              <a:solidFill>
                <a:srgbClr val="FEFFFF"/>
              </a:solidFill>
            </a:endParaRPr>
          </a:p>
        </p:txBody>
      </p:sp>
      <p:sp>
        <p:nvSpPr>
          <p:cNvPr id="4" name="Content Placeholder 3">
            <a:extLst>
              <a:ext uri="{FF2B5EF4-FFF2-40B4-BE49-F238E27FC236}">
                <a16:creationId xmlns:a16="http://schemas.microsoft.com/office/drawing/2014/main" id="{D4E86E08-60A6-0B5C-64EF-076E6DAB161C}"/>
              </a:ext>
            </a:extLst>
          </p:cNvPr>
          <p:cNvSpPr>
            <a:spLocks noGrp="1"/>
          </p:cNvSpPr>
          <p:nvPr>
            <p:ph idx="1"/>
          </p:nvPr>
        </p:nvSpPr>
        <p:spPr>
          <a:xfrm>
            <a:off x="541866" y="2032000"/>
            <a:ext cx="7145867" cy="3879222"/>
          </a:xfrm>
        </p:spPr>
        <p:txBody>
          <a:bodyPr vert="horz" lIns="91440" tIns="45720" rIns="91440" bIns="45720" rtlCol="0">
            <a:normAutofit/>
          </a:bodyPr>
          <a:lstStyle/>
          <a:p>
            <a:pPr marL="228600" indent="0">
              <a:buNone/>
            </a:pPr>
            <a:endParaRPr lang="en-US" dirty="0">
              <a:solidFill>
                <a:srgbClr val="FEFFFF"/>
              </a:solidFill>
              <a:effectLst/>
            </a:endParaRPr>
          </a:p>
          <a:p>
            <a:pPr marL="228600" indent="0">
              <a:buNone/>
            </a:pPr>
            <a:endParaRPr lang="en-US" dirty="0">
              <a:solidFill>
                <a:srgbClr val="FEFFFF"/>
              </a:solidFill>
              <a:effectLst/>
            </a:endParaRPr>
          </a:p>
          <a:p>
            <a:pPr marL="228600"/>
            <a:r>
              <a:rPr lang="en-US" dirty="0">
                <a:solidFill>
                  <a:srgbClr val="FEFFFF"/>
                </a:solidFill>
                <a:effectLst/>
              </a:rPr>
              <a:t>The following describes the hardware needed in order to execute and develop the Virtual Mouse application:</a:t>
            </a:r>
          </a:p>
          <a:p>
            <a:pPr marL="342900" lvl="0" indent="-342900"/>
            <a:r>
              <a:rPr lang="en-US" dirty="0">
                <a:solidFill>
                  <a:srgbClr val="FEFFFF"/>
                </a:solidFill>
                <a:effectLst/>
              </a:rPr>
              <a:t>Personal Computer and Mobile</a:t>
            </a:r>
          </a:p>
          <a:p>
            <a:pPr marL="342900" lvl="0" indent="-342900"/>
            <a:r>
              <a:rPr lang="en-US" dirty="0">
                <a:solidFill>
                  <a:srgbClr val="FEFFFF"/>
                </a:solidFill>
                <a:effectLst/>
              </a:rPr>
              <a:t> Processor: </a:t>
            </a:r>
            <a:r>
              <a:rPr lang="en-US" dirty="0">
                <a:solidFill>
                  <a:srgbClr val="FEFFFF"/>
                </a:solidFill>
              </a:rPr>
              <a:t>i3 ,Android</a:t>
            </a:r>
          </a:p>
          <a:p>
            <a:pPr marL="342900" lvl="0" indent="-342900"/>
            <a:r>
              <a:rPr lang="en-US" dirty="0">
                <a:solidFill>
                  <a:srgbClr val="FEFFFF"/>
                </a:solidFill>
                <a:effectLst/>
              </a:rPr>
              <a:t>Main Memory:4 GB RAM </a:t>
            </a:r>
          </a:p>
          <a:p>
            <a:pPr marL="342900" lvl="0" indent="-342900"/>
            <a:r>
              <a:rPr lang="en-US" dirty="0">
                <a:solidFill>
                  <a:srgbClr val="FEFFFF"/>
                </a:solidFill>
                <a:effectLst/>
              </a:rPr>
              <a:t>Hard Disk: 512 GB </a:t>
            </a:r>
          </a:p>
        </p:txBody>
      </p:sp>
    </p:spTree>
    <p:extLst>
      <p:ext uri="{BB962C8B-B14F-4D97-AF65-F5344CB8AC3E}">
        <p14:creationId xmlns:p14="http://schemas.microsoft.com/office/powerpoint/2010/main" val="40396616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712</TotalTime>
  <Words>885</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SemiBold</vt:lpstr>
      <vt:lpstr>Century Gothic</vt:lpstr>
      <vt:lpstr>Söhne</vt:lpstr>
      <vt:lpstr>Times New Roman</vt:lpstr>
      <vt:lpstr>Wingdings 3</vt:lpstr>
      <vt:lpstr>Slice</vt:lpstr>
      <vt:lpstr>AI BASED – DIET AND WORK OUT PLAN GENERATOR</vt:lpstr>
      <vt:lpstr>AGENDA</vt:lpstr>
      <vt:lpstr>ABSTRACT</vt:lpstr>
      <vt:lpstr> INTRODUCTION                       </vt:lpstr>
      <vt:lpstr>Existing systems</vt:lpstr>
      <vt:lpstr>Existing systems</vt:lpstr>
      <vt:lpstr>PROPOSED SYSTEM  </vt:lpstr>
      <vt:lpstr>SOFTWARE REQUIRMENTS  </vt:lpstr>
      <vt:lpstr>HARDWARE REQUIRMENTS    </vt:lpstr>
      <vt:lpstr>SYSTEM ARCHITECTURE DIAGRAM</vt:lpstr>
      <vt:lpstr>USE CASE DIAGRAM</vt:lpstr>
      <vt:lpstr>CLASS DIAGRAM</vt:lpstr>
      <vt:lpstr>SEQUENCE DIAGRAM</vt:lpstr>
      <vt:lpstr>ACTIVITY DIAGRAM</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 DIET AND WORK OUT PLAN GENERATOR</dc:title>
  <dc:creator>yathish tiruveedhula</dc:creator>
  <cp:lastModifiedBy>Vemulapalli Sai venkat</cp:lastModifiedBy>
  <cp:revision>28</cp:revision>
  <dcterms:created xsi:type="dcterms:W3CDTF">2024-02-21T17:59:00Z</dcterms:created>
  <dcterms:modified xsi:type="dcterms:W3CDTF">2024-05-01T16:14:25Z</dcterms:modified>
</cp:coreProperties>
</file>