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8" r:id="rId3"/>
    <p:sldId id="266" r:id="rId4"/>
    <p:sldId id="265" r:id="rId5"/>
    <p:sldId id="267" r:id="rId6"/>
    <p:sldId id="269" r:id="rId7"/>
    <p:sldId id="270" r:id="rId8"/>
    <p:sldId id="278" r:id="rId9"/>
    <p:sldId id="279" r:id="rId10"/>
    <p:sldId id="273" r:id="rId11"/>
    <p:sldId id="274" r:id="rId12"/>
    <p:sldId id="275" r:id="rId13"/>
    <p:sldId id="276" r:id="rId14"/>
    <p:sldId id="280" r:id="rId15"/>
    <p:sldId id="271" r:id="rId16"/>
    <p:sldId id="27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0B588-A4E5-481E-B1F7-E89440F868B5}" v="1" dt="2024-09-19T08:39:02.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napToGrid="0">
      <p:cViewPr>
        <p:scale>
          <a:sx n="123" d="100"/>
          <a:sy n="123"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thish tiruveedhula" userId="0694cf836ab3189b" providerId="LiveId" clId="{A820B588-A4E5-481E-B1F7-E89440F868B5}"/>
    <pc:docChg chg="addSld delSld modSld">
      <pc:chgData name="yathish tiruveedhula" userId="0694cf836ab3189b" providerId="LiveId" clId="{A820B588-A4E5-481E-B1F7-E89440F868B5}" dt="2024-09-19T09:07:24.925" v="94" actId="2696"/>
      <pc:docMkLst>
        <pc:docMk/>
      </pc:docMkLst>
      <pc:sldChg chg="modSp mod">
        <pc:chgData name="yathish tiruveedhula" userId="0694cf836ab3189b" providerId="LiveId" clId="{A820B588-A4E5-481E-B1F7-E89440F868B5}" dt="2024-09-19T08:44:02.454" v="88" actId="14100"/>
        <pc:sldMkLst>
          <pc:docMk/>
          <pc:sldMk cId="3386288197" sldId="276"/>
        </pc:sldMkLst>
        <pc:picChg chg="mod">
          <ac:chgData name="yathish tiruveedhula" userId="0694cf836ab3189b" providerId="LiveId" clId="{A820B588-A4E5-481E-B1F7-E89440F868B5}" dt="2024-09-19T08:44:02.454" v="88" actId="14100"/>
          <ac:picMkLst>
            <pc:docMk/>
            <pc:sldMk cId="3386288197" sldId="276"/>
            <ac:picMk id="8" creationId="{844253A4-77BF-0338-11AD-D9C200F1CBDE}"/>
          </ac:picMkLst>
        </pc:picChg>
      </pc:sldChg>
      <pc:sldChg chg="modSp mod">
        <pc:chgData name="yathish tiruveedhula" userId="0694cf836ab3189b" providerId="LiveId" clId="{A820B588-A4E5-481E-B1F7-E89440F868B5}" dt="2024-09-19T08:44:36.730" v="92" actId="20577"/>
        <pc:sldMkLst>
          <pc:docMk/>
          <pc:sldMk cId="3924711135" sldId="277"/>
        </pc:sldMkLst>
        <pc:spChg chg="mod">
          <ac:chgData name="yathish tiruveedhula" userId="0694cf836ab3189b" providerId="LiveId" clId="{A820B588-A4E5-481E-B1F7-E89440F868B5}" dt="2024-09-19T08:44:36.730" v="92" actId="20577"/>
          <ac:spMkLst>
            <pc:docMk/>
            <pc:sldMk cId="3924711135" sldId="277"/>
            <ac:spMk id="2" creationId="{160837DA-B51F-9451-718B-C756A9CC8CCE}"/>
          </ac:spMkLst>
        </pc:spChg>
      </pc:sldChg>
      <pc:sldChg chg="addSp delSp modSp new mod">
        <pc:chgData name="yathish tiruveedhula" userId="0694cf836ab3189b" providerId="LiveId" clId="{A820B588-A4E5-481E-B1F7-E89440F868B5}" dt="2024-09-19T08:43:30.287" v="86" actId="255"/>
        <pc:sldMkLst>
          <pc:docMk/>
          <pc:sldMk cId="4024129189" sldId="279"/>
        </pc:sldMkLst>
        <pc:spChg chg="mod">
          <ac:chgData name="yathish tiruveedhula" userId="0694cf836ab3189b" providerId="LiveId" clId="{A820B588-A4E5-481E-B1F7-E89440F868B5}" dt="2024-09-19T08:40:21.367" v="34" actId="14100"/>
          <ac:spMkLst>
            <pc:docMk/>
            <pc:sldMk cId="4024129189" sldId="279"/>
            <ac:spMk id="2" creationId="{85DABD0F-1154-1A74-87A7-34D094A25EF7}"/>
          </ac:spMkLst>
        </pc:spChg>
        <pc:spChg chg="del">
          <ac:chgData name="yathish tiruveedhula" userId="0694cf836ab3189b" providerId="LiveId" clId="{A820B588-A4E5-481E-B1F7-E89440F868B5}" dt="2024-09-19T08:39:02.329" v="1"/>
          <ac:spMkLst>
            <pc:docMk/>
            <pc:sldMk cId="4024129189" sldId="279"/>
            <ac:spMk id="3" creationId="{BC9856C5-E42E-8B36-5F8E-D8F7F2744538}"/>
          </ac:spMkLst>
        </pc:spChg>
        <pc:spChg chg="add mod">
          <ac:chgData name="yathish tiruveedhula" userId="0694cf836ab3189b" providerId="LiveId" clId="{A820B588-A4E5-481E-B1F7-E89440F868B5}" dt="2024-09-19T08:42:17.476" v="67" actId="255"/>
          <ac:spMkLst>
            <pc:docMk/>
            <pc:sldMk cId="4024129189" sldId="279"/>
            <ac:spMk id="6" creationId="{7370517E-4F18-02D7-919D-BAD05A975384}"/>
          </ac:spMkLst>
        </pc:spChg>
        <pc:spChg chg="add mod">
          <ac:chgData name="yathish tiruveedhula" userId="0694cf836ab3189b" providerId="LiveId" clId="{A820B588-A4E5-481E-B1F7-E89440F868B5}" dt="2024-09-19T08:43:30.287" v="86" actId="255"/>
          <ac:spMkLst>
            <pc:docMk/>
            <pc:sldMk cId="4024129189" sldId="279"/>
            <ac:spMk id="7" creationId="{91755BC2-0441-8BB0-A805-E4BA1865850C}"/>
          </ac:spMkLst>
        </pc:spChg>
        <pc:picChg chg="add mod">
          <ac:chgData name="yathish tiruveedhula" userId="0694cf836ab3189b" providerId="LiveId" clId="{A820B588-A4E5-481E-B1F7-E89440F868B5}" dt="2024-09-19T08:40:30.339" v="37" actId="14100"/>
          <ac:picMkLst>
            <pc:docMk/>
            <pc:sldMk cId="4024129189" sldId="279"/>
            <ac:picMk id="5" creationId="{13E87949-D2D9-C3C3-41B0-E414F5433804}"/>
          </ac:picMkLst>
        </pc:picChg>
      </pc:sldChg>
      <pc:sldChg chg="new del">
        <pc:chgData name="yathish tiruveedhula" userId="0694cf836ab3189b" providerId="LiveId" clId="{A820B588-A4E5-481E-B1F7-E89440F868B5}" dt="2024-09-19T09:07:24.925" v="94" actId="2696"/>
        <pc:sldMkLst>
          <pc:docMk/>
          <pc:sldMk cId="2317448901"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42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2F111C4-6536-45F7-A28F-04A9178983A2}"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205014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962012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6638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34813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4607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3075007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828325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286173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370826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406156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F111C4-6536-45F7-A28F-04A9178983A2}"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46894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111C4-6536-45F7-A28F-04A9178983A2}"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2935207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111C4-6536-45F7-A28F-04A9178983A2}"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57161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111C4-6536-45F7-A28F-04A9178983A2}"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72737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111C4-6536-45F7-A28F-04A9178983A2}"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389995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111C4-6536-45F7-A28F-04A9178983A2}"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428871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2F111C4-6536-45F7-A28F-04A9178983A2}" type="datetimeFigureOut">
              <a:rPr lang="en-IN" smtClean="0"/>
              <a:t>18-11-2024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246F3AA-A3E9-44EE-8EBA-AA42AABB70E2}" type="slidenum">
              <a:rPr lang="en-IN" smtClean="0"/>
              <a:t>‹#›</a:t>
            </a:fld>
            <a:endParaRPr lang="en-IN"/>
          </a:p>
        </p:txBody>
      </p:sp>
    </p:spTree>
    <p:extLst>
      <p:ext uri="{BB962C8B-B14F-4D97-AF65-F5344CB8AC3E}">
        <p14:creationId xmlns:p14="http://schemas.microsoft.com/office/powerpoint/2010/main" val="23641036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CBF1-2585-D86E-8A29-E5BA4CFE09AA}"/>
              </a:ext>
            </a:extLst>
          </p:cNvPr>
          <p:cNvSpPr>
            <a:spLocks noGrp="1"/>
          </p:cNvSpPr>
          <p:nvPr>
            <p:ph type="title"/>
          </p:nvPr>
        </p:nvSpPr>
        <p:spPr>
          <a:xfrm>
            <a:off x="1869715" y="1782715"/>
            <a:ext cx="8609512" cy="1325563"/>
          </a:xfrm>
        </p:spPr>
        <p:txBody>
          <a:bodyPr>
            <a:normAutofit/>
          </a:bodyPr>
          <a:lstStyle/>
          <a:p>
            <a:pPr algn="ctr"/>
            <a:r>
              <a:rPr lang="en-IN" sz="3500" b="1" dirty="0"/>
              <a:t>Handwritten Numerical Character Recognition </a:t>
            </a:r>
            <a:r>
              <a:rPr lang="en-US" altLang="en-US" sz="3500" b="1" dirty="0"/>
              <a:t>Using Deep Learning</a:t>
            </a:r>
            <a:endParaRPr lang="en-IN" sz="3500" dirty="0">
              <a:solidFill>
                <a:schemeClr val="bg1">
                  <a:lumMod val="95000"/>
                  <a:lumOff val="5000"/>
                </a:schemeClr>
              </a:solidFill>
            </a:endParaRPr>
          </a:p>
        </p:txBody>
      </p:sp>
      <p:sp>
        <p:nvSpPr>
          <p:cNvPr id="3" name="Subtitle 2">
            <a:extLst>
              <a:ext uri="{FF2B5EF4-FFF2-40B4-BE49-F238E27FC236}">
                <a16:creationId xmlns:a16="http://schemas.microsoft.com/office/drawing/2014/main" id="{198211FC-F80A-D51E-B9D0-D09DBCA159B7}"/>
              </a:ext>
            </a:extLst>
          </p:cNvPr>
          <p:cNvSpPr>
            <a:spLocks noGrp="1"/>
          </p:cNvSpPr>
          <p:nvPr>
            <p:ph sz="half" idx="1"/>
          </p:nvPr>
        </p:nvSpPr>
        <p:spPr>
          <a:xfrm>
            <a:off x="6666227" y="3882662"/>
            <a:ext cx="5181600" cy="2407396"/>
          </a:xfrm>
        </p:spPr>
        <p:txBody>
          <a:bodyPr>
            <a:normAutofit fontScale="77500" lnSpcReduction="20000"/>
          </a:bodyPr>
          <a:lstStyle/>
          <a:p>
            <a:pPr marL="0" indent="0">
              <a:buNone/>
            </a:pPr>
            <a:r>
              <a:rPr lang="en-US" sz="2000" dirty="0">
                <a:solidFill>
                  <a:schemeClr val="tx1"/>
                </a:solidFill>
              </a:rPr>
              <a:t>        </a:t>
            </a:r>
            <a:r>
              <a:rPr lang="en-US" sz="2000" b="1" dirty="0">
                <a:solidFill>
                  <a:schemeClr val="tx1"/>
                </a:solidFill>
              </a:rPr>
              <a:t>PROJECT  BATCH NO-22</a:t>
            </a:r>
          </a:p>
          <a:p>
            <a:pPr marL="0" indent="0" algn="l">
              <a:buNone/>
            </a:pPr>
            <a:r>
              <a:rPr lang="pt-BR" sz="2000" dirty="0">
                <a:solidFill>
                  <a:schemeClr val="tx1"/>
                </a:solidFill>
                <a:latin typeface="+mj-lt"/>
              </a:rPr>
              <a:t>1) V.SAI VENKAT (22N31A66F9)</a:t>
            </a:r>
          </a:p>
          <a:p>
            <a:pPr marL="0" indent="0" algn="l">
              <a:buNone/>
            </a:pPr>
            <a:r>
              <a:rPr lang="pt-BR" sz="2000" dirty="0">
                <a:solidFill>
                  <a:schemeClr val="tx1"/>
                </a:solidFill>
                <a:latin typeface="+mj-lt"/>
              </a:rPr>
              <a:t>2) SK.IMRAN(22N31A66G2)</a:t>
            </a:r>
          </a:p>
          <a:p>
            <a:pPr marL="0" indent="0" algn="l">
              <a:buNone/>
            </a:pPr>
            <a:r>
              <a:rPr lang="en-US" sz="2000" dirty="0">
                <a:solidFill>
                  <a:schemeClr val="tx1"/>
                </a:solidFill>
                <a:latin typeface="+mj-lt"/>
              </a:rPr>
              <a:t>3)T.SAI YATHISH(23N35A6618)</a:t>
            </a:r>
          </a:p>
          <a:p>
            <a:endParaRPr lang="pt-BR" sz="2000" dirty="0">
              <a:solidFill>
                <a:schemeClr val="tx1"/>
              </a:solidFill>
              <a:latin typeface="+mj-lt"/>
            </a:endParaRPr>
          </a:p>
          <a:p>
            <a:endParaRPr lang="en-IN" sz="3100" dirty="0">
              <a:latin typeface="+mj-lt"/>
            </a:endParaRPr>
          </a:p>
        </p:txBody>
      </p:sp>
      <p:sp>
        <p:nvSpPr>
          <p:cNvPr id="5" name="Content Placeholder 4">
            <a:extLst>
              <a:ext uri="{FF2B5EF4-FFF2-40B4-BE49-F238E27FC236}">
                <a16:creationId xmlns:a16="http://schemas.microsoft.com/office/drawing/2014/main" id="{B974ADF7-35DB-F375-BDD8-299983FF7004}"/>
              </a:ext>
            </a:extLst>
          </p:cNvPr>
          <p:cNvSpPr>
            <a:spLocks noGrp="1"/>
          </p:cNvSpPr>
          <p:nvPr>
            <p:ph sz="half" idx="2"/>
          </p:nvPr>
        </p:nvSpPr>
        <p:spPr>
          <a:xfrm>
            <a:off x="727011" y="4291652"/>
            <a:ext cx="5181600" cy="1035847"/>
          </a:xfrm>
        </p:spPr>
        <p:txBody>
          <a:bodyPr>
            <a:normAutofit fontScale="77500" lnSpcReduction="20000"/>
          </a:bodyPr>
          <a:lstStyle/>
          <a:p>
            <a:pPr marL="0" indent="0" algn="ctr">
              <a:buNone/>
            </a:pPr>
            <a:r>
              <a:rPr lang="en-IN" b="1" dirty="0">
                <a:solidFill>
                  <a:schemeClr val="tx1"/>
                </a:solidFill>
              </a:rPr>
              <a:t>GUIDE</a:t>
            </a:r>
          </a:p>
          <a:p>
            <a:pPr marL="0" indent="0" algn="ctr">
              <a:buNone/>
            </a:pPr>
            <a:r>
              <a:rPr lang="en-IN" dirty="0">
                <a:solidFill>
                  <a:schemeClr val="tx1"/>
                </a:solidFill>
              </a:rPr>
              <a:t>Mr. T. Hari Babu </a:t>
            </a:r>
          </a:p>
          <a:p>
            <a:pPr marL="0" indent="0" algn="ctr">
              <a:buNone/>
            </a:pPr>
            <a:r>
              <a:rPr lang="en-IN" dirty="0">
                <a:solidFill>
                  <a:schemeClr val="tx1"/>
                </a:solidFill>
              </a:rPr>
              <a:t>Assistant Professor</a:t>
            </a:r>
          </a:p>
          <a:p>
            <a:pPr marL="0" indent="0">
              <a:buNone/>
            </a:pPr>
            <a:endParaRPr lang="en-IN" dirty="0"/>
          </a:p>
        </p:txBody>
      </p:sp>
      <p:pic>
        <p:nvPicPr>
          <p:cNvPr id="4" name="Picture 3">
            <a:extLst>
              <a:ext uri="{FF2B5EF4-FFF2-40B4-BE49-F238E27FC236}">
                <a16:creationId xmlns:a16="http://schemas.microsoft.com/office/drawing/2014/main" id="{C7EDEA3B-2CDA-A93B-1F5A-514D0CA21EC2}"/>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660" y="0"/>
            <a:ext cx="1417320" cy="1417320"/>
          </a:xfrm>
          <a:prstGeom prst="rect">
            <a:avLst/>
          </a:prstGeom>
          <a:noFill/>
          <a:ln>
            <a:noFill/>
          </a:ln>
        </p:spPr>
      </p:pic>
      <p:sp>
        <p:nvSpPr>
          <p:cNvPr id="6" name="TextBox 5">
            <a:extLst>
              <a:ext uri="{FF2B5EF4-FFF2-40B4-BE49-F238E27FC236}">
                <a16:creationId xmlns:a16="http://schemas.microsoft.com/office/drawing/2014/main" id="{FEF35664-2423-ECF9-4C2C-40C0997E531B}"/>
              </a:ext>
            </a:extLst>
          </p:cNvPr>
          <p:cNvSpPr txBox="1"/>
          <p:nvPr/>
        </p:nvSpPr>
        <p:spPr>
          <a:xfrm>
            <a:off x="2397037" y="0"/>
            <a:ext cx="7023147" cy="1658467"/>
          </a:xfrm>
          <a:prstGeom prst="rect">
            <a:avLst/>
          </a:prstGeom>
          <a:noFill/>
        </p:spPr>
        <p:txBody>
          <a:bodyPr wrap="square">
            <a:spAutoFit/>
          </a:bodyPr>
          <a:lstStyle/>
          <a:p>
            <a:pPr algn="ctr">
              <a:lnSpc>
                <a:spcPct val="107000"/>
              </a:lnSpc>
              <a:spcAft>
                <a:spcPts val="800"/>
              </a:spcAft>
            </a:pPr>
            <a:r>
              <a:rPr lang="en-IN" sz="3200" b="1" dirty="0">
                <a:solidFill>
                  <a:schemeClr val="bg1">
                    <a:lumMod val="95000"/>
                    <a:lumOff val="5000"/>
                  </a:schemeClr>
                </a:solidFill>
                <a:effectLst/>
                <a:latin typeface="Bahnschrift SemiBold" panose="020B0502040204020203" pitchFamily="34" charset="0"/>
                <a:ea typeface="Times New Roman" panose="02020603050405020304" pitchFamily="18" charset="0"/>
              </a:rPr>
              <a:t>DEPARTMENT OF </a:t>
            </a:r>
          </a:p>
          <a:p>
            <a:pPr algn="ctr">
              <a:lnSpc>
                <a:spcPct val="107000"/>
              </a:lnSpc>
              <a:spcAft>
                <a:spcPts val="800"/>
              </a:spcAft>
            </a:pPr>
            <a:r>
              <a:rPr lang="en-IN" sz="3200" b="1" dirty="0">
                <a:solidFill>
                  <a:schemeClr val="bg1">
                    <a:lumMod val="95000"/>
                    <a:lumOff val="5000"/>
                  </a:schemeClr>
                </a:solidFill>
                <a:effectLst/>
                <a:latin typeface="Bahnschrift SemiBold" panose="020B0502040204020203" pitchFamily="34" charset="0"/>
                <a:ea typeface="Times New Roman" panose="02020603050405020304" pitchFamily="18" charset="0"/>
              </a:rPr>
              <a:t>COMPU</a:t>
            </a:r>
            <a:r>
              <a:rPr lang="en-IN" sz="3200" b="1" dirty="0">
                <a:solidFill>
                  <a:schemeClr val="bg1">
                    <a:lumMod val="95000"/>
                    <a:lumOff val="5000"/>
                  </a:schemeClr>
                </a:solidFill>
                <a:latin typeface="Bahnschrift SemiBold" panose="020B0502040204020203" pitchFamily="34" charset="0"/>
                <a:ea typeface="Times New Roman" panose="02020603050405020304" pitchFamily="18" charset="0"/>
              </a:rPr>
              <a:t>TATIONAL INTELLIGENCE</a:t>
            </a:r>
            <a:endParaRPr lang="en-IN" sz="3200" dirty="0">
              <a:solidFill>
                <a:schemeClr val="bg1">
                  <a:lumMod val="95000"/>
                  <a:lumOff val="5000"/>
                </a:schemeClr>
              </a:solidFill>
              <a:effectLst/>
              <a:latin typeface="Times New Roman" panose="02020603050405020304" pitchFamily="18" charset="0"/>
              <a:ea typeface="Times New Roman" panose="02020603050405020304" pitchFamily="18" charset="0"/>
            </a:endParaRPr>
          </a:p>
          <a:p>
            <a:pPr algn="ctr">
              <a:lnSpc>
                <a:spcPct val="107000"/>
              </a:lnSpc>
              <a:spcAft>
                <a:spcPts val="800"/>
              </a:spcAft>
            </a:pP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098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E1C6-44EF-40CA-0C17-724811FA1B15}"/>
              </a:ext>
            </a:extLst>
          </p:cNvPr>
          <p:cNvSpPr>
            <a:spLocks noGrp="1"/>
          </p:cNvSpPr>
          <p:nvPr>
            <p:ph type="ctrTitle"/>
          </p:nvPr>
        </p:nvSpPr>
        <p:spPr>
          <a:xfrm>
            <a:off x="684212" y="363895"/>
            <a:ext cx="8001000" cy="774440"/>
          </a:xfrm>
        </p:spPr>
        <p:txBody>
          <a:bodyPr>
            <a:normAutofit/>
          </a:bodyPr>
          <a:lstStyle/>
          <a:p>
            <a:r>
              <a:rPr lang="en-IN" sz="4300" b="1" u="sng" dirty="0">
                <a:solidFill>
                  <a:schemeClr val="bg1"/>
                </a:solidFill>
                <a:latin typeface="Times New Roman" panose="02020603050405020304" pitchFamily="18" charset="0"/>
                <a:cs typeface="Times New Roman" panose="02020603050405020304" pitchFamily="18" charset="0"/>
              </a:rPr>
              <a:t>UML DIAGRAMS</a:t>
            </a:r>
          </a:p>
        </p:txBody>
      </p:sp>
      <p:sp>
        <p:nvSpPr>
          <p:cNvPr id="6" name="Subtitle 5">
            <a:extLst>
              <a:ext uri="{FF2B5EF4-FFF2-40B4-BE49-F238E27FC236}">
                <a16:creationId xmlns:a16="http://schemas.microsoft.com/office/drawing/2014/main" id="{011E8503-5906-6020-C482-F2DA87355897}"/>
              </a:ext>
            </a:extLst>
          </p:cNvPr>
          <p:cNvSpPr>
            <a:spLocks noGrp="1"/>
          </p:cNvSpPr>
          <p:nvPr>
            <p:ph type="subTitle" idx="1"/>
          </p:nvPr>
        </p:nvSpPr>
        <p:spPr>
          <a:xfrm>
            <a:off x="3666931" y="5199482"/>
            <a:ext cx="5924922" cy="648479"/>
          </a:xfrm>
        </p:spPr>
        <p:txBody>
          <a:bodyPr/>
          <a:lstStyle/>
          <a:p>
            <a:r>
              <a:rPr lang="en-IN" sz="3600" dirty="0">
                <a:ln w="3175" cmpd="sng">
                  <a:noFill/>
                </a:ln>
                <a:solidFill>
                  <a:schemeClr val="tx1"/>
                </a:solidFill>
                <a:latin typeface="Times New Roman" panose="02020603050405020304" pitchFamily="18" charset="0"/>
              </a:rPr>
              <a:t>Use case diagram</a:t>
            </a:r>
          </a:p>
        </p:txBody>
      </p:sp>
      <p:pic>
        <p:nvPicPr>
          <p:cNvPr id="4" name="Content Placeholder 3">
            <a:extLst>
              <a:ext uri="{FF2B5EF4-FFF2-40B4-BE49-F238E27FC236}">
                <a16:creationId xmlns:a16="http://schemas.microsoft.com/office/drawing/2014/main" id="{5396EB8C-A2BB-719C-5724-DB6058185E32}"/>
              </a:ext>
            </a:extLst>
          </p:cNvPr>
          <p:cNvPicPr>
            <a:picLocks noGrp="1"/>
          </p:cNvPicPr>
          <p:nvPr>
            <p:ph idx="4294967295"/>
          </p:nvPr>
        </p:nvPicPr>
        <p:blipFill>
          <a:blip r:embed="rId2" cstate="print"/>
          <a:srcRect/>
          <a:stretch/>
        </p:blipFill>
        <p:spPr>
          <a:xfrm>
            <a:off x="2665461" y="1361540"/>
            <a:ext cx="5256213" cy="3614737"/>
          </a:xfrm>
          <a:prstGeom prst="rect">
            <a:avLst/>
          </a:prstGeom>
        </p:spPr>
      </p:pic>
    </p:spTree>
    <p:extLst>
      <p:ext uri="{BB962C8B-B14F-4D97-AF65-F5344CB8AC3E}">
        <p14:creationId xmlns:p14="http://schemas.microsoft.com/office/powerpoint/2010/main" val="158794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4A09-D089-71FD-C774-F2A03C2764B8}"/>
              </a:ext>
            </a:extLst>
          </p:cNvPr>
          <p:cNvSpPr>
            <a:spLocks noGrp="1"/>
          </p:cNvSpPr>
          <p:nvPr>
            <p:ph type="title"/>
          </p:nvPr>
        </p:nvSpPr>
        <p:spPr>
          <a:xfrm>
            <a:off x="3304099" y="0"/>
            <a:ext cx="6064865" cy="1507067"/>
          </a:xfrm>
        </p:spPr>
        <p:txBody>
          <a:bodyPr/>
          <a:lstStyle/>
          <a:p>
            <a:r>
              <a:rPr lang="en-IN" b="1" u="sng" cap="none" dirty="0">
                <a:solidFill>
                  <a:schemeClr val="bg1"/>
                </a:solidFill>
                <a:latin typeface="Times New Roman" panose="02020603050405020304" pitchFamily="18" charset="0"/>
                <a:ea typeface="+mn-ea"/>
                <a:cs typeface="+mn-cs"/>
              </a:rPr>
              <a:t>Sequence diagram</a:t>
            </a:r>
          </a:p>
        </p:txBody>
      </p:sp>
      <p:pic>
        <p:nvPicPr>
          <p:cNvPr id="9" name="Content Placeholder 8">
            <a:extLst>
              <a:ext uri="{FF2B5EF4-FFF2-40B4-BE49-F238E27FC236}">
                <a16:creationId xmlns:a16="http://schemas.microsoft.com/office/drawing/2014/main" id="{F999F664-E5A7-2AD6-610E-1EE19CDAE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9565" y="1910166"/>
            <a:ext cx="5620604" cy="3614738"/>
          </a:xfrm>
        </p:spPr>
      </p:pic>
    </p:spTree>
    <p:extLst>
      <p:ext uri="{BB962C8B-B14F-4D97-AF65-F5344CB8AC3E}">
        <p14:creationId xmlns:p14="http://schemas.microsoft.com/office/powerpoint/2010/main" val="233913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81E8-CC8F-84AD-FED2-2692376E2CE9}"/>
              </a:ext>
            </a:extLst>
          </p:cNvPr>
          <p:cNvSpPr>
            <a:spLocks noGrp="1"/>
          </p:cNvSpPr>
          <p:nvPr>
            <p:ph type="title"/>
          </p:nvPr>
        </p:nvSpPr>
        <p:spPr>
          <a:xfrm>
            <a:off x="3510366" y="0"/>
            <a:ext cx="6018212" cy="1507067"/>
          </a:xfrm>
        </p:spPr>
        <p:txBody>
          <a:bodyPr/>
          <a:lstStyle/>
          <a:p>
            <a:r>
              <a:rPr lang="en-IN" b="1" u="sng" cap="none" dirty="0">
                <a:solidFill>
                  <a:schemeClr val="bg1"/>
                </a:solidFill>
                <a:latin typeface="Times New Roman" panose="02020603050405020304" pitchFamily="18" charset="0"/>
                <a:ea typeface="+mn-ea"/>
                <a:cs typeface="+mn-cs"/>
              </a:rPr>
              <a:t>Activity diagram</a:t>
            </a:r>
          </a:p>
        </p:txBody>
      </p:sp>
      <p:pic>
        <p:nvPicPr>
          <p:cNvPr id="4" name="Image1">
            <a:extLst>
              <a:ext uri="{FF2B5EF4-FFF2-40B4-BE49-F238E27FC236}">
                <a16:creationId xmlns:a16="http://schemas.microsoft.com/office/drawing/2014/main" id="{930C504E-E258-4794-0589-5C644F081531}"/>
              </a:ext>
            </a:extLst>
          </p:cNvPr>
          <p:cNvPicPr>
            <a:picLocks noGrp="1"/>
          </p:cNvPicPr>
          <p:nvPr>
            <p:ph idx="1"/>
          </p:nvPr>
        </p:nvPicPr>
        <p:blipFill>
          <a:blip r:embed="rId2" cstate="print"/>
          <a:srcRect/>
          <a:stretch/>
        </p:blipFill>
        <p:spPr>
          <a:xfrm>
            <a:off x="2918635" y="1982086"/>
            <a:ext cx="5010951" cy="3544757"/>
          </a:xfrm>
          <a:prstGeom prst="rect">
            <a:avLst/>
          </a:prstGeom>
        </p:spPr>
      </p:pic>
    </p:spTree>
    <p:extLst>
      <p:ext uri="{BB962C8B-B14F-4D97-AF65-F5344CB8AC3E}">
        <p14:creationId xmlns:p14="http://schemas.microsoft.com/office/powerpoint/2010/main" val="284849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3087-7928-E88C-36C1-02D62E7A51B1}"/>
              </a:ext>
            </a:extLst>
          </p:cNvPr>
          <p:cNvSpPr>
            <a:spLocks noGrp="1"/>
          </p:cNvSpPr>
          <p:nvPr>
            <p:ph type="title"/>
          </p:nvPr>
        </p:nvSpPr>
        <p:spPr>
          <a:xfrm>
            <a:off x="4020704" y="157988"/>
            <a:ext cx="5887582" cy="1507067"/>
          </a:xfrm>
        </p:spPr>
        <p:txBody>
          <a:bodyPr/>
          <a:lstStyle/>
          <a:p>
            <a:r>
              <a:rPr lang="en-IN" b="1" u="sng" cap="none" dirty="0">
                <a:solidFill>
                  <a:schemeClr val="bg1"/>
                </a:solidFill>
                <a:latin typeface="Times New Roman" panose="02020603050405020304" pitchFamily="18" charset="0"/>
                <a:ea typeface="+mn-ea"/>
                <a:cs typeface="Times New Roman" panose="02020603050405020304" pitchFamily="18" charset="0"/>
              </a:rPr>
              <a:t>Class diagram</a:t>
            </a:r>
            <a:br>
              <a:rPr lang="en-IN" b="1" u="sng" dirty="0">
                <a:solidFill>
                  <a:schemeClr val="bg1"/>
                </a:solidFill>
                <a:latin typeface="Times New Roman" panose="02020603050405020304" pitchFamily="18" charset="0"/>
                <a:cs typeface="Times New Roman" panose="02020603050405020304" pitchFamily="18" charset="0"/>
              </a:rPr>
            </a:br>
            <a:endParaRPr lang="en-IN" b="1" u="sng"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844253A4-77BF-0338-11AD-D9C200F1CBDE}"/>
              </a:ext>
            </a:extLst>
          </p:cNvPr>
          <p:cNvPicPr>
            <a:picLocks noGrp="1" noChangeAspect="1"/>
          </p:cNvPicPr>
          <p:nvPr>
            <p:ph idx="1"/>
          </p:nvPr>
        </p:nvPicPr>
        <p:blipFill>
          <a:blip r:embed="rId2"/>
          <a:stretch>
            <a:fillRect/>
          </a:stretch>
        </p:blipFill>
        <p:spPr>
          <a:xfrm>
            <a:off x="3349059" y="1665055"/>
            <a:ext cx="4954554" cy="4133461"/>
          </a:xfrm>
        </p:spPr>
      </p:pic>
    </p:spTree>
    <p:extLst>
      <p:ext uri="{BB962C8B-B14F-4D97-AF65-F5344CB8AC3E}">
        <p14:creationId xmlns:p14="http://schemas.microsoft.com/office/powerpoint/2010/main" val="338628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8134-0CD9-8377-09D6-30FD693D1B07}"/>
              </a:ext>
            </a:extLst>
          </p:cNvPr>
          <p:cNvSpPr>
            <a:spLocks noGrp="1"/>
          </p:cNvSpPr>
          <p:nvPr>
            <p:ph type="title"/>
          </p:nvPr>
        </p:nvSpPr>
        <p:spPr>
          <a:xfrm>
            <a:off x="1118164" y="217549"/>
            <a:ext cx="8534400" cy="1507067"/>
          </a:xfrm>
        </p:spPr>
        <p:txBody>
          <a:bodyPr/>
          <a:lstStyle/>
          <a:p>
            <a:r>
              <a:rPr lang="en-US" b="1" u="sng" dirty="0">
                <a:solidFill>
                  <a:schemeClr val="bg1"/>
                </a:solidFill>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D5CC5D37-8D78-3056-DB3F-527342B72F35}"/>
              </a:ext>
            </a:extLst>
          </p:cNvPr>
          <p:cNvPicPr>
            <a:picLocks noGrp="1" noChangeAspect="1"/>
          </p:cNvPicPr>
          <p:nvPr>
            <p:ph idx="1"/>
          </p:nvPr>
        </p:nvPicPr>
        <p:blipFill>
          <a:blip r:embed="rId2"/>
          <a:stretch>
            <a:fillRect/>
          </a:stretch>
        </p:blipFill>
        <p:spPr>
          <a:xfrm>
            <a:off x="826873" y="1621631"/>
            <a:ext cx="4061866" cy="3614738"/>
          </a:xfrm>
          <a:prstGeom prst="rect">
            <a:avLst/>
          </a:prstGeom>
        </p:spPr>
      </p:pic>
      <p:pic>
        <p:nvPicPr>
          <p:cNvPr id="5" name="Picture 4">
            <a:extLst>
              <a:ext uri="{FF2B5EF4-FFF2-40B4-BE49-F238E27FC236}">
                <a16:creationId xmlns:a16="http://schemas.microsoft.com/office/drawing/2014/main" id="{93E96AFC-E068-0F82-E9BD-97C925A5F6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1077" y="1700308"/>
            <a:ext cx="4753915" cy="3560370"/>
          </a:xfrm>
          <a:prstGeom prst="rect">
            <a:avLst/>
          </a:prstGeom>
          <a:noFill/>
        </p:spPr>
      </p:pic>
    </p:spTree>
    <p:extLst>
      <p:ext uri="{BB962C8B-B14F-4D97-AF65-F5344CB8AC3E}">
        <p14:creationId xmlns:p14="http://schemas.microsoft.com/office/powerpoint/2010/main" val="37942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6299-ADFE-99DA-1C6F-72274F098CFF}"/>
              </a:ext>
            </a:extLst>
          </p:cNvPr>
          <p:cNvSpPr>
            <a:spLocks noGrp="1"/>
          </p:cNvSpPr>
          <p:nvPr>
            <p:ph type="ctrTitle"/>
          </p:nvPr>
        </p:nvSpPr>
        <p:spPr>
          <a:xfrm>
            <a:off x="423512" y="685800"/>
            <a:ext cx="7411452" cy="690614"/>
          </a:xfrm>
        </p:spPr>
        <p:txBody>
          <a:bodyPr>
            <a:normAutofit fontScale="90000"/>
          </a:bodyPr>
          <a:lstStyle/>
          <a:p>
            <a:r>
              <a:rPr lang="en-US" sz="4300" b="1" u="sng" dirty="0">
                <a:solidFill>
                  <a:schemeClr val="bg1"/>
                </a:solidFill>
                <a:latin typeface="Times New Roman" panose="02020603050405020304" pitchFamily="18" charset="0"/>
                <a:cs typeface="Times New Roman" panose="02020603050405020304" pitchFamily="18" charset="0"/>
              </a:rPr>
              <a:t>CONCLUSION</a:t>
            </a:r>
            <a:endParaRPr lang="en-IN" sz="4300" b="1"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B85EE0-A145-B10B-F1F5-B01CF1FD6C8B}"/>
              </a:ext>
            </a:extLst>
          </p:cNvPr>
          <p:cNvSpPr>
            <a:spLocks noGrp="1"/>
          </p:cNvSpPr>
          <p:nvPr>
            <p:ph type="subTitle" idx="1"/>
          </p:nvPr>
        </p:nvSpPr>
        <p:spPr>
          <a:xfrm>
            <a:off x="575912" y="1647099"/>
            <a:ext cx="11040176" cy="4381902"/>
          </a:xfrm>
        </p:spPr>
        <p:txBody>
          <a:bodyPr>
            <a:noAutofit/>
          </a:bodyPr>
          <a:lstStyle/>
          <a:p>
            <a:pPr marL="342900" indent="-342900">
              <a:buFont typeface="Arial" panose="020B0604020202020204" pitchFamily="34" charset="0"/>
              <a:buChar char="•"/>
            </a:pPr>
            <a:r>
              <a:rPr lang="en-US" altLang="en-US" sz="2200" dirty="0">
                <a:solidFill>
                  <a:schemeClr val="tx1"/>
                </a:solidFill>
                <a:latin typeface="Times New Roman" panose="02020603050405020304" pitchFamily="18" charset="0"/>
              </a:rPr>
              <a:t>Handwritten digit recognition classification accuracy will be tested on the MNIST(Modified National Institute of Standards and Technology) dataset while using training and testing sets .</a:t>
            </a:r>
          </a:p>
          <a:p>
            <a:pPr marL="342900" indent="-342900">
              <a:buFont typeface="Arial" panose="020B0604020202020204" pitchFamily="34" charset="0"/>
              <a:buChar char="•"/>
            </a:pPr>
            <a:r>
              <a:rPr lang="en-US" altLang="en-US" sz="2200" dirty="0">
                <a:solidFill>
                  <a:schemeClr val="tx1"/>
                </a:solidFill>
                <a:latin typeface="Times New Roman" panose="02020603050405020304" pitchFamily="18" charset="0"/>
              </a:rPr>
              <a:t>We have built and trained the Convolutional neural network which is very effective for image classification purposes. </a:t>
            </a:r>
          </a:p>
          <a:p>
            <a:pPr marL="342900" indent="-342900">
              <a:buFont typeface="Arial" panose="020B0604020202020204" pitchFamily="34" charset="0"/>
              <a:buChar char="•"/>
            </a:pPr>
            <a:r>
              <a:rPr lang="en-US" altLang="en-US" sz="2200" dirty="0">
                <a:solidFill>
                  <a:schemeClr val="tx1"/>
                </a:solidFill>
                <a:latin typeface="Times New Roman" panose="02020603050405020304" pitchFamily="18" charset="0"/>
              </a:rPr>
              <a:t>The Handwritten Numerical Character Recognition classification accuracy will be tested on the MNIST(Modified National Institute of Standards and Technology) dataset while using training and testing </a:t>
            </a:r>
            <a:r>
              <a:rPr lang="en-US" altLang="en-US" sz="2200" dirty="0" err="1">
                <a:solidFill>
                  <a:schemeClr val="tx1"/>
                </a:solidFill>
                <a:latin typeface="Times New Roman" panose="02020603050405020304" pitchFamily="18" charset="0"/>
              </a:rPr>
              <a:t>sets.We</a:t>
            </a:r>
            <a:r>
              <a:rPr lang="en-US" altLang="en-US" sz="2200" dirty="0">
                <a:solidFill>
                  <a:schemeClr val="tx1"/>
                </a:solidFill>
                <a:latin typeface="Times New Roman" panose="02020603050405020304" pitchFamily="18" charset="0"/>
              </a:rPr>
              <a:t> have built and trained the Convolutional neural network which is very effective for image classification purposes. </a:t>
            </a:r>
          </a:p>
          <a:p>
            <a:pPr marL="342900" indent="-342900">
              <a:buFont typeface="Arial" panose="020B0604020202020204" pitchFamily="34" charset="0"/>
              <a:buChar char="•"/>
            </a:pPr>
            <a:endParaRPr lang="en-US" altLang="en-US" sz="22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2042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FFC1-BCD8-103A-C40F-01E20059965A}"/>
              </a:ext>
            </a:extLst>
          </p:cNvPr>
          <p:cNvSpPr>
            <a:spLocks noGrp="1"/>
          </p:cNvSpPr>
          <p:nvPr>
            <p:ph type="title"/>
          </p:nvPr>
        </p:nvSpPr>
        <p:spPr>
          <a:xfrm>
            <a:off x="637559" y="0"/>
            <a:ext cx="8534400" cy="1507067"/>
          </a:xfrm>
        </p:spPr>
        <p:txBody>
          <a:bodyPr/>
          <a:lstStyle/>
          <a:p>
            <a:r>
              <a:rPr lang="en-IN" sz="3900" b="1" dirty="0">
                <a:solidFill>
                  <a:schemeClr val="bg1"/>
                </a:solidFill>
              </a:rPr>
              <a:t>REFERENCES</a:t>
            </a:r>
          </a:p>
        </p:txBody>
      </p:sp>
      <p:sp>
        <p:nvSpPr>
          <p:cNvPr id="3" name="Content Placeholder 2">
            <a:extLst>
              <a:ext uri="{FF2B5EF4-FFF2-40B4-BE49-F238E27FC236}">
                <a16:creationId xmlns:a16="http://schemas.microsoft.com/office/drawing/2014/main" id="{BA78BA22-4B9E-EB81-A809-7769527CE203}"/>
              </a:ext>
            </a:extLst>
          </p:cNvPr>
          <p:cNvSpPr>
            <a:spLocks noGrp="1"/>
          </p:cNvSpPr>
          <p:nvPr>
            <p:ph idx="1"/>
          </p:nvPr>
        </p:nvSpPr>
        <p:spPr>
          <a:xfrm>
            <a:off x="637559" y="1911135"/>
            <a:ext cx="8534400" cy="3615267"/>
          </a:xfrm>
        </p:spPr>
        <p:txBody>
          <a:bodyPr>
            <a:noAutofit/>
          </a:bodyPr>
          <a:lstStyle/>
          <a:p>
            <a:pPr marL="0" indent="0">
              <a:buNone/>
            </a:pPr>
            <a:r>
              <a:rPr lang="en-IN" sz="1600" dirty="0">
                <a:solidFill>
                  <a:schemeClr val="tx1"/>
                </a:solidFill>
                <a:latin typeface="Times New Roman" panose="02020603050405020304" pitchFamily="18" charset="0"/>
              </a:rPr>
              <a:t>1. Arif </a:t>
            </a:r>
            <a:r>
              <a:rPr lang="en-IN" sz="1600" dirty="0" err="1">
                <a:solidFill>
                  <a:schemeClr val="tx1"/>
                </a:solidFill>
                <a:latin typeface="Times New Roman" panose="02020603050405020304" pitchFamily="18" charset="0"/>
              </a:rPr>
              <a:t>R.B,Siddique</a:t>
            </a:r>
            <a:r>
              <a:rPr lang="en-IN" sz="1600" dirty="0">
                <a:solidFill>
                  <a:schemeClr val="tx1"/>
                </a:solidFill>
                <a:latin typeface="Times New Roman" panose="02020603050405020304" pitchFamily="18" charset="0"/>
              </a:rPr>
              <a:t> A.B, M. M. R. Khan and Z. Ashrafi, "Study and Observation of the Variations of Accuracies for Handwritten Digits Recognition with Various Hidden Layers and Epochs using Neural Network Algorithm," in 2018 4th International Conference on Electrical Engineering and Information &amp; Communication Technology (</a:t>
            </a:r>
            <a:r>
              <a:rPr lang="en-IN" sz="1600" dirty="0" err="1">
                <a:solidFill>
                  <a:schemeClr val="tx1"/>
                </a:solidFill>
                <a:latin typeface="Times New Roman" panose="02020603050405020304" pitchFamily="18" charset="0"/>
              </a:rPr>
              <a:t>iCEEiCT</a:t>
            </a:r>
            <a:r>
              <a:rPr lang="en-IN" sz="1600" dirty="0">
                <a:solidFill>
                  <a:schemeClr val="tx1"/>
                </a:solidFill>
                <a:latin typeface="Times New Roman" panose="02020603050405020304" pitchFamily="18" charset="0"/>
              </a:rPr>
              <a:t>), 2018, pp. 118-123: IEEE. </a:t>
            </a:r>
          </a:p>
          <a:p>
            <a:pPr marL="0" indent="0">
              <a:buNone/>
            </a:pPr>
            <a:r>
              <a:rPr lang="en-IN" sz="1600" dirty="0">
                <a:solidFill>
                  <a:schemeClr val="tx1"/>
                </a:solidFill>
                <a:latin typeface="Times New Roman" panose="02020603050405020304" pitchFamily="18" charset="0"/>
              </a:rPr>
              <a:t>2. </a:t>
            </a:r>
            <a:r>
              <a:rPr lang="en-IN" sz="1600" dirty="0" err="1">
                <a:solidFill>
                  <a:schemeClr val="tx1"/>
                </a:solidFill>
                <a:latin typeface="Times New Roman" panose="02020603050405020304" pitchFamily="18" charset="0"/>
              </a:rPr>
              <a:t>Adwait</a:t>
            </a:r>
            <a:r>
              <a:rPr lang="en-IN" sz="1600" dirty="0">
                <a:solidFill>
                  <a:schemeClr val="tx1"/>
                </a:solidFill>
                <a:latin typeface="Times New Roman" panose="02020603050405020304" pitchFamily="18" charset="0"/>
              </a:rPr>
              <a:t> Dixit , Ashwini </a:t>
            </a:r>
            <a:r>
              <a:rPr lang="en-IN" sz="1600" dirty="0" err="1">
                <a:solidFill>
                  <a:schemeClr val="tx1"/>
                </a:solidFill>
                <a:latin typeface="Times New Roman" panose="02020603050405020304" pitchFamily="18" charset="0"/>
              </a:rPr>
              <a:t>Navghane</a:t>
            </a:r>
            <a:r>
              <a:rPr lang="en-IN" sz="1600" dirty="0">
                <a:solidFill>
                  <a:schemeClr val="tx1"/>
                </a:solidFill>
                <a:latin typeface="Times New Roman" panose="02020603050405020304" pitchFamily="18" charset="0"/>
              </a:rPr>
              <a:t>, Yogesh </a:t>
            </a:r>
            <a:r>
              <a:rPr lang="en-IN" sz="1600" dirty="0" err="1">
                <a:solidFill>
                  <a:schemeClr val="tx1"/>
                </a:solidFill>
                <a:latin typeface="Times New Roman" panose="02020603050405020304" pitchFamily="18" charset="0"/>
              </a:rPr>
              <a:t>Dandawate</a:t>
            </a:r>
            <a:r>
              <a:rPr lang="en-IN" sz="1600" dirty="0">
                <a:solidFill>
                  <a:schemeClr val="tx1"/>
                </a:solidFill>
                <a:latin typeface="Times New Roman" panose="02020603050405020304" pitchFamily="18" charset="0"/>
              </a:rPr>
              <a:t>,‖Handwritten Devnagari character Recognition using Wavelet Based Feature Extraction and Classification Scheme‖, 2014, Annual IEEE India Conference(INDICON).</a:t>
            </a:r>
          </a:p>
          <a:p>
            <a:pPr marL="0" indent="0">
              <a:buNone/>
            </a:pPr>
            <a:r>
              <a:rPr lang="en-IN" sz="1600" dirty="0">
                <a:solidFill>
                  <a:schemeClr val="tx1"/>
                </a:solidFill>
                <a:latin typeface="Times New Roman" panose="02020603050405020304" pitchFamily="18" charset="0"/>
              </a:rPr>
              <a:t> 3. Ashutosh Aggarwal ,Karamjeet Singh, </a:t>
            </a:r>
            <a:r>
              <a:rPr lang="en-IN" sz="1600" dirty="0" err="1">
                <a:solidFill>
                  <a:schemeClr val="tx1"/>
                </a:solidFill>
                <a:latin typeface="Times New Roman" panose="02020603050405020304" pitchFamily="18" charset="0"/>
              </a:rPr>
              <a:t>kamalpreet</a:t>
            </a:r>
            <a:r>
              <a:rPr lang="en-IN" sz="1600" dirty="0">
                <a:solidFill>
                  <a:schemeClr val="tx1"/>
                </a:solidFill>
                <a:latin typeface="Times New Roman" panose="02020603050405020304" pitchFamily="18" charset="0"/>
              </a:rPr>
              <a:t> </a:t>
            </a:r>
            <a:r>
              <a:rPr lang="en-IN" sz="1600" dirty="0" err="1">
                <a:solidFill>
                  <a:schemeClr val="tx1"/>
                </a:solidFill>
                <a:latin typeface="Times New Roman" panose="02020603050405020304" pitchFamily="18" charset="0"/>
              </a:rPr>
              <a:t>Singh,‖Use</a:t>
            </a:r>
            <a:r>
              <a:rPr lang="en-IN" sz="1600" dirty="0">
                <a:solidFill>
                  <a:schemeClr val="tx1"/>
                </a:solidFill>
                <a:latin typeface="Times New Roman" panose="02020603050405020304" pitchFamily="18" charset="0"/>
              </a:rPr>
              <a:t> of Gradient Technique for extracting features from Handwritten Gurmukhi Characters and Numerals‖, 2014, International Conference on Information and Communication Technologies (ICICT 2014). </a:t>
            </a:r>
          </a:p>
          <a:p>
            <a:pPr marL="0" indent="0">
              <a:buNone/>
            </a:pPr>
            <a:r>
              <a:rPr lang="en-IN" sz="1600" dirty="0">
                <a:solidFill>
                  <a:schemeClr val="tx1"/>
                </a:solidFill>
                <a:latin typeface="Times New Roman" panose="02020603050405020304" pitchFamily="18" charset="0"/>
              </a:rPr>
              <a:t>4. Akanksha Gaur, Sunita Yadav, ―Handwritten Hindi character Recognition using K-Means Clustering and SVM‖, 978-1-4799- 5532-9/15/$31.00 ©2015 IEEE. </a:t>
            </a:r>
          </a:p>
          <a:p>
            <a:pPr marL="0" indent="0">
              <a:buNone/>
            </a:pPr>
            <a:r>
              <a:rPr lang="en-IN" sz="1600" dirty="0">
                <a:solidFill>
                  <a:schemeClr val="tx1"/>
                </a:solidFill>
                <a:latin typeface="Times New Roman" panose="02020603050405020304" pitchFamily="18" charset="0"/>
              </a:rPr>
              <a:t>5. Archana </a:t>
            </a:r>
            <a:r>
              <a:rPr lang="en-IN" sz="1600" dirty="0" err="1">
                <a:solidFill>
                  <a:schemeClr val="tx1"/>
                </a:solidFill>
                <a:latin typeface="Times New Roman" panose="02020603050405020304" pitchFamily="18" charset="0"/>
              </a:rPr>
              <a:t>N.Vyas</a:t>
            </a:r>
            <a:r>
              <a:rPr lang="en-IN" sz="1600" dirty="0">
                <a:solidFill>
                  <a:schemeClr val="tx1"/>
                </a:solidFill>
                <a:latin typeface="Times New Roman" panose="02020603050405020304" pitchFamily="18" charset="0"/>
              </a:rPr>
              <a:t>, Mukesh </a:t>
            </a:r>
            <a:r>
              <a:rPr lang="en-IN" sz="1600" dirty="0" err="1">
                <a:solidFill>
                  <a:schemeClr val="tx1"/>
                </a:solidFill>
                <a:latin typeface="Times New Roman" panose="02020603050405020304" pitchFamily="18" charset="0"/>
              </a:rPr>
              <a:t>m.Goswami</a:t>
            </a:r>
            <a:r>
              <a:rPr lang="en-IN" sz="1600" dirty="0">
                <a:solidFill>
                  <a:schemeClr val="tx1"/>
                </a:solidFill>
                <a:latin typeface="Times New Roman" panose="02020603050405020304" pitchFamily="18" charset="0"/>
              </a:rPr>
              <a:t>, ―Classification of Handwritten Gujarati Numerals‖, 978-1- 4799-8792- 4/15/$31.00 ©2015 IEEE. </a:t>
            </a:r>
          </a:p>
          <a:p>
            <a:pPr marL="0" indent="0">
              <a:buNone/>
            </a:pPr>
            <a:r>
              <a:rPr lang="en-IN" sz="1600" dirty="0">
                <a:solidFill>
                  <a:schemeClr val="tx1"/>
                </a:solidFill>
                <a:latin typeface="Times New Roman" panose="02020603050405020304" pitchFamily="18" charset="0"/>
              </a:rPr>
              <a:t>6. </a:t>
            </a:r>
            <a:r>
              <a:rPr lang="en-IN" sz="1600" dirty="0" err="1">
                <a:solidFill>
                  <a:schemeClr val="tx1"/>
                </a:solidFill>
                <a:latin typeface="Times New Roman" panose="02020603050405020304" pitchFamily="18" charset="0"/>
              </a:rPr>
              <a:t>Denker</a:t>
            </a:r>
            <a:r>
              <a:rPr lang="en-IN" sz="1600" dirty="0">
                <a:solidFill>
                  <a:schemeClr val="tx1"/>
                </a:solidFill>
                <a:latin typeface="Times New Roman" panose="02020603050405020304" pitchFamily="18" charset="0"/>
              </a:rPr>
              <a:t> J. S Gardner W. R., Graf, H. P., Henderson, D., Howard, R. E., Hubbard, W., Jackal, L. D., Baird, H. S., and Guyon, I. (1989). Neural Network Recognizer for Hand-Written Digits. In </a:t>
            </a:r>
            <a:r>
              <a:rPr lang="en-IN" sz="1600" dirty="0" err="1">
                <a:solidFill>
                  <a:schemeClr val="tx1"/>
                </a:solidFill>
                <a:latin typeface="Times New Roman" panose="02020603050405020304" pitchFamily="18" charset="0"/>
              </a:rPr>
              <a:t>Touretzky</a:t>
            </a:r>
            <a:r>
              <a:rPr lang="en-IN" sz="1600" dirty="0">
                <a:solidFill>
                  <a:schemeClr val="tx1"/>
                </a:solidFill>
                <a:latin typeface="Times New Roman" panose="02020603050405020304" pitchFamily="18" charset="0"/>
              </a:rPr>
              <a:t>, D., editor, Neural Information Processing Systems, volume 1, pages 323-331, Denver, 1988. </a:t>
            </a:r>
          </a:p>
        </p:txBody>
      </p:sp>
    </p:spTree>
    <p:extLst>
      <p:ext uri="{BB962C8B-B14F-4D97-AF65-F5344CB8AC3E}">
        <p14:creationId xmlns:p14="http://schemas.microsoft.com/office/powerpoint/2010/main" val="84907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F5D12A-2F41-98F1-0B86-F2F96B333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 y="-42090"/>
            <a:ext cx="12192000" cy="6853596"/>
          </a:xfrm>
          <a:prstGeom prst="rect">
            <a:avLst/>
          </a:prstGeom>
        </p:spPr>
      </p:pic>
    </p:spTree>
    <p:extLst>
      <p:ext uri="{BB962C8B-B14F-4D97-AF65-F5344CB8AC3E}">
        <p14:creationId xmlns:p14="http://schemas.microsoft.com/office/powerpoint/2010/main" val="200329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F902-27CB-F026-3AE5-53B8B0742D9C}"/>
              </a:ext>
            </a:extLst>
          </p:cNvPr>
          <p:cNvSpPr>
            <a:spLocks noGrp="1"/>
          </p:cNvSpPr>
          <p:nvPr>
            <p:ph type="ctrTitle"/>
          </p:nvPr>
        </p:nvSpPr>
        <p:spPr>
          <a:xfrm>
            <a:off x="684212" y="904775"/>
            <a:ext cx="4773312" cy="2271562"/>
          </a:xfrm>
        </p:spPr>
        <p:txBody>
          <a:bodyPr>
            <a:normAutofit fontScale="90000"/>
          </a:bodyPr>
          <a:lstStyle/>
          <a:p>
            <a:r>
              <a:rPr lang="en-US" b="1" u="sng" dirty="0">
                <a:solidFill>
                  <a:schemeClr val="bg1"/>
                </a:solidFill>
                <a:latin typeface="Times New Roman" panose="02020603050405020304" pitchFamily="18" charset="0"/>
                <a:cs typeface="Times New Roman" panose="02020603050405020304" pitchFamily="18" charset="0"/>
              </a:rPr>
              <a:t>AGENDA</a:t>
            </a:r>
            <a:br>
              <a:rPr lang="en-US" dirty="0"/>
            </a:br>
            <a:br>
              <a:rPr lang="en-US" dirty="0"/>
            </a:br>
            <a:endParaRPr lang="en-IN" dirty="0"/>
          </a:p>
        </p:txBody>
      </p:sp>
      <p:sp>
        <p:nvSpPr>
          <p:cNvPr id="3" name="Subtitle 2">
            <a:extLst>
              <a:ext uri="{FF2B5EF4-FFF2-40B4-BE49-F238E27FC236}">
                <a16:creationId xmlns:a16="http://schemas.microsoft.com/office/drawing/2014/main" id="{F35E10A5-CBA8-89D0-0DE2-5D0CA68E62E2}"/>
              </a:ext>
            </a:extLst>
          </p:cNvPr>
          <p:cNvSpPr>
            <a:spLocks noGrp="1"/>
          </p:cNvSpPr>
          <p:nvPr>
            <p:ph type="subTitle" idx="1"/>
          </p:nvPr>
        </p:nvSpPr>
        <p:spPr>
          <a:xfrm>
            <a:off x="684212" y="2310063"/>
            <a:ext cx="6400800" cy="5380522"/>
          </a:xfrm>
        </p:spPr>
        <p:txBody>
          <a:bodyPr/>
          <a:lstStyle/>
          <a:p>
            <a:pPr marL="342900" indent="-342900">
              <a:buFont typeface="Arial" panose="020B0604020202020204" pitchFamily="34" charset="0"/>
              <a:buChar char="•"/>
            </a:pPr>
            <a:r>
              <a:rPr lang="en-US" dirty="0">
                <a:solidFill>
                  <a:schemeClr val="tx1"/>
                </a:solidFill>
              </a:rPr>
              <a:t>INRODUCTION</a:t>
            </a:r>
          </a:p>
          <a:p>
            <a:pPr marL="342900" indent="-342900">
              <a:buFont typeface="Arial" panose="020B0604020202020204" pitchFamily="34" charset="0"/>
              <a:buChar char="•"/>
            </a:pPr>
            <a:r>
              <a:rPr lang="en-US" dirty="0">
                <a:solidFill>
                  <a:schemeClr val="tx1"/>
                </a:solidFill>
              </a:rPr>
              <a:t>EXISTING SYSTEMS</a:t>
            </a:r>
          </a:p>
          <a:p>
            <a:pPr marL="342900" indent="-342900">
              <a:buFont typeface="Arial" panose="020B0604020202020204" pitchFamily="34" charset="0"/>
              <a:buChar char="•"/>
            </a:pPr>
            <a:r>
              <a:rPr lang="en-US" dirty="0">
                <a:solidFill>
                  <a:schemeClr val="tx1"/>
                </a:solidFill>
              </a:rPr>
              <a:t>EXISTING SYSTEM DRAWBACKS</a:t>
            </a:r>
          </a:p>
          <a:p>
            <a:pPr marL="342900" indent="-342900">
              <a:buFont typeface="Arial" panose="020B0604020202020204" pitchFamily="34" charset="0"/>
              <a:buChar char="•"/>
            </a:pPr>
            <a:r>
              <a:rPr lang="en-US" dirty="0">
                <a:solidFill>
                  <a:schemeClr val="tx1"/>
                </a:solidFill>
              </a:rPr>
              <a:t>PROPESED SYSTEMS</a:t>
            </a:r>
          </a:p>
          <a:p>
            <a:pPr marL="342900" indent="-342900">
              <a:buFont typeface="Arial" panose="020B0604020202020204" pitchFamily="34" charset="0"/>
              <a:buChar char="•"/>
            </a:pPr>
            <a:r>
              <a:rPr lang="en-US" dirty="0">
                <a:solidFill>
                  <a:schemeClr val="tx1"/>
                </a:solidFill>
              </a:rPr>
              <a:t>PROPOSED SYSTEM ADVANTAGES</a:t>
            </a:r>
          </a:p>
          <a:p>
            <a:pPr marL="342900" indent="-342900">
              <a:buFont typeface="Arial" panose="020B0604020202020204" pitchFamily="34" charset="0"/>
              <a:buChar char="•"/>
            </a:pPr>
            <a:r>
              <a:rPr lang="en-US" dirty="0">
                <a:solidFill>
                  <a:schemeClr val="tx1"/>
                </a:solidFill>
              </a:rPr>
              <a:t>CONCLUSION</a:t>
            </a:r>
          </a:p>
          <a:p>
            <a:pPr marL="342900" indent="-342900">
              <a:buFont typeface="Arial" panose="020B0604020202020204" pitchFamily="34" charset="0"/>
              <a:buChar char="•"/>
            </a:pPr>
            <a:r>
              <a:rPr lang="en-US" dirty="0">
                <a:solidFill>
                  <a:schemeClr val="tx1"/>
                </a:solidFill>
              </a:rPr>
              <a:t>REFERENCE</a:t>
            </a:r>
          </a:p>
          <a:p>
            <a:endParaRPr lang="en-US" dirty="0"/>
          </a:p>
          <a:p>
            <a:endParaRPr lang="en-US" dirty="0"/>
          </a:p>
        </p:txBody>
      </p:sp>
    </p:spTree>
    <p:extLst>
      <p:ext uri="{BB962C8B-B14F-4D97-AF65-F5344CB8AC3E}">
        <p14:creationId xmlns:p14="http://schemas.microsoft.com/office/powerpoint/2010/main" val="129509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2536-F0E6-616D-F003-0E91D1C43FEF}"/>
              </a:ext>
            </a:extLst>
          </p:cNvPr>
          <p:cNvSpPr>
            <a:spLocks noGrp="1"/>
          </p:cNvSpPr>
          <p:nvPr>
            <p:ph type="ctrTitle"/>
          </p:nvPr>
        </p:nvSpPr>
        <p:spPr>
          <a:xfrm>
            <a:off x="404261" y="685799"/>
            <a:ext cx="7459579" cy="902369"/>
          </a:xfrm>
        </p:spPr>
        <p:txBody>
          <a:bodyPr>
            <a:normAutofit/>
          </a:bodyPr>
          <a:lstStyle/>
          <a:p>
            <a:r>
              <a:rPr lang="en-US" b="1" u="sng" dirty="0">
                <a:solidFill>
                  <a:schemeClr val="bg1"/>
                </a:solidFill>
                <a:latin typeface="Times New Roman" panose="02020603050405020304" pitchFamily="18" charset="0"/>
                <a:cs typeface="Times New Roman" panose="02020603050405020304" pitchFamily="18" charset="0"/>
              </a:rPr>
              <a:t>ABSTRACT</a:t>
            </a:r>
            <a:endParaRPr lang="en-IN" u="sng" dirty="0">
              <a:solidFill>
                <a:schemeClr val="bg1"/>
              </a:solidFill>
            </a:endParaRPr>
          </a:p>
        </p:txBody>
      </p:sp>
      <p:sp>
        <p:nvSpPr>
          <p:cNvPr id="3" name="Subtitle 2">
            <a:extLst>
              <a:ext uri="{FF2B5EF4-FFF2-40B4-BE49-F238E27FC236}">
                <a16:creationId xmlns:a16="http://schemas.microsoft.com/office/drawing/2014/main" id="{DF74393B-526E-0862-2753-516C078D4BE4}"/>
              </a:ext>
            </a:extLst>
          </p:cNvPr>
          <p:cNvSpPr>
            <a:spLocks noGrp="1"/>
          </p:cNvSpPr>
          <p:nvPr>
            <p:ph type="subTitle" idx="1"/>
          </p:nvPr>
        </p:nvSpPr>
        <p:spPr>
          <a:xfrm>
            <a:off x="684211" y="2079057"/>
            <a:ext cx="9431941" cy="3917482"/>
          </a:xfrm>
        </p:spPr>
        <p:txBody>
          <a:bodyPr/>
          <a:lstStyle/>
          <a:p>
            <a:pPr algn="just" eaLnBrk="1" hangingPunct="1">
              <a:defRPr/>
            </a:pPr>
            <a:r>
              <a:rPr lang="en-US" altLang="en-US" sz="2200" dirty="0">
                <a:solidFill>
                  <a:schemeClr val="tx1">
                    <a:lumMod val="95000"/>
                  </a:schemeClr>
                </a:solidFill>
                <a:latin typeface="Times New Roman" panose="02020603050405020304" pitchFamily="18" charset="0"/>
                <a:cs typeface="Times New Roman" panose="02020603050405020304" pitchFamily="18" charset="0"/>
              </a:rPr>
              <a:t>Handwritten digit recognition is a technique or technology for automatically recognizing and detecting handwritten digital data through different Deep Learning models.</a:t>
            </a:r>
            <a:endParaRPr lang="en-IN" altLang="en-US" sz="2200" dirty="0">
              <a:solidFill>
                <a:schemeClr val="tx1">
                  <a:lumMod val="95000"/>
                </a:schemeClr>
              </a:solidFill>
              <a:latin typeface="Times New Roman" panose="02020603050405020304" pitchFamily="18" charset="0"/>
              <a:cs typeface="Times New Roman" panose="02020603050405020304" pitchFamily="18" charset="0"/>
            </a:endParaRPr>
          </a:p>
          <a:p>
            <a:pPr algn="just" eaLnBrk="1" hangingPunct="1">
              <a:defRPr/>
            </a:pPr>
            <a:r>
              <a:rPr lang="en-US" altLang="en-US" sz="2200" dirty="0">
                <a:solidFill>
                  <a:schemeClr val="tx1">
                    <a:lumMod val="95000"/>
                  </a:schemeClr>
                </a:solidFill>
                <a:latin typeface="Times New Roman" panose="02020603050405020304" pitchFamily="18" charset="0"/>
                <a:cs typeface="Times New Roman" panose="02020603050405020304" pitchFamily="18" charset="0"/>
              </a:rPr>
              <a:t>Deep Learning used in Recognition technique. The working logic of the handwriting digit recognition process is examined, and the efficiency of different algorithms on the same database is measured.</a:t>
            </a:r>
            <a:endParaRPr lang="en-US" altLang="en-US"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579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1080-1367-6508-776D-A0048A636DD9}"/>
              </a:ext>
            </a:extLst>
          </p:cNvPr>
          <p:cNvSpPr>
            <a:spLocks noGrp="1"/>
          </p:cNvSpPr>
          <p:nvPr>
            <p:ph type="ctrTitle"/>
          </p:nvPr>
        </p:nvSpPr>
        <p:spPr>
          <a:xfrm>
            <a:off x="684212" y="1414915"/>
            <a:ext cx="4590432" cy="750770"/>
          </a:xfrm>
        </p:spPr>
        <p:txBody>
          <a:bodyPr>
            <a:normAutofit fontScale="90000"/>
          </a:bodyPr>
          <a:lstStyle/>
          <a:p>
            <a:r>
              <a:rPr lang="en-IN" sz="4800" b="1" u="sng" dirty="0">
                <a:solidFill>
                  <a:schemeClr val="bg1"/>
                </a:solidFill>
                <a:effectLst/>
                <a:latin typeface="Times New Roman" panose="02020603050405020304" pitchFamily="18" charset="0"/>
                <a:ea typeface="Times New Roman" panose="02020603050405020304" pitchFamily="18" charset="0"/>
              </a:rPr>
              <a:t>INTRODUCTION</a:t>
            </a:r>
            <a:endParaRPr lang="en-IN" u="sng" dirty="0">
              <a:solidFill>
                <a:schemeClr val="bg1"/>
              </a:solidFill>
            </a:endParaRPr>
          </a:p>
        </p:txBody>
      </p:sp>
      <p:sp>
        <p:nvSpPr>
          <p:cNvPr id="3" name="Subtitle 2">
            <a:extLst>
              <a:ext uri="{FF2B5EF4-FFF2-40B4-BE49-F238E27FC236}">
                <a16:creationId xmlns:a16="http://schemas.microsoft.com/office/drawing/2014/main" id="{7337A273-F429-B61A-1BD1-CED28E646398}"/>
              </a:ext>
            </a:extLst>
          </p:cNvPr>
          <p:cNvSpPr>
            <a:spLocks noGrp="1"/>
          </p:cNvSpPr>
          <p:nvPr>
            <p:ph type="subTitle" idx="1"/>
          </p:nvPr>
        </p:nvSpPr>
        <p:spPr>
          <a:xfrm>
            <a:off x="684212" y="2473694"/>
            <a:ext cx="9797700" cy="3317508"/>
          </a:xfrm>
        </p:spPr>
        <p:txBody>
          <a:bodyPr>
            <a:normAutofit/>
          </a:bodyPr>
          <a:lstStyle/>
          <a:p>
            <a:r>
              <a:rPr lang="en-US" altLang="en-US" dirty="0">
                <a:solidFill>
                  <a:schemeClr val="tx1"/>
                </a:solidFill>
              </a:rPr>
              <a:t>The handwritten digit recognition is the ability of computers to recognize human handwritten digits. It is a hard task for the machine because handwritten digits are not perfect and can be made with many different flavors.</a:t>
            </a:r>
          </a:p>
          <a:p>
            <a:r>
              <a:rPr lang="en-US" altLang="en-US" dirty="0">
                <a:solidFill>
                  <a:schemeClr val="tx1"/>
                </a:solidFill>
              </a:rPr>
              <a:t>The handwritten digit recognition is the solution to this problem which uses the image of a digit and recognizes the digit present in the image</a:t>
            </a:r>
            <a:endParaRPr lang="en-IN" dirty="0"/>
          </a:p>
        </p:txBody>
      </p:sp>
    </p:spTree>
    <p:extLst>
      <p:ext uri="{BB962C8B-B14F-4D97-AF65-F5344CB8AC3E}">
        <p14:creationId xmlns:p14="http://schemas.microsoft.com/office/powerpoint/2010/main" val="161536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AD24-4BC6-EBED-F283-6425EF9FCCEA}"/>
              </a:ext>
            </a:extLst>
          </p:cNvPr>
          <p:cNvSpPr>
            <a:spLocks noGrp="1"/>
          </p:cNvSpPr>
          <p:nvPr>
            <p:ph type="ctrTitle"/>
          </p:nvPr>
        </p:nvSpPr>
        <p:spPr>
          <a:xfrm>
            <a:off x="221381" y="837397"/>
            <a:ext cx="6745107" cy="712269"/>
          </a:xfrm>
        </p:spPr>
        <p:txBody>
          <a:bodyPr>
            <a:normAutofit fontScale="90000"/>
          </a:bodyPr>
          <a:lstStyle/>
          <a:p>
            <a:r>
              <a:rPr lang="en-US" b="1" u="sng" dirty="0">
                <a:solidFill>
                  <a:schemeClr val="bg1"/>
                </a:solidFill>
                <a:latin typeface="Times New Roman" panose="02020603050405020304" pitchFamily="18" charset="0"/>
                <a:cs typeface="Times New Roman" panose="02020603050405020304" pitchFamily="18" charset="0"/>
              </a:rPr>
              <a:t>EXISTING</a:t>
            </a:r>
            <a:r>
              <a:rPr lang="en-US" b="1" u="sng" dirty="0">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SYSTEMS</a:t>
            </a:r>
            <a:endParaRPr lang="en-IN" b="1"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243C7C9-75DC-D17A-C8B5-6CA6774AAE3B}"/>
              </a:ext>
            </a:extLst>
          </p:cNvPr>
          <p:cNvSpPr>
            <a:spLocks noGrp="1"/>
          </p:cNvSpPr>
          <p:nvPr>
            <p:ph type="subTitle" idx="1"/>
          </p:nvPr>
        </p:nvSpPr>
        <p:spPr>
          <a:xfrm>
            <a:off x="500511" y="1925052"/>
            <a:ext cx="10972801" cy="4318535"/>
          </a:xfrm>
        </p:spPr>
        <p:txBody>
          <a:bodyPr>
            <a:normAutofit fontScale="92500" lnSpcReduction="10000"/>
          </a:bodyPr>
          <a:lstStyle/>
          <a:p>
            <a:pPr marL="342900" indent="-342900">
              <a:buFont typeface="Arial" panose="020B0604020202020204" pitchFamily="34" charset="0"/>
              <a:buChar char="•"/>
            </a:pPr>
            <a:r>
              <a:rPr lang="en-IN" sz="2200" dirty="0">
                <a:solidFill>
                  <a:schemeClr val="tx1"/>
                </a:solidFill>
                <a:latin typeface="Calibri" panose="020F0502020204030204" pitchFamily="34" charset="0"/>
              </a:rPr>
              <a:t>CNN(Convolutional Neural Network)</a:t>
            </a:r>
          </a:p>
          <a:p>
            <a:pPr marL="342900" indent="-342900">
              <a:buFont typeface="Arial" panose="020B0604020202020204" pitchFamily="34" charset="0"/>
              <a:buChar char="•"/>
            </a:pPr>
            <a:r>
              <a:rPr lang="en-IN" sz="2200" dirty="0">
                <a:solidFill>
                  <a:schemeClr val="tx1"/>
                </a:solidFill>
                <a:latin typeface="Calibri" panose="020F0502020204030204" pitchFamily="34" charset="0"/>
              </a:rPr>
              <a:t>MNIST Data Sets.</a:t>
            </a:r>
          </a:p>
          <a:p>
            <a:pPr marL="342900" indent="-342900">
              <a:buFont typeface="Arial" panose="020B0604020202020204" pitchFamily="34" charset="0"/>
              <a:buChar char="•"/>
            </a:pPr>
            <a:r>
              <a:rPr lang="en-IN" sz="2200" dirty="0">
                <a:solidFill>
                  <a:schemeClr val="tx1"/>
                </a:solidFill>
                <a:effectLst/>
                <a:latin typeface="Calibri" panose="020F0502020204030204" pitchFamily="34" charset="0"/>
              </a:rPr>
              <a:t>Various algorithms used for implementing handwritten digit recognition systems </a:t>
            </a:r>
            <a:endParaRPr lang="en-IN" sz="2200" dirty="0">
              <a:solidFill>
                <a:schemeClr val="tx1"/>
              </a:solidFill>
            </a:endParaRPr>
          </a:p>
          <a:p>
            <a:r>
              <a:rPr lang="en-IN" sz="2200" dirty="0">
                <a:solidFill>
                  <a:schemeClr val="tx1"/>
                </a:solidFill>
                <a:effectLst/>
                <a:latin typeface="Calibri" panose="020F0502020204030204" pitchFamily="34" charset="0"/>
              </a:rPr>
              <a:t>       consists of </a:t>
            </a:r>
            <a:r>
              <a:rPr lang="en-IN" sz="2200" dirty="0">
                <a:solidFill>
                  <a:schemeClr val="tx1"/>
                </a:solidFill>
                <a:latin typeface="Calibri" panose="020F0502020204030204" pitchFamily="34" charset="0"/>
              </a:rPr>
              <a:t>:</a:t>
            </a:r>
          </a:p>
          <a:p>
            <a:r>
              <a:rPr lang="en-IN" sz="2200" dirty="0">
                <a:solidFill>
                  <a:schemeClr val="tx1"/>
                </a:solidFill>
                <a:effectLst/>
                <a:latin typeface="Calibri" panose="020F0502020204030204" pitchFamily="34" charset="0"/>
              </a:rPr>
              <a:t>	</a:t>
            </a:r>
            <a:r>
              <a:rPr lang="en-IN" sz="2200" dirty="0" err="1">
                <a:solidFill>
                  <a:schemeClr val="tx1"/>
                </a:solidFill>
                <a:effectLst/>
                <a:latin typeface="Calibri" panose="020F0502020204030204" pitchFamily="34" charset="0"/>
              </a:rPr>
              <a:t>i</a:t>
            </a:r>
            <a:r>
              <a:rPr lang="en-IN" sz="2200" dirty="0">
                <a:solidFill>
                  <a:schemeClr val="tx1"/>
                </a:solidFill>
                <a:effectLst/>
                <a:latin typeface="Calibri" panose="020F0502020204030204" pitchFamily="34" charset="0"/>
              </a:rPr>
              <a:t>)Proximal SVM </a:t>
            </a:r>
            <a:endParaRPr lang="en-IN" sz="2200" dirty="0">
              <a:solidFill>
                <a:schemeClr val="tx1"/>
              </a:solidFill>
            </a:endParaRPr>
          </a:p>
          <a:p>
            <a:r>
              <a:rPr lang="en-IN" sz="2200" dirty="0">
                <a:solidFill>
                  <a:schemeClr val="tx1"/>
                </a:solidFill>
                <a:effectLst/>
                <a:latin typeface="Calibri" panose="020F0502020204030204" pitchFamily="34" charset="0"/>
              </a:rPr>
              <a:t>	ii)Multilayer Perceptron </a:t>
            </a:r>
            <a:endParaRPr lang="en-IN" sz="2200" dirty="0">
              <a:solidFill>
                <a:schemeClr val="tx1"/>
              </a:solidFill>
            </a:endParaRPr>
          </a:p>
          <a:p>
            <a:r>
              <a:rPr lang="en-IN" sz="2200" dirty="0">
                <a:solidFill>
                  <a:schemeClr val="tx1"/>
                </a:solidFill>
                <a:effectLst/>
                <a:latin typeface="Calibri" panose="020F0502020204030204" pitchFamily="34" charset="0"/>
              </a:rPr>
              <a:t>	iii)Support Vector Machine(SVM) </a:t>
            </a:r>
            <a:endParaRPr lang="en-IN" sz="2200" dirty="0">
              <a:solidFill>
                <a:schemeClr val="tx1"/>
              </a:solidFill>
            </a:endParaRPr>
          </a:p>
          <a:p>
            <a:r>
              <a:rPr lang="en-IN" sz="2200" dirty="0">
                <a:solidFill>
                  <a:schemeClr val="tx1"/>
                </a:solidFill>
                <a:effectLst/>
                <a:latin typeface="Calibri" panose="020F0502020204030204" pitchFamily="34" charset="0"/>
              </a:rPr>
              <a:t>	iv)Random Forest </a:t>
            </a:r>
            <a:endParaRPr lang="en-IN" sz="2200" dirty="0">
              <a:solidFill>
                <a:schemeClr val="tx1"/>
              </a:solidFill>
            </a:endParaRPr>
          </a:p>
          <a:p>
            <a:r>
              <a:rPr lang="en-IN" sz="2200" dirty="0">
                <a:solidFill>
                  <a:schemeClr val="tx1"/>
                </a:solidFill>
                <a:effectLst/>
                <a:latin typeface="Calibri" panose="020F0502020204030204" pitchFamily="34" charset="0"/>
              </a:rPr>
              <a:t>	v)Bayes Net </a:t>
            </a:r>
            <a:endParaRPr lang="en-IN" sz="2200" dirty="0">
              <a:solidFill>
                <a:schemeClr val="tx1"/>
              </a:solidFill>
            </a:endParaRPr>
          </a:p>
          <a:p>
            <a:r>
              <a:rPr lang="en-IN" sz="2200" dirty="0">
                <a:solidFill>
                  <a:schemeClr val="tx1"/>
                </a:solidFill>
                <a:effectLst/>
                <a:latin typeface="Calibri" panose="020F0502020204030204" pitchFamily="34" charset="0"/>
              </a:rPr>
              <a:t>	vi)Naive Bayes </a:t>
            </a:r>
            <a:endParaRPr lang="en-IN" sz="2200" dirty="0">
              <a:solidFill>
                <a:schemeClr val="tx1"/>
              </a:solidFill>
            </a:endParaRPr>
          </a:p>
        </p:txBody>
      </p:sp>
    </p:spTree>
    <p:extLst>
      <p:ext uri="{BB962C8B-B14F-4D97-AF65-F5344CB8AC3E}">
        <p14:creationId xmlns:p14="http://schemas.microsoft.com/office/powerpoint/2010/main" val="346549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D283-5627-9371-69BE-7FD9C201A6B1}"/>
              </a:ext>
            </a:extLst>
          </p:cNvPr>
          <p:cNvSpPr>
            <a:spLocks noGrp="1"/>
          </p:cNvSpPr>
          <p:nvPr>
            <p:ph type="ctrTitle"/>
          </p:nvPr>
        </p:nvSpPr>
        <p:spPr>
          <a:xfrm>
            <a:off x="684212" y="656923"/>
            <a:ext cx="6178601" cy="757991"/>
          </a:xfrm>
        </p:spPr>
        <p:txBody>
          <a:bodyPr>
            <a:normAutofit/>
          </a:bodyPr>
          <a:lstStyle/>
          <a:p>
            <a:r>
              <a:rPr lang="en-US" sz="4300" b="1" u="sng" dirty="0">
                <a:solidFill>
                  <a:schemeClr val="bg1"/>
                </a:solidFill>
                <a:latin typeface="Times New Roman" panose="02020603050405020304" pitchFamily="18" charset="0"/>
                <a:cs typeface="Times New Roman" panose="02020603050405020304" pitchFamily="18" charset="0"/>
              </a:rPr>
              <a:t>PROPOSED SYSTEM</a:t>
            </a:r>
            <a:endParaRPr lang="en-IN" sz="4300" b="1"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F55A8E-12EB-CC01-E7E1-3655689E5979}"/>
              </a:ext>
            </a:extLst>
          </p:cNvPr>
          <p:cNvSpPr>
            <a:spLocks noGrp="1"/>
          </p:cNvSpPr>
          <p:nvPr>
            <p:ph type="subTitle" idx="1"/>
          </p:nvPr>
        </p:nvSpPr>
        <p:spPr>
          <a:xfrm>
            <a:off x="684211" y="1597794"/>
            <a:ext cx="11212613" cy="5139889"/>
          </a:xfrm>
        </p:spPr>
        <p:txBody>
          <a:bodyPr/>
          <a:lstStyle/>
          <a:p>
            <a:r>
              <a:rPr lang="en-US" dirty="0"/>
              <a:t> </a:t>
            </a:r>
            <a:endParaRPr lang="en-IN" dirty="0"/>
          </a:p>
        </p:txBody>
      </p:sp>
      <p:sp>
        <p:nvSpPr>
          <p:cNvPr id="5" name="TextBox 4">
            <a:extLst>
              <a:ext uri="{FF2B5EF4-FFF2-40B4-BE49-F238E27FC236}">
                <a16:creationId xmlns:a16="http://schemas.microsoft.com/office/drawing/2014/main" id="{E3D90AD2-FD18-4A31-4D86-3CE20C53F620}"/>
              </a:ext>
            </a:extLst>
          </p:cNvPr>
          <p:cNvSpPr txBox="1"/>
          <p:nvPr/>
        </p:nvSpPr>
        <p:spPr>
          <a:xfrm>
            <a:off x="471639" y="1597794"/>
            <a:ext cx="10106526" cy="2785378"/>
          </a:xfrm>
          <a:prstGeom prst="rect">
            <a:avLst/>
          </a:prstGeom>
          <a:noFill/>
        </p:spPr>
        <p:txBody>
          <a:bodyPr wrap="square">
            <a:spAutoFit/>
          </a:bodyPr>
          <a:lstStyle/>
          <a:p>
            <a:r>
              <a:rPr lang="en-US" sz="2100" dirty="0">
                <a:solidFill>
                  <a:schemeClr val="bg1"/>
                </a:solidFill>
                <a:effectLst/>
                <a:latin typeface="Arial" panose="020B0604020202020204" pitchFamily="34" charset="0"/>
              </a:rPr>
              <a:t> </a:t>
            </a:r>
            <a:r>
              <a:rPr lang="en-US" sz="2100" dirty="0">
                <a:solidFill>
                  <a:schemeClr val="bg1"/>
                </a:solidFill>
                <a:latin typeface="Arial" panose="020B0604020202020204" pitchFamily="34" charset="0"/>
              </a:rPr>
              <a:t> </a:t>
            </a:r>
          </a:p>
          <a:p>
            <a:pPr marL="342900" indent="-342900">
              <a:buFont typeface="Arial" panose="020B0604020202020204" pitchFamily="34" charset="0"/>
              <a:buChar char="•"/>
            </a:pPr>
            <a:r>
              <a:rPr lang="en-US" sz="2200" dirty="0">
                <a:effectLst/>
                <a:latin typeface="Calibri" panose="020F0502020204030204" pitchFamily="34" charset="0"/>
              </a:rPr>
              <a:t>Handwritten digit recognition is the process to provide the ability to</a:t>
            </a:r>
            <a:endParaRPr lang="en-US" sz="2200" dirty="0"/>
          </a:p>
          <a:p>
            <a:r>
              <a:rPr lang="en-US" sz="2200" dirty="0">
                <a:effectLst/>
                <a:latin typeface="Calibri" panose="020F0502020204030204" pitchFamily="34" charset="0"/>
              </a:rPr>
              <a:t>  machines to recognize human handwritten digits. We can easily </a:t>
            </a:r>
            <a:endParaRPr lang="en-US" sz="2200" dirty="0"/>
          </a:p>
          <a:p>
            <a:r>
              <a:rPr lang="en-US" sz="2200" dirty="0">
                <a:effectLst/>
                <a:latin typeface="Calibri" panose="020F0502020204030204" pitchFamily="34" charset="0"/>
              </a:rPr>
              <a:t>  import the dataset and start working on that because the </a:t>
            </a:r>
            <a:r>
              <a:rPr lang="en-US" sz="2200" dirty="0" err="1">
                <a:effectLst/>
                <a:latin typeface="Calibri" panose="020F0502020204030204" pitchFamily="34" charset="0"/>
              </a:rPr>
              <a:t>Keras</a:t>
            </a:r>
            <a:r>
              <a:rPr lang="en-US" sz="2200" dirty="0">
                <a:effectLst/>
                <a:latin typeface="Calibri" panose="020F0502020204030204" pitchFamily="34" charset="0"/>
              </a:rPr>
              <a:t> </a:t>
            </a:r>
            <a:endParaRPr lang="en-US" sz="2200" dirty="0"/>
          </a:p>
          <a:p>
            <a:r>
              <a:rPr lang="en-US" sz="2200" dirty="0">
                <a:effectLst/>
                <a:latin typeface="Calibri" panose="020F0502020204030204" pitchFamily="34" charset="0"/>
              </a:rPr>
              <a:t>  library already contains many datasets and MNIST is one of them.</a:t>
            </a:r>
          </a:p>
          <a:p>
            <a:endParaRPr lang="en-US" sz="2200" dirty="0">
              <a:latin typeface="Calibri" panose="020F0502020204030204" pitchFamily="34" charset="0"/>
            </a:endParaRPr>
          </a:p>
          <a:p>
            <a:pPr marL="342900" indent="-342900">
              <a:buFont typeface="Arial" panose="020B0604020202020204" pitchFamily="34" charset="0"/>
              <a:buChar char="•"/>
            </a:pPr>
            <a:r>
              <a:rPr lang="en-US" sz="2200" dirty="0">
                <a:effectLst/>
                <a:latin typeface="Calibri" panose="020F0502020204030204" pitchFamily="34" charset="0"/>
              </a:rPr>
              <a:t>  Handwriting recognition has some general steps. These are pre-processing,                                    segmentation, feature extraction, classification and recognition, post processing.</a:t>
            </a:r>
            <a:endParaRPr lang="en-IN" sz="2200" dirty="0"/>
          </a:p>
        </p:txBody>
      </p:sp>
    </p:spTree>
    <p:extLst>
      <p:ext uri="{BB962C8B-B14F-4D97-AF65-F5344CB8AC3E}">
        <p14:creationId xmlns:p14="http://schemas.microsoft.com/office/powerpoint/2010/main" val="363611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8983-01D6-25B1-536F-75CCCC1486BD}"/>
              </a:ext>
            </a:extLst>
          </p:cNvPr>
          <p:cNvSpPr>
            <a:spLocks noGrp="1"/>
          </p:cNvSpPr>
          <p:nvPr>
            <p:ph type="ctrTitle"/>
          </p:nvPr>
        </p:nvSpPr>
        <p:spPr>
          <a:xfrm>
            <a:off x="684212" y="685801"/>
            <a:ext cx="8001000" cy="796490"/>
          </a:xfrm>
        </p:spPr>
        <p:txBody>
          <a:bodyPr>
            <a:normAutofit fontScale="90000"/>
          </a:bodyPr>
          <a:lstStyle/>
          <a:p>
            <a:r>
              <a:rPr lang="en-US" b="1" u="sng" dirty="0">
                <a:solidFill>
                  <a:schemeClr val="bg1"/>
                </a:solidFill>
                <a:latin typeface="Times New Roman" panose="02020603050405020304" pitchFamily="18" charset="0"/>
                <a:cs typeface="Times New Roman" panose="02020603050405020304" pitchFamily="18" charset="0"/>
              </a:rPr>
              <a:t>ADVANTAGES</a:t>
            </a:r>
            <a:r>
              <a:rPr lang="en-US" u="sng" dirty="0">
                <a:latin typeface="Times New Roman" panose="02020603050405020304" pitchFamily="18" charset="0"/>
                <a:cs typeface="Times New Roman" panose="02020603050405020304" pitchFamily="18" charset="0"/>
              </a:rPr>
              <a:t> </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644E715-71D6-1718-5CD5-F9C216405362}"/>
              </a:ext>
            </a:extLst>
          </p:cNvPr>
          <p:cNvSpPr>
            <a:spLocks noGrp="1"/>
          </p:cNvSpPr>
          <p:nvPr>
            <p:ph type="subTitle" idx="1"/>
          </p:nvPr>
        </p:nvSpPr>
        <p:spPr>
          <a:xfrm>
            <a:off x="684211" y="1905802"/>
            <a:ext cx="9277935" cy="4629751"/>
          </a:xfrm>
        </p:spPr>
        <p:txBody>
          <a:bodyPr>
            <a:noAutofit/>
          </a:bodyPr>
          <a:lstStyle/>
          <a:p>
            <a:pPr marL="342900" indent="-342900">
              <a:buFont typeface="Arial" panose="020B0604020202020204" pitchFamily="34" charset="0"/>
              <a:buChar char="•"/>
            </a:pPr>
            <a:r>
              <a:rPr lang="en-US" sz="2200" dirty="0">
                <a:solidFill>
                  <a:schemeClr val="tx1"/>
                </a:solidFill>
                <a:effectLst/>
                <a:latin typeface="Times New Roman" panose="02020603050405020304" pitchFamily="18" charset="0"/>
              </a:rPr>
              <a:t>Very High accuracy in image recognition problems.</a:t>
            </a:r>
          </a:p>
          <a:p>
            <a:pPr marL="342900" indent="-342900">
              <a:buFont typeface="Arial" panose="020B0604020202020204" pitchFamily="34" charset="0"/>
              <a:buChar char="•"/>
            </a:pPr>
            <a:r>
              <a:rPr lang="en-US" sz="2200" dirty="0">
                <a:solidFill>
                  <a:schemeClr val="tx1"/>
                </a:solidFill>
                <a:latin typeface="Times New Roman" panose="02020603050405020304" pitchFamily="18" charset="0"/>
              </a:rPr>
              <a:t>Real world applications are:</a:t>
            </a:r>
            <a:r>
              <a:rPr lang="en-US" sz="2200" dirty="0">
                <a:solidFill>
                  <a:schemeClr val="tx1"/>
                </a:solidFill>
                <a:effectLst/>
                <a:latin typeface="Times New Roman" panose="02020603050405020304" pitchFamily="18" charset="0"/>
              </a:rPr>
              <a:t> B</a:t>
            </a:r>
            <a:r>
              <a:rPr lang="en-US" sz="2200" dirty="0">
                <a:solidFill>
                  <a:schemeClr val="tx1"/>
                </a:solidFill>
                <a:latin typeface="Times New Roman" panose="02020603050405020304" pitchFamily="18" charset="0"/>
              </a:rPr>
              <a:t>ank cheques, OMR sheets, documentation works etc.</a:t>
            </a:r>
            <a:endParaRPr lang="en-US" sz="2200" dirty="0">
              <a:solidFill>
                <a:schemeClr val="tx1"/>
              </a:solidFill>
            </a:endParaRPr>
          </a:p>
          <a:p>
            <a:pPr marL="342900" indent="-342900">
              <a:buFont typeface="Arial" panose="020B0604020202020204" pitchFamily="34" charset="0"/>
              <a:buChar char="•"/>
            </a:pPr>
            <a:r>
              <a:rPr lang="en-US" sz="2200" dirty="0">
                <a:solidFill>
                  <a:schemeClr val="tx1"/>
                </a:solidFill>
                <a:effectLst/>
                <a:latin typeface="Times New Roman" panose="02020603050405020304" pitchFamily="18" charset="0"/>
              </a:rPr>
              <a:t>Automatically detects the important features without any human supervision. Weight sharing. </a:t>
            </a:r>
            <a:endParaRPr lang="en-US" sz="2200" dirty="0">
              <a:solidFill>
                <a:schemeClr val="tx1"/>
              </a:solidFill>
              <a:latin typeface="Symbol" panose="05050102010706020507" pitchFamily="18" charset="2"/>
            </a:endParaRPr>
          </a:p>
          <a:p>
            <a:pPr marL="342900" indent="-342900">
              <a:buFont typeface="Arial" panose="020B0604020202020204" pitchFamily="34" charset="0"/>
              <a:buChar char="•"/>
            </a:pPr>
            <a:r>
              <a:rPr lang="en-US" sz="2200" dirty="0">
                <a:solidFill>
                  <a:schemeClr val="tx1"/>
                </a:solidFill>
                <a:effectLst/>
                <a:latin typeface="Times New Roman" panose="02020603050405020304" pitchFamily="18" charset="0"/>
              </a:rPr>
              <a:t>CNN is also computationally efficient.</a:t>
            </a:r>
          </a:p>
        </p:txBody>
      </p:sp>
    </p:spTree>
    <p:extLst>
      <p:ext uri="{BB962C8B-B14F-4D97-AF65-F5344CB8AC3E}">
        <p14:creationId xmlns:p14="http://schemas.microsoft.com/office/powerpoint/2010/main" val="192551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D4423-34B1-CED0-9F3C-39643DA9FA93}"/>
              </a:ext>
            </a:extLst>
          </p:cNvPr>
          <p:cNvSpPr>
            <a:spLocks noGrp="1"/>
          </p:cNvSpPr>
          <p:nvPr>
            <p:ph idx="1"/>
          </p:nvPr>
        </p:nvSpPr>
        <p:spPr>
          <a:xfrm>
            <a:off x="2635961" y="726999"/>
            <a:ext cx="6920078" cy="608466"/>
          </a:xfrm>
        </p:spPr>
        <p:txBody>
          <a:bodyPr>
            <a:noAutofit/>
          </a:bodyPr>
          <a:lstStyle/>
          <a:p>
            <a:pPr marL="0" indent="0">
              <a:buNone/>
            </a:pPr>
            <a:r>
              <a:rPr lang="en-US" sz="3200" b="1" u="sng" cap="all" dirty="0">
                <a:ln w="3175" cmpd="sng">
                  <a:noFill/>
                </a:ln>
                <a:solidFill>
                  <a:schemeClr val="bg1"/>
                </a:solidFill>
                <a:latin typeface="Times New Roman" panose="02020603050405020304" pitchFamily="18" charset="0"/>
                <a:ea typeface="+mj-ea"/>
                <a:cs typeface="Times New Roman" panose="02020603050405020304" pitchFamily="18" charset="0"/>
              </a:rPr>
              <a:t>SOFTWARE REQUIREMENTS</a:t>
            </a:r>
            <a:endParaRPr lang="en-IN" sz="3200" b="1" u="sng" cap="all" dirty="0">
              <a:ln w="3175" cmpd="sng">
                <a:noFill/>
              </a:ln>
              <a:solidFill>
                <a:schemeClr val="bg1"/>
              </a:solidFill>
              <a:latin typeface="Times New Roman" panose="020206030504050203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B4A06244-6EDD-EB55-BB18-D71297E61DF1}"/>
              </a:ext>
            </a:extLst>
          </p:cNvPr>
          <p:cNvSpPr txBox="1"/>
          <p:nvPr/>
        </p:nvSpPr>
        <p:spPr>
          <a:xfrm>
            <a:off x="1115878" y="1686098"/>
            <a:ext cx="9345478" cy="1569660"/>
          </a:xfrm>
          <a:prstGeom prst="rect">
            <a:avLst/>
          </a:prstGeom>
          <a:noFill/>
        </p:spPr>
        <p:txBody>
          <a:bodyPr wrap="square" rtlCol="0">
            <a:spAutoFit/>
          </a:bodyPr>
          <a:lstStyle/>
          <a:p>
            <a:pPr marL="285750" indent="-285750">
              <a:buFont typeface="Arial" panose="020B0604020202020204" pitchFamily="34" charset="0"/>
              <a:buChar char="•"/>
            </a:pPr>
            <a:r>
              <a:rPr lang="en-US" sz="2000" cap="none" dirty="0">
                <a:latin typeface="Times New Roman" panose="02020603050405020304" pitchFamily="18" charset="0"/>
                <a:ea typeface="+mn-ea"/>
                <a:cs typeface="+mn-cs"/>
              </a:rPr>
              <a:t>Operating System: WINDOWS</a:t>
            </a:r>
          </a:p>
          <a:p>
            <a:pPr marL="285750" indent="-285750">
              <a:buFont typeface="Arial" panose="020B0604020202020204" pitchFamily="34" charset="0"/>
              <a:buChar char="•"/>
            </a:pPr>
            <a:r>
              <a:rPr lang="en-US" sz="2000" cap="none" dirty="0">
                <a:latin typeface="Times New Roman" panose="02020603050405020304" pitchFamily="18" charset="0"/>
                <a:ea typeface="+mn-ea"/>
                <a:cs typeface="+mn-cs"/>
              </a:rPr>
              <a:t>PYTHON LIBRARIES: KERAS,NUMPY,TENSORFLOW</a:t>
            </a:r>
            <a:br>
              <a:rPr lang="en-US" sz="2000" dirty="0">
                <a:effectLst/>
                <a:latin typeface="Times New Roman" panose="02020603050405020304" pitchFamily="18" charset="0"/>
                <a:ea typeface="Times New Roman" panose="02020603050405020304" pitchFamily="18" charset="0"/>
              </a:rPr>
            </a:br>
            <a:r>
              <a:rPr lang="en-US" sz="2000" cap="none" dirty="0">
                <a:latin typeface="Times New Roman" panose="02020603050405020304" pitchFamily="18" charset="0"/>
                <a:ea typeface="+mn-ea"/>
                <a:cs typeface="+mn-cs"/>
              </a:rPr>
              <a:t>TKINTER</a:t>
            </a:r>
            <a:br>
              <a:rPr lang="en-US" sz="1800" cap="none" dirty="0">
                <a:latin typeface="Times New Roman" panose="02020603050405020304" pitchFamily="18" charset="0"/>
                <a:ea typeface="+mn-ea"/>
                <a:cs typeface="+mn-cs"/>
              </a:rPr>
            </a:br>
            <a:br>
              <a:rPr lang="en-US" sz="1800" cap="none" dirty="0">
                <a:latin typeface="Times New Roman" panose="02020603050405020304" pitchFamily="18" charset="0"/>
                <a:ea typeface="+mn-ea"/>
                <a:cs typeface="+mn-cs"/>
              </a:rPr>
            </a:br>
            <a:endParaRPr lang="en-US" dirty="0"/>
          </a:p>
        </p:txBody>
      </p:sp>
      <p:sp>
        <p:nvSpPr>
          <p:cNvPr id="6" name="TextBox 5">
            <a:extLst>
              <a:ext uri="{FF2B5EF4-FFF2-40B4-BE49-F238E27FC236}">
                <a16:creationId xmlns:a16="http://schemas.microsoft.com/office/drawing/2014/main" id="{CB289860-CB42-FA06-FED5-0C8085F4BAA0}"/>
              </a:ext>
            </a:extLst>
          </p:cNvPr>
          <p:cNvSpPr txBox="1"/>
          <p:nvPr/>
        </p:nvSpPr>
        <p:spPr>
          <a:xfrm>
            <a:off x="2580467" y="3429000"/>
            <a:ext cx="9004515" cy="1077218"/>
          </a:xfrm>
          <a:prstGeom prst="rect">
            <a:avLst/>
          </a:prstGeom>
          <a:noFill/>
        </p:spPr>
        <p:txBody>
          <a:bodyPr wrap="square">
            <a:spAutoFit/>
          </a:bodyPr>
          <a:lstStyle/>
          <a:p>
            <a:r>
              <a:rPr lang="en-US" sz="3200" b="1" u="sng" cap="all" dirty="0">
                <a:ln w="3175" cmpd="sng">
                  <a:noFill/>
                </a:ln>
                <a:solidFill>
                  <a:schemeClr val="bg1"/>
                </a:solidFill>
                <a:latin typeface="Times New Roman" panose="02020603050405020304" pitchFamily="18" charset="0"/>
                <a:cs typeface="Times New Roman" panose="02020603050405020304" pitchFamily="18" charset="0"/>
              </a:rPr>
              <a:t>Hardware </a:t>
            </a:r>
            <a:r>
              <a:rPr lang="en-US" sz="3200" b="1" u="sng" cap="all" dirty="0" err="1">
                <a:ln w="3175" cmpd="sng">
                  <a:noFill/>
                </a:ln>
                <a:solidFill>
                  <a:schemeClr val="bg1"/>
                </a:solidFill>
                <a:latin typeface="Times New Roman" panose="02020603050405020304" pitchFamily="18" charset="0"/>
                <a:cs typeface="Times New Roman" panose="02020603050405020304" pitchFamily="18" charset="0"/>
              </a:rPr>
              <a:t>RequIREments</a:t>
            </a:r>
            <a:br>
              <a:rPr lang="en-US" sz="3200" b="1" u="sng" cap="all" dirty="0">
                <a:ln w="3175" cmpd="sng">
                  <a:noFill/>
                </a:ln>
                <a:solidFill>
                  <a:schemeClr val="bg1"/>
                </a:solidFill>
                <a:latin typeface="Times New Roman" panose="02020603050405020304" pitchFamily="18" charset="0"/>
                <a:cs typeface="Times New Roman" panose="02020603050405020304" pitchFamily="18" charset="0"/>
              </a:rPr>
            </a:br>
            <a:endParaRPr lang="en-US" sz="3200" dirty="0"/>
          </a:p>
        </p:txBody>
      </p:sp>
      <p:sp>
        <p:nvSpPr>
          <p:cNvPr id="7" name="TextBox 6">
            <a:extLst>
              <a:ext uri="{FF2B5EF4-FFF2-40B4-BE49-F238E27FC236}">
                <a16:creationId xmlns:a16="http://schemas.microsoft.com/office/drawing/2014/main" id="{24B428B5-B743-EF1E-BEFF-2DECE3968A68}"/>
              </a:ext>
            </a:extLst>
          </p:cNvPr>
          <p:cNvSpPr txBox="1"/>
          <p:nvPr/>
        </p:nvSpPr>
        <p:spPr>
          <a:xfrm>
            <a:off x="1332854" y="4275228"/>
            <a:ext cx="5370163" cy="1908215"/>
          </a:xfrm>
          <a:prstGeom prst="rect">
            <a:avLst/>
          </a:prstGeom>
          <a:noFill/>
        </p:spPr>
        <p:txBody>
          <a:bodyPr wrap="square" rtlCol="0">
            <a:spAutoFit/>
          </a:bodyPr>
          <a:lstStyle/>
          <a:p>
            <a:pPr>
              <a:buFont typeface="Arial" panose="020B0604020202020204" pitchFamily="34" charset="0"/>
              <a:buChar char="•"/>
            </a:pPr>
            <a:endParaRPr lang="en-US" sz="2000" b="1" cap="all" dirty="0">
              <a:ln w="3175" cmpd="sng">
                <a:noFill/>
              </a:ln>
              <a:solidFill>
                <a:schemeClr val="bg1"/>
              </a:solidFill>
              <a:latin typeface="+mj-lt"/>
              <a:ea typeface="+mj-ea"/>
              <a:cs typeface="+mj-cs"/>
            </a:endParaRPr>
          </a:p>
          <a:p>
            <a:pPr>
              <a:buFont typeface="Arial" panose="020B0604020202020204" pitchFamily="34" charset="0"/>
              <a:buChar char="•"/>
            </a:pPr>
            <a:r>
              <a:rPr lang="en-US" sz="2000" dirty="0">
                <a:solidFill>
                  <a:schemeClr val="tx1"/>
                </a:solidFill>
                <a:latin typeface="Times New Roman" panose="02020603050405020304" pitchFamily="18" charset="0"/>
              </a:rPr>
              <a:t>RAM: At least 4 GB. </a:t>
            </a:r>
          </a:p>
          <a:p>
            <a:pPr>
              <a:buFont typeface="Arial" panose="020B0604020202020204" pitchFamily="34" charset="0"/>
              <a:buChar char="•"/>
            </a:pPr>
            <a:r>
              <a:rPr lang="en-US" sz="2000" dirty="0">
                <a:solidFill>
                  <a:schemeClr val="tx1"/>
                </a:solidFill>
                <a:latin typeface="Times New Roman" panose="02020603050405020304" pitchFamily="18" charset="0"/>
              </a:rPr>
              <a:t>Processor: Intel(R) core (TM) i3 or more. 2.00 </a:t>
            </a:r>
            <a:r>
              <a:rPr lang="en-US" sz="2000" dirty="0" err="1">
                <a:solidFill>
                  <a:schemeClr val="tx1"/>
                </a:solidFill>
                <a:latin typeface="Times New Roman" panose="02020603050405020304" pitchFamily="18" charset="0"/>
              </a:rPr>
              <a:t>Ghz.</a:t>
            </a:r>
            <a:r>
              <a:rPr lang="en-US" sz="2000" dirty="0">
                <a:solidFill>
                  <a:schemeClr val="tx1"/>
                </a:solidFill>
                <a:latin typeface="Times New Roman" panose="02020603050405020304" pitchFamily="18" charset="0"/>
              </a:rPr>
              <a:t> </a:t>
            </a:r>
          </a:p>
          <a:p>
            <a:pPr>
              <a:buFont typeface="Arial" panose="020B0604020202020204" pitchFamily="34" charset="0"/>
              <a:buChar char="•"/>
            </a:pPr>
            <a:r>
              <a:rPr lang="en-US" sz="2000" dirty="0">
                <a:solidFill>
                  <a:schemeClr val="tx1"/>
                </a:solidFill>
                <a:latin typeface="Times New Roman" panose="02020603050405020304" pitchFamily="18" charset="0"/>
              </a:rPr>
              <a:t>Internet connectivity: Yes.(Broadband or </a:t>
            </a:r>
            <a:r>
              <a:rPr lang="en-US" sz="2000" dirty="0" err="1">
                <a:solidFill>
                  <a:schemeClr val="tx1"/>
                </a:solidFill>
                <a:latin typeface="Times New Roman" panose="02020603050405020304" pitchFamily="18" charset="0"/>
              </a:rPr>
              <a:t>wifi</a:t>
            </a:r>
            <a:r>
              <a:rPr lang="en-US" sz="2000" dirty="0">
                <a:solidFill>
                  <a:schemeClr val="tx1"/>
                </a:solidFill>
                <a:latin typeface="Times New Roman" panose="02020603050405020304" pitchFamily="18" charset="0"/>
              </a:rPr>
              <a:t>).</a:t>
            </a:r>
            <a:endParaRPr lang="en-IN" sz="2000" dirty="0">
              <a:solidFill>
                <a:schemeClr val="tx1"/>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419933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BD0F-1154-1A74-87A7-34D094A25EF7}"/>
              </a:ext>
            </a:extLst>
          </p:cNvPr>
          <p:cNvSpPr>
            <a:spLocks noGrp="1"/>
          </p:cNvSpPr>
          <p:nvPr>
            <p:ph type="title"/>
          </p:nvPr>
        </p:nvSpPr>
        <p:spPr>
          <a:xfrm>
            <a:off x="2146356" y="-39743"/>
            <a:ext cx="8036030" cy="1507067"/>
          </a:xfrm>
        </p:spPr>
        <p:txBody>
          <a:bodyPr/>
          <a:lstStyle/>
          <a:p>
            <a:r>
              <a:rPr lang="en-IN" sz="4300" b="1" u="sng" dirty="0">
                <a:solidFill>
                  <a:schemeClr val="bg1"/>
                </a:solidFill>
                <a:latin typeface="Times New Roman" panose="02020603050405020304" pitchFamily="18" charset="0"/>
                <a:cs typeface="Times New Roman" panose="02020603050405020304" pitchFamily="18" charset="0"/>
              </a:rPr>
              <a:t>SYSTEM ARCHITECTURE</a:t>
            </a:r>
          </a:p>
        </p:txBody>
      </p:sp>
      <p:pic>
        <p:nvPicPr>
          <p:cNvPr id="5" name="Content Placeholder 4">
            <a:extLst>
              <a:ext uri="{FF2B5EF4-FFF2-40B4-BE49-F238E27FC236}">
                <a16:creationId xmlns:a16="http://schemas.microsoft.com/office/drawing/2014/main" id="{13E87949-D2D9-C3C3-41B0-E414F5433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8443" y="2155511"/>
            <a:ext cx="3750906" cy="3801532"/>
          </a:xfrm>
        </p:spPr>
      </p:pic>
      <p:sp>
        <p:nvSpPr>
          <p:cNvPr id="6" name="Rectangle 5">
            <a:extLst>
              <a:ext uri="{FF2B5EF4-FFF2-40B4-BE49-F238E27FC236}">
                <a16:creationId xmlns:a16="http://schemas.microsoft.com/office/drawing/2014/main" id="{7370517E-4F18-02D7-919D-BAD05A975384}"/>
              </a:ext>
            </a:extLst>
          </p:cNvPr>
          <p:cNvSpPr/>
          <p:nvPr/>
        </p:nvSpPr>
        <p:spPr>
          <a:xfrm>
            <a:off x="4407159" y="2048209"/>
            <a:ext cx="1688841" cy="2146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OBTAIN  CHARACTER IMAGES</a:t>
            </a:r>
          </a:p>
        </p:txBody>
      </p:sp>
      <p:sp>
        <p:nvSpPr>
          <p:cNvPr id="7" name="Rectangle 6">
            <a:extLst>
              <a:ext uri="{FF2B5EF4-FFF2-40B4-BE49-F238E27FC236}">
                <a16:creationId xmlns:a16="http://schemas.microsoft.com/office/drawing/2014/main" id="{91755BC2-0441-8BB0-A805-E4BA1865850C}"/>
              </a:ext>
            </a:extLst>
          </p:cNvPr>
          <p:cNvSpPr/>
          <p:nvPr/>
        </p:nvSpPr>
        <p:spPr>
          <a:xfrm>
            <a:off x="6329635" y="2048209"/>
            <a:ext cx="979714" cy="3265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REAL TIME INPUT</a:t>
            </a:r>
          </a:p>
        </p:txBody>
      </p:sp>
    </p:spTree>
    <p:extLst>
      <p:ext uri="{BB962C8B-B14F-4D97-AF65-F5344CB8AC3E}">
        <p14:creationId xmlns:p14="http://schemas.microsoft.com/office/powerpoint/2010/main" val="40241291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1192</TotalTime>
  <Words>813</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Bahnschrift SemiBold</vt:lpstr>
      <vt:lpstr>Calibri</vt:lpstr>
      <vt:lpstr>Century Gothic</vt:lpstr>
      <vt:lpstr>Symbol</vt:lpstr>
      <vt:lpstr>Times New Roman</vt:lpstr>
      <vt:lpstr>Wingdings 3</vt:lpstr>
      <vt:lpstr>Slice</vt:lpstr>
      <vt:lpstr>Handwritten Numerical Character Recognition Using Deep Learning</vt:lpstr>
      <vt:lpstr>AGENDA  </vt:lpstr>
      <vt:lpstr>ABSTRACT</vt:lpstr>
      <vt:lpstr>INTRODUCTION</vt:lpstr>
      <vt:lpstr>EXISTING SYSTEMS</vt:lpstr>
      <vt:lpstr>PROPOSED SYSTEM</vt:lpstr>
      <vt:lpstr>ADVANTAGES </vt:lpstr>
      <vt:lpstr>PowerPoint Presentation</vt:lpstr>
      <vt:lpstr>SYSTEM ARCHITECTURE</vt:lpstr>
      <vt:lpstr>UML DIAGRAMS</vt:lpstr>
      <vt:lpstr>Sequence diagram</vt:lpstr>
      <vt:lpstr>Activity diagram</vt:lpstr>
      <vt:lpstr>Class diagram </vt:lpstr>
      <vt:lpstr>RESULTS: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 DIET AND WORK OUT PLAN GENERATOR</dc:title>
  <dc:creator>yathish tiruveedhula</dc:creator>
  <cp:lastModifiedBy>Vemulapalli Sai venkat</cp:lastModifiedBy>
  <cp:revision>43</cp:revision>
  <dcterms:created xsi:type="dcterms:W3CDTF">2024-02-21T17:59:00Z</dcterms:created>
  <dcterms:modified xsi:type="dcterms:W3CDTF">2024-11-18T09:29:58Z</dcterms:modified>
</cp:coreProperties>
</file>