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9" r:id="rId12"/>
    <p:sldId id="268" r:id="rId13"/>
    <p:sldId id="270" r:id="rId14"/>
    <p:sldId id="265" r:id="rId15"/>
    <p:sldId id="266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802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143444" y="2008855"/>
            <a:ext cx="9174414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4400" b="1" i="1" spc="15" dirty="0" smtClean="0">
                <a:solidFill>
                  <a:schemeClr val="accent1">
                    <a:lumMod val="75000"/>
                  </a:schemeClr>
                </a:solidFill>
              </a:rPr>
              <a:t>SHAIK NAZEER</a:t>
            </a:r>
            <a:endParaRPr sz="4400" b="1" i="1" spc="1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8400" y="2848717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lang="en-IN"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lang="en-IN"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IN"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7D6B5-0BEE-0822-6A92-2E95F72CD9B2}"/>
              </a:ext>
            </a:extLst>
          </p:cNvPr>
          <p:cNvSpPr txBox="1"/>
          <p:nvPr/>
        </p:nvSpPr>
        <p:spPr>
          <a:xfrm>
            <a:off x="358393" y="1228397"/>
            <a:ext cx="111474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Architecture Overview:</a:t>
            </a:r>
          </a:p>
          <a:p>
            <a:endParaRPr lang="en-US" sz="2800" b="1" dirty="0">
              <a:latin typeface="+mj-lt"/>
            </a:endParaRPr>
          </a:p>
          <a:p>
            <a:r>
              <a:rPr lang="en-US" sz="2800" b="1" dirty="0"/>
              <a:t>Modular Design: </a:t>
            </a:r>
            <a:r>
              <a:rPr lang="en-US" sz="2800" dirty="0"/>
              <a:t>The keylogger code is structured into modular functions for better readability and maintenance.</a:t>
            </a:r>
          </a:p>
          <a:p>
            <a:endParaRPr lang="en-US" sz="2800" dirty="0"/>
          </a:p>
          <a:p>
            <a:r>
              <a:rPr lang="en-US" sz="2800" b="1" dirty="0"/>
              <a:t>Event Handling: </a:t>
            </a:r>
            <a:r>
              <a:rPr lang="en-US" sz="2800" dirty="0"/>
              <a:t>Utilizes the </a:t>
            </a:r>
            <a:r>
              <a:rPr lang="en-US" sz="2800" dirty="0" err="1"/>
              <a:t>pynput</a:t>
            </a:r>
            <a:r>
              <a:rPr lang="en-US" sz="2800" dirty="0"/>
              <a:t> library to capture and handle keyboard events.</a:t>
            </a:r>
          </a:p>
          <a:p>
            <a:endParaRPr lang="en-US" sz="2800" dirty="0"/>
          </a:p>
          <a:p>
            <a:r>
              <a:rPr lang="en-US" sz="2800" b="1" dirty="0"/>
              <a:t>Data Logging: </a:t>
            </a:r>
            <a:r>
              <a:rPr lang="en-US" sz="2800" dirty="0"/>
              <a:t>Implements functions to log captured data into text and JSON files.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5073E-A82F-0120-C44B-EF649DDC068D}"/>
              </a:ext>
            </a:extLst>
          </p:cNvPr>
          <p:cNvSpPr txBox="1"/>
          <p:nvPr/>
        </p:nvSpPr>
        <p:spPr>
          <a:xfrm>
            <a:off x="228600" y="966314"/>
            <a:ext cx="121333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Press Handling: Function: </a:t>
            </a:r>
            <a:r>
              <a:rPr lang="en-US" sz="2400" i="1" dirty="0" err="1"/>
              <a:t>on_press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pressed keys.</a:t>
            </a:r>
          </a:p>
          <a:p>
            <a:r>
              <a:rPr lang="en-US" sz="2400" b="1" dirty="0"/>
              <a:t>	Details: </a:t>
            </a:r>
            <a:r>
              <a:rPr lang="en-US" sz="2400" dirty="0"/>
              <a:t>Appends key press events to a list and updates the JSON log file.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Release Handling: Function: </a:t>
            </a:r>
            <a:r>
              <a:rPr lang="en-US" sz="2400" i="1" dirty="0" err="1"/>
              <a:t>on_release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released keys.</a:t>
            </a:r>
          </a:p>
          <a:p>
            <a:r>
              <a:rPr lang="en-US" sz="2400" dirty="0"/>
              <a:t>	</a:t>
            </a:r>
            <a:r>
              <a:rPr lang="en-US" sz="2400" b="1" dirty="0"/>
              <a:t>Details: </a:t>
            </a:r>
            <a:r>
              <a:rPr lang="en-US" sz="2400" dirty="0"/>
              <a:t>Appends key release events to a list, updates the JSON log file, and 	accumulates keys for the text log.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Logging Functions: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	Text Logging: </a:t>
            </a:r>
            <a:r>
              <a:rPr lang="en-US" sz="2400" i="1" dirty="0" err="1"/>
              <a:t>generate_text_log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Writes the recorded keys to key_log.txt.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JSON Logging</a:t>
            </a:r>
            <a:r>
              <a:rPr lang="en-US" sz="2400" dirty="0"/>
              <a:t>: </a:t>
            </a:r>
            <a:r>
              <a:rPr lang="en-US" sz="2400" i="1" dirty="0" err="1"/>
              <a:t>generate_json_file</a:t>
            </a:r>
            <a:r>
              <a:rPr lang="en-US" sz="2400" i="1" dirty="0"/>
              <a:t>(</a:t>
            </a:r>
            <a:r>
              <a:rPr lang="en-US" sz="2400" i="1" dirty="0" err="1"/>
              <a:t>keys_used</a:t>
            </a:r>
            <a:r>
              <a:rPr lang="en-US" sz="2400" i="1" dirty="0"/>
              <a:t>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Dumps the list of key events to </a:t>
            </a:r>
            <a:r>
              <a:rPr lang="en-US" sz="2400" dirty="0" err="1"/>
              <a:t>key_log.json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969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53562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i="1" u="sng" spc="15" dirty="0">
                <a:latin typeface="Trebuchet MS"/>
                <a:cs typeface="Trebuchet MS"/>
              </a:rPr>
              <a:t>     </a:t>
            </a:r>
            <a:r>
              <a:rPr sz="4800" b="1" i="1" u="sng" spc="15" dirty="0">
                <a:latin typeface="Trebuchet MS"/>
                <a:cs typeface="Trebuchet MS"/>
              </a:rPr>
              <a:t>M</a:t>
            </a:r>
            <a:r>
              <a:rPr sz="4800" b="1" i="1" u="sng" dirty="0">
                <a:latin typeface="Trebuchet MS"/>
                <a:cs typeface="Trebuchet MS"/>
              </a:rPr>
              <a:t>O</a:t>
            </a:r>
            <a:r>
              <a:rPr sz="4800" b="1" i="1" u="sng" spc="-15" dirty="0">
                <a:latin typeface="Trebuchet MS"/>
                <a:cs typeface="Trebuchet MS"/>
              </a:rPr>
              <a:t>D</a:t>
            </a:r>
            <a:r>
              <a:rPr sz="4800" b="1" i="1" u="sng" spc="-35" dirty="0">
                <a:latin typeface="Trebuchet MS"/>
                <a:cs typeface="Trebuchet MS"/>
              </a:rPr>
              <a:t>E</a:t>
            </a:r>
            <a:r>
              <a:rPr sz="4800" b="1" i="1" u="sng" spc="-30" dirty="0">
                <a:latin typeface="Trebuchet MS"/>
                <a:cs typeface="Trebuchet MS"/>
              </a:rPr>
              <a:t>LL</a:t>
            </a:r>
            <a:r>
              <a:rPr sz="4800" b="1" i="1" u="sng" spc="-5" dirty="0">
                <a:latin typeface="Trebuchet MS"/>
                <a:cs typeface="Trebuchet MS"/>
              </a:rPr>
              <a:t>I</a:t>
            </a:r>
            <a:r>
              <a:rPr sz="4800" b="1" i="1" u="sng" spc="30" dirty="0">
                <a:latin typeface="Trebuchet MS"/>
                <a:cs typeface="Trebuchet MS"/>
              </a:rPr>
              <a:t>N</a:t>
            </a:r>
            <a:r>
              <a:rPr sz="4800" b="1" i="1" u="sng" spc="5" dirty="0">
                <a:latin typeface="Trebuchet MS"/>
                <a:cs typeface="Trebuchet MS"/>
              </a:rPr>
              <a:t>G</a:t>
            </a:r>
            <a:endParaRPr sz="4800" i="1" u="sng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81A3E-81B0-1FE4-EA4A-946DF95C27BF}"/>
              </a:ext>
            </a:extLst>
          </p:cNvPr>
          <p:cNvSpPr txBox="1"/>
          <p:nvPr/>
        </p:nvSpPr>
        <p:spPr>
          <a:xfrm>
            <a:off x="272717" y="1325368"/>
            <a:ext cx="1191928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+mj-lt"/>
              </a:rPr>
              <a:t>GUI Integration:</a:t>
            </a:r>
          </a:p>
          <a:p>
            <a:endParaRPr lang="en-IN" sz="3200" b="1" dirty="0">
              <a:latin typeface="+mj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 err="1"/>
              <a:t>Tkinter</a:t>
            </a:r>
            <a:r>
              <a:rPr lang="en-IN" sz="2800" b="1" dirty="0"/>
              <a:t> Framework: </a:t>
            </a:r>
            <a:r>
              <a:rPr lang="en-IN" sz="2400" dirty="0"/>
              <a:t>Utilizes </a:t>
            </a:r>
            <a:r>
              <a:rPr lang="en-IN" sz="2400" dirty="0" err="1"/>
              <a:t>tkinter</a:t>
            </a:r>
            <a:r>
              <a:rPr lang="en-IN" sz="2400" dirty="0"/>
              <a:t> for creating a graphical user interface.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User Interaction:</a:t>
            </a:r>
          </a:p>
          <a:p>
            <a:pPr lvl="1"/>
            <a:r>
              <a:rPr lang="en-IN" sz="2800" dirty="0"/>
              <a:t>	</a:t>
            </a:r>
            <a:r>
              <a:rPr lang="en-IN" sz="2400" dirty="0"/>
              <a:t>Start Button: Initiates the keylogger.</a:t>
            </a:r>
          </a:p>
          <a:p>
            <a:pPr lvl="1"/>
            <a:r>
              <a:rPr lang="en-IN" sz="2400" dirty="0"/>
              <a:t>	Stop Button: Stops the keylogger.</a:t>
            </a:r>
          </a:p>
          <a:p>
            <a:pPr lvl="1"/>
            <a:endParaRPr lang="en-IN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Status Updates: </a:t>
            </a:r>
            <a:r>
              <a:rPr lang="en-IN" sz="2400" dirty="0"/>
              <a:t>Provides real-time feedback on the status </a:t>
            </a:r>
          </a:p>
          <a:p>
            <a:pPr lvl="1"/>
            <a:r>
              <a:rPr lang="en-IN" sz="2400" dirty="0"/>
              <a:t>	of the keylogger (running/stopped).</a:t>
            </a:r>
          </a:p>
        </p:txBody>
      </p:sp>
    </p:spTree>
    <p:extLst>
      <p:ext uri="{BB962C8B-B14F-4D97-AF65-F5344CB8AC3E}">
        <p14:creationId xmlns:p14="http://schemas.microsoft.com/office/powerpoint/2010/main" val="259483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81A3E-81B0-1FE4-EA4A-946DF95C27BF}"/>
              </a:ext>
            </a:extLst>
          </p:cNvPr>
          <p:cNvSpPr txBox="1"/>
          <p:nvPr/>
        </p:nvSpPr>
        <p:spPr>
          <a:xfrm>
            <a:off x="272717" y="1049337"/>
            <a:ext cx="11919283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Flow Diagram:</a:t>
            </a:r>
            <a:endParaRPr lang="en-US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Initialization: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Set up the main GUI window.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Initialize global variables for key logging.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Event Capture: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Start capturing key events when the "Start"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Log key press and release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Data Logging: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Continuously update text and JSON log files with captured key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Stop Logging: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Stop capturing key events when the "Stop"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Update the GUI status to indicate the keylogger is stopped.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6832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6410" y="205593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09" y="1295400"/>
            <a:ext cx="8962391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266385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10B3D-4FB8-F13C-A8C9-9C6B3016F44F}"/>
              </a:ext>
            </a:extLst>
          </p:cNvPr>
          <p:cNvSpPr txBox="1"/>
          <p:nvPr/>
        </p:nvSpPr>
        <p:spPr>
          <a:xfrm>
            <a:off x="1740447" y="1228397"/>
            <a:ext cx="6101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A24016-3A96-37D2-E2D2-6244ADFAFFD1}"/>
              </a:ext>
            </a:extLst>
          </p:cNvPr>
          <p:cNvSpPr txBox="1"/>
          <p:nvPr/>
        </p:nvSpPr>
        <p:spPr>
          <a:xfrm>
            <a:off x="308811" y="2737754"/>
            <a:ext cx="11201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keylogger project demonstrated the capability to effectively capture and log keystrokes in real-time.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GUI provided a user-friendly way to control the keylogger, making it accessible and easy to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Emphasized the ethical use of keyloggers and the importance of implementing security measures to protect against malicious use.</a:t>
            </a:r>
            <a:endParaRPr lang="en-IN" sz="2400" dirty="0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EC76215-5A8F-0A04-F287-38224DFE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4" y="882307"/>
            <a:ext cx="15926141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</a:t>
            </a: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keylogging with start and stop functionality controlled via a simple GUI.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830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-5755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616044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b="0" i="1" spc="5" dirty="0"/>
              <a:t>KEY LOGGER AND SECURITY</a:t>
            </a:r>
            <a:endParaRPr sz="4250" b="0" i="1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205F1D-D70D-07E1-49D8-76A7E1BA38D3}"/>
              </a:ext>
            </a:extLst>
          </p:cNvPr>
          <p:cNvSpPr txBox="1"/>
          <p:nvPr/>
        </p:nvSpPr>
        <p:spPr>
          <a:xfrm>
            <a:off x="914400" y="2764894"/>
            <a:ext cx="7093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Understanding and Mitigating Keylogging Threats</a:t>
            </a:r>
            <a:endParaRPr lang="en-IN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9270" y="1295400"/>
            <a:ext cx="5257800" cy="435762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Conclusion and Q&amp;A </a:t>
            </a:r>
          </a:p>
          <a:p>
            <a:endParaRPr sz="2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7870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i="1" u="sng" spc="25" dirty="0"/>
              <a:t>    </a:t>
            </a:r>
            <a:r>
              <a:rPr i="1" u="sng" spc="25" dirty="0"/>
              <a:t>A</a:t>
            </a:r>
            <a:r>
              <a:rPr i="1" u="sng" spc="-5" dirty="0"/>
              <a:t>G</a:t>
            </a:r>
            <a:r>
              <a:rPr i="1" u="sng" spc="-35" dirty="0"/>
              <a:t>E</a:t>
            </a:r>
            <a:r>
              <a:rPr i="1" u="sng" spc="15" dirty="0"/>
              <a:t>N</a:t>
            </a:r>
            <a:r>
              <a:rPr i="1" u="sng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pic>
        <p:nvPicPr>
          <p:cNvPr id="24" name="Picture 23" descr="Cartoon bee with pencil">
            <a:extLst>
              <a:ext uri="{FF2B5EF4-FFF2-40B4-BE49-F238E27FC236}">
                <a16:creationId xmlns:a16="http://schemas.microsoft.com/office/drawing/2014/main" id="{7FB6CB5F-47F4-9AB1-AE42-4E4F03996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643" y="3200400"/>
            <a:ext cx="3265587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CD25175-7DE3-D0F3-DDAD-F96B9B33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" y="1787782"/>
            <a:ext cx="12414567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leading to unauthorized access to sensitive information,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theft, and financial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Affects individuals, businesses, and organizations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compromising data privacy and security. </a:t>
            </a:r>
          </a:p>
        </p:txBody>
      </p:sp>
      <p:pic>
        <p:nvPicPr>
          <p:cNvPr id="13" name="Graphic 12" descr="A lightbulb">
            <a:extLst>
              <a:ext uri="{FF2B5EF4-FFF2-40B4-BE49-F238E27FC236}">
                <a16:creationId xmlns:a16="http://schemas.microsoft.com/office/drawing/2014/main" id="{B8671300-1C1B-F075-9A82-DE94ED4CB7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1209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AFF6F63-3F2D-9B87-1235-AEFA0A8E8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82395"/>
            <a:ext cx="881331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Objective: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</a:t>
            </a: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their types, how they work, and effective security measures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prevent keylogging attacks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Scope:</a:t>
            </a:r>
            <a:endParaRPr lang="en-US" altLang="en-US" sz="28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Includes an analysis of hardware and software keyloggers,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legal and ethical implications, security measures, and best practices.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2253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25" dirty="0"/>
              <a:t>W</a:t>
            </a:r>
            <a:r>
              <a:rPr sz="3200" i="1" spc="-20" dirty="0"/>
              <a:t>H</a:t>
            </a:r>
            <a:r>
              <a:rPr sz="3200" i="1" spc="20" dirty="0"/>
              <a:t>O</a:t>
            </a:r>
            <a:r>
              <a:rPr sz="3200" i="1" spc="-235" dirty="0"/>
              <a:t> </a:t>
            </a:r>
            <a:r>
              <a:rPr sz="3200" i="1" spc="-10" dirty="0"/>
              <a:t>AR</a:t>
            </a:r>
            <a:r>
              <a:rPr sz="3200" i="1" spc="15" dirty="0"/>
              <a:t>E</a:t>
            </a:r>
            <a:r>
              <a:rPr sz="3200" i="1" spc="-35" dirty="0"/>
              <a:t> </a:t>
            </a:r>
            <a:r>
              <a:rPr sz="3200" i="1" spc="-10" dirty="0"/>
              <a:t>T</a:t>
            </a:r>
            <a:r>
              <a:rPr sz="3200" i="1" spc="-15" dirty="0"/>
              <a:t>H</a:t>
            </a:r>
            <a:r>
              <a:rPr sz="3200" i="1" spc="15" dirty="0"/>
              <a:t>E</a:t>
            </a:r>
            <a:r>
              <a:rPr sz="3200" i="1" spc="-35" dirty="0"/>
              <a:t> </a:t>
            </a:r>
            <a:r>
              <a:rPr sz="3200" i="1" spc="-20" dirty="0"/>
              <a:t>E</a:t>
            </a:r>
            <a:r>
              <a:rPr sz="3200" i="1" spc="30" dirty="0"/>
              <a:t>N</a:t>
            </a:r>
            <a:r>
              <a:rPr sz="3200" i="1" spc="15" dirty="0"/>
              <a:t>D</a:t>
            </a:r>
            <a:r>
              <a:rPr sz="3200" i="1" spc="-45" dirty="0"/>
              <a:t> </a:t>
            </a:r>
            <a:r>
              <a:rPr sz="3200" i="1" dirty="0"/>
              <a:t>U</a:t>
            </a:r>
            <a:r>
              <a:rPr sz="3200" i="1" spc="10" dirty="0"/>
              <a:t>S</a:t>
            </a:r>
            <a:r>
              <a:rPr sz="3200" i="1" spc="-25" dirty="0"/>
              <a:t>E</a:t>
            </a:r>
            <a:r>
              <a:rPr sz="3200" i="1" spc="-10" dirty="0"/>
              <a:t>R</a:t>
            </a:r>
            <a:r>
              <a:rPr sz="3200" i="1" spc="5" dirty="0"/>
              <a:t>S?</a:t>
            </a:r>
            <a:endParaRPr sz="3200" i="1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E09557C-9C87-71C8-2F47-C5E353673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07" y="1620857"/>
            <a:ext cx="117348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Individuals: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Concerned about personal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Businesses: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Need to protect corporate data and ensure compliance with security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Organizations: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 robust security measures to safeguard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 Professionals: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Aim to understand and mitigate keylogging threats.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spc="-40" dirty="0"/>
              <a:t>Y</a:t>
            </a:r>
            <a:r>
              <a:rPr sz="3600" u="sng" spc="10" dirty="0"/>
              <a:t>O</a:t>
            </a:r>
            <a:r>
              <a:rPr sz="3600" u="sng" spc="25" dirty="0"/>
              <a:t>U</a:t>
            </a:r>
            <a:r>
              <a:rPr sz="3600" u="sng" dirty="0"/>
              <a:t>R</a:t>
            </a:r>
            <a:r>
              <a:rPr sz="3600" u="sng" spc="5" dirty="0"/>
              <a:t> </a:t>
            </a:r>
            <a:r>
              <a:rPr sz="3600" u="sng" spc="25" dirty="0"/>
              <a:t>S</a:t>
            </a:r>
            <a:r>
              <a:rPr sz="3600" u="sng" spc="10" dirty="0"/>
              <a:t>O</a:t>
            </a:r>
            <a:r>
              <a:rPr sz="3600" u="sng" spc="25" dirty="0"/>
              <a:t>LU</a:t>
            </a:r>
            <a:r>
              <a:rPr sz="3600" u="sng" spc="-35" dirty="0"/>
              <a:t>T</a:t>
            </a:r>
            <a:r>
              <a:rPr sz="3600" u="sng" spc="-30" dirty="0"/>
              <a:t>I</a:t>
            </a:r>
            <a:r>
              <a:rPr sz="3600" u="sng" spc="10" dirty="0"/>
              <a:t>O</a:t>
            </a:r>
            <a:r>
              <a:rPr sz="3600" u="sng" dirty="0"/>
              <a:t>N</a:t>
            </a:r>
            <a:r>
              <a:rPr sz="3600" u="sng" spc="-345" dirty="0"/>
              <a:t> </a:t>
            </a:r>
            <a:r>
              <a:rPr sz="3600" u="sng" spc="-35" dirty="0"/>
              <a:t>A</a:t>
            </a:r>
            <a:r>
              <a:rPr sz="3600" u="sng" spc="-5" dirty="0"/>
              <a:t>N</a:t>
            </a:r>
            <a:r>
              <a:rPr sz="3600" u="sng" dirty="0"/>
              <a:t>D</a:t>
            </a:r>
            <a:r>
              <a:rPr sz="3600" u="sng" spc="35" dirty="0"/>
              <a:t> </a:t>
            </a:r>
            <a:r>
              <a:rPr sz="3600" u="sng" spc="-30" dirty="0"/>
              <a:t>I</a:t>
            </a:r>
            <a:r>
              <a:rPr sz="3600" u="sng" spc="-35" dirty="0"/>
              <a:t>T</a:t>
            </a:r>
            <a:r>
              <a:rPr sz="3600" u="sng" dirty="0"/>
              <a:t>S</a:t>
            </a:r>
            <a:r>
              <a:rPr sz="3600" u="sng" spc="60" dirty="0"/>
              <a:t> </a:t>
            </a:r>
            <a:r>
              <a:rPr sz="3600" u="sng" spc="-295" dirty="0"/>
              <a:t>V</a:t>
            </a:r>
            <a:r>
              <a:rPr sz="3600" u="sng" spc="-35" dirty="0"/>
              <a:t>A</a:t>
            </a:r>
            <a:r>
              <a:rPr sz="3600" u="sng" spc="25" dirty="0"/>
              <a:t>LU</a:t>
            </a:r>
            <a:r>
              <a:rPr sz="3600" u="sng" dirty="0"/>
              <a:t>E</a:t>
            </a:r>
            <a:r>
              <a:rPr sz="3600" u="sng" spc="-65" dirty="0"/>
              <a:t> </a:t>
            </a:r>
            <a:r>
              <a:rPr sz="3600" u="sng" spc="-15" dirty="0"/>
              <a:t>P</a:t>
            </a:r>
            <a:r>
              <a:rPr sz="3600" u="sng" spc="-30" dirty="0"/>
              <a:t>R</a:t>
            </a:r>
            <a:r>
              <a:rPr sz="3600" u="sng" spc="10" dirty="0"/>
              <a:t>O</a:t>
            </a:r>
            <a:r>
              <a:rPr sz="3600" u="sng" spc="-15" dirty="0"/>
              <a:t>P</a:t>
            </a:r>
            <a:r>
              <a:rPr sz="3600" u="sng" spc="10" dirty="0"/>
              <a:t>O</a:t>
            </a:r>
            <a:r>
              <a:rPr sz="3600" u="sng" spc="25" dirty="0"/>
              <a:t>S</a:t>
            </a:r>
            <a:r>
              <a:rPr sz="3600" u="sng" spc="-30" dirty="0"/>
              <a:t>I</a:t>
            </a:r>
            <a:r>
              <a:rPr sz="3600" u="sng" spc="-35" dirty="0"/>
              <a:t>T</a:t>
            </a:r>
            <a:r>
              <a:rPr sz="3600" u="sng" spc="-30" dirty="0"/>
              <a:t>I</a:t>
            </a:r>
            <a:r>
              <a:rPr sz="3600" u="sng" spc="10" dirty="0"/>
              <a:t>O</a:t>
            </a:r>
            <a:r>
              <a:rPr sz="3600" u="sng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370" y="1675745"/>
            <a:ext cx="1030871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800" b="1" dirty="0">
                <a:latin typeface="+mj-lt"/>
              </a:rPr>
              <a:t>To avoid keyloggers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anti virus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password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multi factor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 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Avoid suspicious links and downloads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Change password periodically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Update your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Virtual Keyboard to type passwords and sensitive information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752" y="1433195"/>
            <a:ext cx="10183237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Solution: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Implement a multi-layered security strategy that includes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anti-keylogging software, regular system scans, software updates,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user education.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Value Proposition: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Security: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Reduces the risk of data breaches and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Awareness: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Educates users about keylogging threats and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protection methods.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Compliance: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Helps businesses and organizations comply with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protection regulations.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985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5B8F02C-8CE2-0846-AD7C-FBD0A1304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239" y="1763306"/>
            <a:ext cx="1009814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illustrate the threat and the effectiveness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through proactive measures.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662</Words>
  <Application>Microsoft Office PowerPoint</Application>
  <PresentationFormat>Widescreen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Microsoft JhengHei</vt:lpstr>
      <vt:lpstr>Arial</vt:lpstr>
      <vt:lpstr>Calibri</vt:lpstr>
      <vt:lpstr>Trebuchet MS</vt:lpstr>
      <vt:lpstr>Wingdings</vt:lpstr>
      <vt:lpstr>Office Theme</vt:lpstr>
      <vt:lpstr>SHAIK NAZEER</vt:lpstr>
      <vt:lpstr>KEY LOGGER AND SECURITY</vt:lpstr>
      <vt:lpstr>    AGENDA</vt:lpstr>
      <vt:lpstr>PROBLEM STATEMENT</vt:lpstr>
      <vt:lpstr>PROJECT OVERVIEW</vt:lpstr>
      <vt:lpstr>WHO ARE THE END USERS?</vt:lpstr>
      <vt:lpstr>YOUR SOLUTION AND ITS VALUE PROPOSITION</vt:lpstr>
      <vt:lpstr>YOUR SOLUTION AND ITS VALUE PROPOSITION</vt:lpstr>
      <vt:lpstr>THE WOW IN YOUR SOLUTION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Praneeth Kumar</dc:title>
  <dc:creator>Santhosh reddy sathi</dc:creator>
  <cp:lastModifiedBy>Santhosh reddy sathi</cp:lastModifiedBy>
  <cp:revision>7</cp:revision>
  <dcterms:created xsi:type="dcterms:W3CDTF">2024-06-03T05:48:59Z</dcterms:created>
  <dcterms:modified xsi:type="dcterms:W3CDTF">2024-06-16T09:43:26Z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