
<file path=[Content_Types].xml><?xml version="1.0" encoding="utf-8"?>
<Types xmlns="http://schemas.openxmlformats.org/package/2006/content-types">
  <Default Extension="png" ContentType="image/png"/>
  <Default Extension="font" ContentType="application/x-fontdata"/>
  <Default Extension="fntdata" ContentType="application/x-fontdata"/>
  <Default Extension="rels" ContentType="application/vnd.openxmlformats-package.relationships+xml"/>
  <Default Extension="xml" ContentType="application/xml"/>
  <Default Extension="jpeg" ContentType="image/jpeg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3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26.xml" ContentType="application/vnd.openxmlformats-officedocument.presentationml.slide+xml"/>
  <Override PartName="/ppt/theme/theme2.xml" ContentType="application/vnd.openxmlformats-officedocument.them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9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37.xml" ContentType="application/vnd.openxmlformats-officedocument.presentationml.slide+xml"/>
  <Override PartName="/ppt/slides/slide33.xml" ContentType="application/vnd.openxmlformats-officedocument.presentationml.slide+xml"/>
  <Override PartName="/ppt/slides/slide4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 saveSubsetFonts="1" embedTrueTypeFonts="1">
  <p:sldMasterIdLst>
    <p:sldMasterId r:id="rId1" id="2147483756"/>
  </p:sldMasterIdLst>
  <p:notesMasterIdLst>
    <p:notesMasterId r:id="rId2"/>
  </p:notesMasterIdLst>
  <p:sldIdLst>
    <p:sldId r:id="rId3" id="606"/>
    <p:sldId r:id="rId4" id="607"/>
    <p:sldId r:id="rId5" id="608"/>
    <p:sldId r:id="rId6" id="609"/>
    <p:sldId r:id="rId7" id="610"/>
    <p:sldId r:id="rId8" id="611"/>
    <p:sldId r:id="rId9" id="612"/>
    <p:sldId r:id="rId10" id="613"/>
    <p:sldId r:id="rId11" id="614"/>
    <p:sldId r:id="rId12" id="615"/>
    <p:sldId r:id="rId13" id="616"/>
    <p:sldId r:id="rId14" id="617"/>
    <p:sldId r:id="rId15" id="618"/>
    <p:sldId r:id="rId16" id="619"/>
    <p:sldId r:id="rId17" id="620"/>
    <p:sldId r:id="rId18" id="621"/>
    <p:sldId r:id="rId19" id="622"/>
    <p:sldId r:id="rId20" id="623"/>
    <p:sldId r:id="rId21" id="624"/>
    <p:sldId r:id="rId22" id="625"/>
    <p:sldId r:id="rId23" id="626"/>
    <p:sldId r:id="rId24" id="627"/>
    <p:sldId r:id="rId25" id="628"/>
    <p:sldId r:id="rId26" id="629"/>
    <p:sldId r:id="rId27" id="630"/>
    <p:sldId r:id="rId28" id="631"/>
    <p:sldId r:id="rId29" id="632"/>
    <p:sldId r:id="rId30" id="633"/>
    <p:sldId r:id="rId31" id="634"/>
    <p:sldId r:id="rId32" id="635"/>
    <p:sldId r:id="rId33" id="636"/>
    <p:sldId r:id="rId34" id="637"/>
    <p:sldId r:id="rId35" id="638"/>
    <p:sldId r:id="rId36" id="639"/>
    <p:sldId r:id="rId37" id="640"/>
    <p:sldId r:id="rId38" id="641"/>
    <p:sldId r:id="rId39" id="642"/>
    <p:sldId r:id="rId40" id="643"/>
    <p:sldId r:id="rId41" id="644"/>
    <p:sldId r:id="rId42" id="645"/>
  </p:sldIdLst>
  <p:sldSz cx="9144000" cy="6858000" type="screen4x3"/>
  <p:notesSz cx="6858000" cy="9144000"/>
  <p:embeddedFontLst>
    <p:embeddedFont>
      <p:font typeface="WPS Special 1"/>
      <p:regular r:id="rId46"/>
    </p:embeddedFont>
  </p:embeddedFontLst>
  <p:defaultTextStyle>
    <a:defPPr>
      <a:defRPr lang="en-US"/>
    </a:defPPr>
    <a:lvl1pPr algn="l" marL="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43" Type="http://schemas.openxmlformats.org/officeDocument/2006/relationships/tableStyles" Target="tableStyles.xml" /><Relationship Id="rId44" Type="http://schemas.openxmlformats.org/officeDocument/2006/relationships/presProps" Target="presProps.xml" /><Relationship Id="rId45" Type="http://schemas.openxmlformats.org/officeDocument/2006/relationships/viewProps" Target="viewProps.xml" /><Relationship Id="rId12" Type="http://schemas.openxmlformats.org/officeDocument/2006/relationships/slide" Target="slides/slide10.xml" /><Relationship Id="rId40" Type="http://schemas.openxmlformats.org/officeDocument/2006/relationships/slide" Target="slides/slide38.xml" /><Relationship Id="rId28" Type="http://schemas.openxmlformats.org/officeDocument/2006/relationships/slide" Target="slides/slide26.xml" /><Relationship Id="rId16" Type="http://schemas.openxmlformats.org/officeDocument/2006/relationships/slide" Target="slides/slide14.xml" /><Relationship Id="rId38" Type="http://schemas.openxmlformats.org/officeDocument/2006/relationships/slide" Target="slides/slide36.xml" /><Relationship Id="rId20" Type="http://schemas.openxmlformats.org/officeDocument/2006/relationships/slide" Target="slides/slide18.xml" /><Relationship Id="rId15" Type="http://schemas.openxmlformats.org/officeDocument/2006/relationships/slide" Target="slides/slide13.xml" /><Relationship Id="rId39" Type="http://schemas.openxmlformats.org/officeDocument/2006/relationships/slide" Target="slides/slide37.xml" /><Relationship Id="rId11" Type="http://schemas.openxmlformats.org/officeDocument/2006/relationships/slide" Target="slides/slide9.xml" /><Relationship Id="rId25" Type="http://schemas.openxmlformats.org/officeDocument/2006/relationships/slide" Target="slides/slide23.xml" /><Relationship Id="rId14" Type="http://schemas.openxmlformats.org/officeDocument/2006/relationships/slide" Target="slides/slide12.xml" /><Relationship Id="rId7" Type="http://schemas.openxmlformats.org/officeDocument/2006/relationships/slide" Target="slides/slide5.xml" /><Relationship Id="rId29" Type="http://schemas.openxmlformats.org/officeDocument/2006/relationships/slide" Target="slides/slide27.xml" /><Relationship Id="rId27" Type="http://schemas.openxmlformats.org/officeDocument/2006/relationships/slide" Target="slides/slide25.xml" /><Relationship Id="rId35" Type="http://schemas.openxmlformats.org/officeDocument/2006/relationships/slide" Target="slides/slide33.xml" /><Relationship Id="rId13" Type="http://schemas.openxmlformats.org/officeDocument/2006/relationships/slide" Target="slides/slide11.xml" /><Relationship Id="rId8" Type="http://schemas.openxmlformats.org/officeDocument/2006/relationships/slide" Target="slides/slide6.xml" /><Relationship Id="rId34" Type="http://schemas.openxmlformats.org/officeDocument/2006/relationships/slide" Target="slides/slide32.xml" /><Relationship Id="rId4" Type="http://schemas.openxmlformats.org/officeDocument/2006/relationships/slide" Target="slides/slide2.xml" /><Relationship Id="rId42" Type="http://schemas.openxmlformats.org/officeDocument/2006/relationships/slide" Target="slides/slide40.xml" /><Relationship Id="rId9" Type="http://schemas.openxmlformats.org/officeDocument/2006/relationships/slide" Target="slides/slide7.xml" /><Relationship Id="rId31" Type="http://schemas.openxmlformats.org/officeDocument/2006/relationships/slide" Target="slides/slide29.xml" /><Relationship Id="rId33" Type="http://schemas.openxmlformats.org/officeDocument/2006/relationships/slide" Target="slides/slide31.xml" /><Relationship Id="rId22" Type="http://schemas.openxmlformats.org/officeDocument/2006/relationships/slide" Target="slides/slide20.xml" /><Relationship Id="rId30" Type="http://schemas.openxmlformats.org/officeDocument/2006/relationships/slide" Target="slides/slide28.xml" /><Relationship Id="rId18" Type="http://schemas.openxmlformats.org/officeDocument/2006/relationships/slide" Target="slides/slide16.xml" /><Relationship Id="rId5" Type="http://schemas.openxmlformats.org/officeDocument/2006/relationships/slide" Target="slides/slide3.xml" /><Relationship Id="rId26" Type="http://schemas.openxmlformats.org/officeDocument/2006/relationships/slide" Target="slides/slide24.xml" /><Relationship Id="rId24" Type="http://schemas.openxmlformats.org/officeDocument/2006/relationships/slide" Target="slides/slide22.xml" /><Relationship Id="rId36" Type="http://schemas.openxmlformats.org/officeDocument/2006/relationships/slide" Target="slides/slide34.xml" /><Relationship Id="rId23" Type="http://schemas.openxmlformats.org/officeDocument/2006/relationships/slide" Target="slides/slide21.xml" /><Relationship Id="rId21" Type="http://schemas.openxmlformats.org/officeDocument/2006/relationships/slide" Target="slides/slide19.xml" /><Relationship Id="rId32" Type="http://schemas.openxmlformats.org/officeDocument/2006/relationships/slide" Target="slides/slide30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17" Type="http://schemas.openxmlformats.org/officeDocument/2006/relationships/slide" Target="slides/slide15.xml" /><Relationship Id="rId3" Type="http://schemas.openxmlformats.org/officeDocument/2006/relationships/slide" Target="slides/slide1.xml" /><Relationship Id="rId6" Type="http://schemas.openxmlformats.org/officeDocument/2006/relationships/slide" Target="slides/slide4.xml" /><Relationship Id="rId37" Type="http://schemas.openxmlformats.org/officeDocument/2006/relationships/slide" Target="slides/slide35.xml" /><Relationship Id="rId41" Type="http://schemas.openxmlformats.org/officeDocument/2006/relationships/slide" Target="slides/slide39.xml" /><Relationship Id="rId46" Type="http://schemas.openxmlformats.org/officeDocument/2006/relationships/font" Target="fonts/WPS_Specail_1.fntdata" 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b="0" cap="all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9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5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7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8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6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5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b="1" sz="2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  <p:sp>
        <p:nvSpPr>
          <p:cNvPr id="1048717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b="1" sz="22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7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</a:fld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39B8F68D-3DFC-4E47-A092-8BE9BC745617}" type="slidenum">
              <a:rPr lang="en-IN" smtClean="0"/>
            </a:fld>
            <a:endParaRPr lang="en-IN"/>
          </a:p>
        </p:txBody>
      </p:sp>
      <p:sp>
        <p:nvSpPr>
          <p:cNvPr id="1048701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anchor="ctr" bIns="0" lIns="0" rIns="0" rtlCol="0" tIns="0" vert="horz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none" sz="4600" kern="1200" spc="-1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00584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92024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0312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28600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material.angular.io/cdk/scrolling/overview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IN" smtClean="0"/>
              <a:t>ANGULAR 7 FEATURES</a:t>
            </a:r>
            <a:endParaRPr dirty="0" lang="en-IN"/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3900316" y="5085184"/>
            <a:ext cx="6461760" cy="1066800"/>
          </a:xfrm>
        </p:spPr>
        <p:txBody>
          <a:bodyPr/>
          <a:p>
            <a:r>
              <a:rPr altLang="en-US" dirty="0" sz="2400" lang="en-US" smtClean="0">
                <a:solidFill>
                  <a:schemeClr val="tx1"/>
                </a:solidFill>
              </a:rPr>
              <a:t>Shaik Reshma </a:t>
            </a:r>
            <a:endParaRPr altLang="en-US" sz="2400" lang="zh-CN"/>
          </a:p>
          <a:p>
            <a:r>
              <a:rPr altLang="en-US" dirty="0" sz="2400" lang="en-US" smtClean="0">
                <a:solidFill>
                  <a:schemeClr val="tx1"/>
                </a:solidFill>
              </a:rPr>
              <a:t>I</a:t>
            </a:r>
            <a:r>
              <a:rPr altLang="en-US" dirty="0" sz="2400" lang="en-US" smtClean="0">
                <a:solidFill>
                  <a:schemeClr val="tx1"/>
                </a:solidFill>
              </a:rPr>
              <a:t>D</a:t>
            </a:r>
            <a:r>
              <a:rPr altLang="en-US" dirty="0" sz="2400" lang="en-US" smtClean="0">
                <a:solidFill>
                  <a:schemeClr val="tx1"/>
                </a:solidFill>
              </a:rPr>
              <a:t>:</a:t>
            </a:r>
            <a:r>
              <a:rPr altLang="en-US" dirty="0" sz="2400" lang="en-US" smtClean="0">
                <a:solidFill>
                  <a:schemeClr val="tx1"/>
                </a:solidFill>
              </a:rPr>
              <a:t>5067614</a:t>
            </a:r>
            <a:endParaRPr altLang="en-US" sz="240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dirty="0" sz="1500" lang="en-IN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dirty="0" sz="1500" lang="en-IN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dirty="0" sz="1500" lang="en-IN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dirty="0" sz="1500" lang="en-IN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3" name="Picture 3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38225" y="2276872"/>
            <a:ext cx="6457950" cy="4109640"/>
          </a:xfrm>
          <a:prstGeom prst="rect"/>
          <a:noFill/>
          <a:ln>
            <a:noFill/>
          </a:ln>
          <a:effectLst/>
        </p:spPr>
      </p:pic>
      <p:sp>
        <p:nvSpPr>
          <p:cNvPr id="1048622" name="Rectangle 6"/>
          <p:cNvSpPr/>
          <p:nvPr/>
        </p:nvSpPr>
        <p:spPr>
          <a:xfrm>
            <a:off x="539552" y="1628800"/>
            <a:ext cx="7560840" cy="497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The 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Introducing virtual scrolling</a:t>
            </a:r>
          </a:p>
          <a:p>
            <a:pPr fontAlgn="base"/>
            <a:r>
              <a:rPr dirty="0" lang="en-IN"/>
              <a:t>The Angular CDK provides a </a:t>
            </a:r>
            <a:r>
              <a:rPr dirty="0" lang="en-IN">
                <a:hlinkClick r:id="rId1"/>
              </a:rPr>
              <a:t>scrolling component</a:t>
            </a:r>
            <a:r>
              <a:rPr dirty="0" lang="en-IN"/>
              <a:t>. We’re now going to add it to our plain table in 4 simple </a:t>
            </a:r>
            <a:r>
              <a:rPr dirty="0" lang="en-IN" smtClean="0"/>
              <a:t>steps.</a:t>
            </a:r>
          </a:p>
          <a:p>
            <a:pPr fontAlgn="base" indent="0" marL="114300">
              <a:buNone/>
            </a:pPr>
            <a:r>
              <a:rPr b="1" dirty="0" lang="en-IN" smtClean="0"/>
              <a:t>1. Add </a:t>
            </a:r>
            <a:r>
              <a:rPr b="1" dirty="0" lang="en-IN"/>
              <a:t>the </a:t>
            </a:r>
            <a:r>
              <a:rPr b="1" dirty="0" lang="en-IN" smtClean="0"/>
              <a:t>dependency</a:t>
            </a:r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b="1" dirty="0" lang="en-IN"/>
              <a:t> </a:t>
            </a:r>
            <a:r>
              <a:rPr b="1" dirty="0" lang="en-IN" smtClean="0"/>
              <a:t> </a:t>
            </a:r>
          </a:p>
          <a:p>
            <a:pPr indent="0" marL="114300">
              <a:buNone/>
            </a:pPr>
            <a:r>
              <a:rPr b="1" dirty="0" lang="en-IN" smtClean="0"/>
              <a:t>2</a:t>
            </a:r>
            <a:r>
              <a:rPr b="1" dirty="0" lang="en-IN"/>
              <a:t>. Add </a:t>
            </a:r>
            <a:r>
              <a:rPr b="1" dirty="0" lang="en-IN" err="1" smtClean="0"/>
              <a:t>ScrollingModule</a:t>
            </a:r>
            <a:endParaRPr b="1" dirty="0" lang="en-IN" smtClean="0"/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/>
          <a:noFill/>
          <a:ln>
            <a:noFill/>
          </a:ln>
          <a:effectLst/>
        </p:spPr>
      </p:pic>
      <p:pic>
        <p:nvPicPr>
          <p:cNvPr id="2097155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b="1" dirty="0" lang="en-IN"/>
              <a:t>3. Add Scrolling Component</a:t>
            </a:r>
          </a:p>
          <a:p>
            <a:pPr fontAlgn="base"/>
            <a:r>
              <a:rPr dirty="0" lang="en-IN"/>
              <a:t>Step 2 is to add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element around the </a:t>
            </a:r>
            <a:r>
              <a:rPr dirty="0" lang="en-IN" err="1"/>
              <a:t>markup</a:t>
            </a:r>
            <a:r>
              <a:rPr dirty="0" lang="en-IN"/>
              <a:t> of your table. We need to provide the attribute </a:t>
            </a:r>
            <a:r>
              <a:rPr b="1" dirty="0" lang="en-IN"/>
              <a:t>[</a:t>
            </a:r>
            <a:r>
              <a:rPr b="1" dirty="0" lang="en-IN" err="1"/>
              <a:t>itemSize</a:t>
            </a:r>
            <a:r>
              <a:rPr b="1" dirty="0" lang="en-IN"/>
              <a:t>]=”</a:t>
            </a:r>
            <a:r>
              <a:rPr b="1" dirty="0" lang="en-IN" err="1"/>
              <a:t>heightOfRowInPx</a:t>
            </a:r>
            <a:r>
              <a:rPr b="1" dirty="0" lang="en-IN"/>
              <a:t>”</a:t>
            </a:r>
            <a:r>
              <a:rPr dirty="0" lang="en-IN"/>
              <a:t> that tells the scrolling component how high each row is.</a:t>
            </a:r>
          </a:p>
          <a:p>
            <a:pPr fontAlgn="base"/>
            <a:r>
              <a:rPr b="1" dirty="0" lang="en-IN"/>
              <a:t>4. replace *</a:t>
            </a:r>
            <a:r>
              <a:rPr b="1" dirty="0" lang="en-IN" err="1"/>
              <a:t>ngFor</a:t>
            </a:r>
            <a:r>
              <a:rPr b="1" dirty="0" lang="en-IN"/>
              <a:t> with *</a:t>
            </a:r>
            <a:r>
              <a:rPr b="1" dirty="0" lang="en-IN" err="1"/>
              <a:t>cdkVirtualFor</a:t>
            </a:r>
            <a:endParaRPr b="1" dirty="0" lang="en-IN"/>
          </a:p>
          <a:p>
            <a:pPr fontAlgn="base"/>
            <a:r>
              <a:rPr dirty="0" lang="en-IN"/>
              <a:t>instead of using </a:t>
            </a:r>
            <a:r>
              <a:rPr b="1" dirty="0" lang="en-IN"/>
              <a:t>*</a:t>
            </a:r>
            <a:r>
              <a:rPr b="1" dirty="0" lang="en-IN" err="1"/>
              <a:t>ngFor</a:t>
            </a:r>
            <a:r>
              <a:rPr dirty="0" lang="en-IN"/>
              <a:t> we’re going to use </a:t>
            </a:r>
            <a:r>
              <a:rPr b="1" dirty="0" lang="en-IN"/>
              <a:t>*</a:t>
            </a:r>
            <a:r>
              <a:rPr b="1" dirty="0" lang="en-IN" err="1"/>
              <a:t>cdkVirtualFor</a:t>
            </a:r>
            <a:r>
              <a:rPr dirty="0" lang="en-IN"/>
              <a:t> that is needed in order for the virtual scrolling to work as intended.</a:t>
            </a:r>
          </a:p>
          <a:p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76337" y="1952625"/>
            <a:ext cx="6181725" cy="40957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buNone/>
            </a:pPr>
            <a:r>
              <a:rPr dirty="0" lang="en-IN" smtClean="0"/>
              <a:t>Result..</a:t>
            </a:r>
          </a:p>
          <a:p>
            <a:pPr fontAlgn="base"/>
            <a:r>
              <a:rPr dirty="0" lang="en-IN"/>
              <a:t>If we inspect the DOM changes after introducing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we see that the browser is removing and adding DOM Nodes as we are scrolling.</a:t>
            </a:r>
          </a:p>
          <a:p>
            <a:pPr indent="0" marL="114300">
              <a:buNone/>
            </a:pPr>
            <a:endParaRPr dirty="0" lang="en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4. Drag and Drop</a:t>
            </a:r>
          </a:p>
          <a:p>
            <a:pPr fontAlgn="base" indent="0" marL="114300">
              <a:buNone/>
            </a:pPr>
            <a:r>
              <a:rPr dirty="0" lang="en-IN" smtClean="0"/>
              <a:t> </a:t>
            </a:r>
            <a:r>
              <a:rPr dirty="0" lang="en-IN"/>
              <a:t> </a:t>
            </a:r>
            <a:r>
              <a:rPr dirty="0" lang="en-IN" smtClean="0"/>
              <a:t>  It </a:t>
            </a:r>
            <a:r>
              <a:rPr dirty="0" lang="en-IN"/>
              <a:t>comes with the feature of automatic rendering.</a:t>
            </a:r>
          </a:p>
          <a:p>
            <a:pPr fontAlgn="base" indent="0" marL="114300">
              <a:buNone/>
            </a:pPr>
            <a:r>
              <a:rPr b="1" dirty="0" lang="en-IN"/>
              <a:t>5.Bundle Budget</a:t>
            </a:r>
          </a:p>
          <a:p>
            <a:pPr fontAlgn="base" indent="0" marL="114300">
              <a:buNone/>
            </a:pPr>
            <a:r>
              <a:rPr dirty="0" lang="en-IN" smtClean="0"/>
              <a:t>  If </a:t>
            </a:r>
            <a:r>
              <a:rPr dirty="0" lang="en-IN"/>
              <a:t>the bundle size is more than 2MB, a warning message </a:t>
            </a:r>
            <a:r>
              <a:rPr dirty="0" lang="en-IN" smtClean="0"/>
              <a:t>provided </a:t>
            </a:r>
            <a:r>
              <a:rPr dirty="0" lang="en-IN"/>
              <a:t>and for above 5MB, an error will be given.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Animation</a:t>
            </a:r>
            <a:endParaRPr dirty="0" lang="en-IN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lnSpc>
                <a:spcPct val="150000"/>
              </a:lnSpc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dirty="0" lang="en-IN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start with, we need to import the library with the below line of code </a:t>
            </a:r>
            <a:endParaRPr dirty="0" lang="en-IN" smtClean="0"/>
          </a:p>
          <a:p>
            <a:pPr lvl="8"/>
            <a:endParaRPr dirty="0" lang="en-IN" smtClean="0"/>
          </a:p>
          <a:p>
            <a:pPr lvl="8"/>
            <a:endParaRPr dirty="0" lang="en-IN"/>
          </a:p>
          <a:p>
            <a:pPr indent="0" lvl="8" marL="2103120">
              <a:buNone/>
            </a:pPr>
            <a:endParaRPr dirty="0" lang="en-IN" smtClean="0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 </a:t>
            </a:r>
            <a:r>
              <a:rPr b="1" dirty="0" lang="en-IN" err="1"/>
              <a:t>BrowserAnimationsModule</a:t>
            </a:r>
            <a:r>
              <a:rPr dirty="0" lang="en-IN"/>
              <a:t> needs to be added to the import array in </a:t>
            </a:r>
            <a:r>
              <a:rPr b="1" dirty="0" lang="en-IN" err="1"/>
              <a:t>app.module.ts</a:t>
            </a:r>
            <a:r>
              <a:rPr dirty="0" lang="en-IN"/>
              <a:t> as shown below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OBJECTIVE:</a:t>
            </a:r>
            <a:endParaRPr dirty="0" lang="en-IN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/>
              <a:t>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Guards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In </a:t>
            </a:r>
            <a:r>
              <a:rPr b="1" dirty="0" lang="en-IN"/>
              <a:t>app.component.html</a:t>
            </a:r>
            <a:r>
              <a:rPr dirty="0" lang="en-IN"/>
              <a:t>, we have added the html elements, which are to be animated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Let us now see the </a:t>
            </a:r>
            <a:r>
              <a:rPr b="1" dirty="0" lang="en-IN" err="1"/>
              <a:t>app.component.ts</a:t>
            </a:r>
            <a:r>
              <a:rPr dirty="0" lang="en-IN"/>
              <a:t> where the animation is defined.</a:t>
            </a:r>
            <a:endParaRPr dirty="0" lang="en-IN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have to import the animation function that is to be used in the .</a:t>
            </a:r>
            <a:r>
              <a:rPr dirty="0" lang="en-IN" err="1"/>
              <a:t>ts</a:t>
            </a:r>
            <a:r>
              <a:rPr dirty="0" lang="en-IN"/>
              <a:t> </a:t>
            </a:r>
            <a:r>
              <a:rPr dirty="0" lang="en-IN" smtClean="0"/>
              <a:t>file </a:t>
            </a:r>
            <a:r>
              <a:rPr dirty="0" lang="en-IN"/>
              <a:t>as shown above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pPr indent="0" marL="114300">
              <a:buNone/>
            </a:pPr>
            <a:r>
              <a:rPr dirty="0" lang="en-IN" smtClean="0"/>
              <a:t>Here </a:t>
            </a:r>
            <a:r>
              <a:rPr dirty="0" lang="en-IN"/>
              <a:t>we have imported trigger, state, style, transition, and animate from @angular/animations.</a:t>
            </a:r>
          </a:p>
          <a:p>
            <a:pPr indent="0" marL="114300">
              <a:buNone/>
            </a:pPr>
            <a:r>
              <a:rPr dirty="0" lang="en-IN" smtClean="0"/>
              <a:t>    Now</a:t>
            </a:r>
            <a:r>
              <a:rPr dirty="0" lang="en-IN"/>
              <a:t>, we will add the animations property to the @Component () decorator −</a:t>
            </a:r>
          </a:p>
          <a:p>
            <a:endParaRPr dirty="0" lang="en-IN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/>
          <a:noFill/>
          <a:ln>
            <a:noFill/>
          </a:ln>
          <a:effectLst/>
        </p:spPr>
      </p:pic>
      <p:pic>
        <p:nvPicPr>
          <p:cNvPr id="209716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p>
            <a:r>
              <a:rPr dirty="0" lang="en-IN"/>
              <a:t>Let us now see the .html file to see how the transition function works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There is a style property added in the @component directive, which centrally aligns the div. Let us consider the following example to understand the same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/>
          <a:noFill/>
          <a:ln>
            <a:noFill/>
          </a:ln>
          <a:effectLst/>
        </p:spPr>
      </p:pic>
      <p:pic>
        <p:nvPicPr>
          <p:cNvPr id="209716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Here, a special character [``] is used to add styles to the html element, if any. For the div, we have given the animation name defined in the </a:t>
            </a:r>
            <a:r>
              <a:rPr b="1" dirty="0" lang="en-IN" err="1"/>
              <a:t>app.component.ts</a:t>
            </a:r>
            <a:r>
              <a:rPr dirty="0" lang="en-IN"/>
              <a:t> file.</a:t>
            </a:r>
          </a:p>
          <a:p>
            <a:r>
              <a:rPr dirty="0" lang="en-IN"/>
              <a:t>On the click of a button it calls the animate function, which is defined in the </a:t>
            </a:r>
            <a:r>
              <a:rPr b="1" dirty="0" lang="en-IN" err="1"/>
              <a:t>app.component.ts</a:t>
            </a:r>
            <a:r>
              <a:rPr dirty="0" lang="en-IN"/>
              <a:t> file as follows −</a:t>
            </a:r>
          </a:p>
          <a:p>
            <a:endParaRPr dirty="0" lang="en-IN"/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This is how the output in the browser </a:t>
            </a:r>
            <a:r>
              <a:rPr b="1" dirty="0" lang="en-IN"/>
              <a:t>(http://localhost:4200/)</a:t>
            </a:r>
            <a:r>
              <a:rPr dirty="0" lang="en-IN"/>
              <a:t> will look like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/>
          <a:noFill/>
          <a:ln>
            <a:noFill/>
          </a:ln>
          <a:effectLst/>
        </p:spPr>
      </p:pic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Materials</a:t>
            </a:r>
            <a:endParaRPr dirty="0" lang="en-IN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Materials offer a lot of built-in modules for your project. Features such as autocomplete, </a:t>
            </a:r>
            <a:r>
              <a:rPr dirty="0" lang="en-IN" err="1"/>
              <a:t>datepicker</a:t>
            </a:r>
            <a:r>
              <a:rPr dirty="0" lang="en-IN"/>
              <a:t>, slider, menus, grids, and toolbar are available for use with materials in Angular 7</a:t>
            </a:r>
            <a:r>
              <a:rPr dirty="0" lang="en-IN" smtClean="0"/>
              <a:t>.</a:t>
            </a:r>
          </a:p>
          <a:p>
            <a:r>
              <a:rPr dirty="0" lang="en-IN"/>
              <a:t>To use materials, we need to import the package. Angular 2 also has all the above features but they are available as part of the </a:t>
            </a:r>
            <a:r>
              <a:rPr b="1" dirty="0" lang="en-IN"/>
              <a:t>@angular/core module</a:t>
            </a:r>
            <a:r>
              <a:rPr dirty="0" lang="en-IN"/>
              <a:t>. From Angular 4, Materials module has been made available with a separate module @angular/materials. This helps the user to import only the required materials in their project</a:t>
            </a:r>
            <a:r>
              <a:rPr dirty="0" lang="en-IN" smtClean="0"/>
              <a:t>.</a:t>
            </a:r>
          </a:p>
          <a:p>
            <a:r>
              <a:rPr dirty="0" lang="en-IN"/>
              <a:t>Following is the command to add materials to your project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will now import the modules in the parent module - </a:t>
            </a:r>
            <a:r>
              <a:rPr b="1" dirty="0" lang="en-IN" err="1"/>
              <a:t>app.module.ts</a:t>
            </a:r>
            <a:r>
              <a:rPr dirty="0" lang="en-IN"/>
              <a:t> as shown below</a:t>
            </a:r>
            <a:r>
              <a:rPr dirty="0" lang="en-IN" smtClean="0"/>
              <a:t>.</a:t>
            </a:r>
          </a:p>
          <a:p>
            <a:endParaRPr dirty="0" lang="en-IN"/>
          </a:p>
        </p:txBody>
      </p:sp>
      <p:pic>
        <p:nvPicPr>
          <p:cNvPr id="209717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p>
            <a:r>
              <a:rPr dirty="0" lang="en-IN"/>
              <a:t>In the above file, we have imported the following modules from </a:t>
            </a:r>
            <a:r>
              <a:rPr b="1" dirty="0" lang="en-IN"/>
              <a:t>@angular/materials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endParaRPr dirty="0" lang="en-IN" smtClean="0"/>
          </a:p>
          <a:p>
            <a:pPr indent="0" marL="114300">
              <a:buNone/>
            </a:pPr>
            <a:endParaRPr dirty="0" lang="en-IN" smtClean="0"/>
          </a:p>
          <a:p>
            <a:r>
              <a:rPr dirty="0" lang="en-IN"/>
              <a:t>And the same is used in the imports array as shown below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/>
          <a:noFill/>
          <a:ln>
            <a:noFill/>
          </a:ln>
          <a:effectLst/>
        </p:spPr>
      </p:pic>
      <p:pic>
        <p:nvPicPr>
          <p:cNvPr id="209717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What is Angular 7?</a:t>
            </a:r>
            <a:endParaRPr dirty="0" lang="en-IN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 </a:t>
            </a:r>
            <a:r>
              <a:rPr dirty="0" lang="en-IN" err="1"/>
              <a:t>app.component.ts</a:t>
            </a:r>
            <a:r>
              <a:rPr dirty="0" lang="en-IN"/>
              <a:t> is as shown below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r>
              <a:rPr dirty="0" lang="en-IN"/>
              <a:t>Let us now add the material-</a:t>
            </a:r>
            <a:r>
              <a:rPr dirty="0" lang="en-IN" err="1"/>
              <a:t>css</a:t>
            </a:r>
            <a:r>
              <a:rPr dirty="0" lang="en-IN"/>
              <a:t> support in </a:t>
            </a:r>
            <a:r>
              <a:rPr b="1" dirty="0" lang="en-IN"/>
              <a:t>styles.css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7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/>
          <a:noFill/>
          <a:ln>
            <a:noFill/>
          </a:ln>
          <a:effectLst/>
        </p:spPr>
      </p:pic>
      <p:pic>
        <p:nvPicPr>
          <p:cNvPr id="209717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add menu, </a:t>
            </a:r>
            <a:r>
              <a:rPr b="1" dirty="0" lang="en-IN"/>
              <a:t>&lt;mat-menu&gt;&lt;/mat-menu&gt;</a:t>
            </a:r>
            <a:r>
              <a:rPr dirty="0" lang="en-IN"/>
              <a:t> is used. The </a:t>
            </a:r>
            <a:r>
              <a:rPr b="1" dirty="0" lang="en-IN"/>
              <a:t>file</a:t>
            </a:r>
            <a:r>
              <a:rPr dirty="0" lang="en-IN"/>
              <a:t> and </a:t>
            </a:r>
            <a:r>
              <a:rPr b="1" dirty="0" lang="en-IN"/>
              <a:t>Save As</a:t>
            </a:r>
            <a:r>
              <a:rPr dirty="0" lang="en-IN"/>
              <a:t> items are added to the button under mat-menu. There is a main button added </a:t>
            </a:r>
            <a:r>
              <a:rPr b="1" dirty="0" lang="en-IN"/>
              <a:t>Menu</a:t>
            </a:r>
            <a:r>
              <a:rPr dirty="0" lang="en-IN"/>
              <a:t>. The reference of the same is given the </a:t>
            </a:r>
            <a:r>
              <a:rPr b="1" dirty="0" lang="en-IN"/>
              <a:t>&lt;mat-menu&gt;</a:t>
            </a:r>
            <a:r>
              <a:rPr dirty="0" lang="en-IN"/>
              <a:t> by using </a:t>
            </a:r>
            <a:r>
              <a:rPr b="1" dirty="0" lang="en-IN"/>
              <a:t>[</a:t>
            </a:r>
            <a:r>
              <a:rPr b="1" dirty="0" lang="en-IN" err="1"/>
              <a:t>matMenuTriggerFor</a:t>
            </a:r>
            <a:r>
              <a:rPr b="1" dirty="0" lang="en-IN"/>
              <a:t>]="menu"</a:t>
            </a:r>
            <a:r>
              <a:rPr dirty="0" lang="en-IN"/>
              <a:t> and using the menu with </a:t>
            </a:r>
            <a:r>
              <a:rPr b="1" dirty="0" lang="en-IN"/>
              <a:t># in&lt;mat-menu</a:t>
            </a:r>
            <a:r>
              <a:rPr b="1" dirty="0" lang="en-IN" smtClean="0"/>
              <a:t>&gt;</a:t>
            </a:r>
            <a:r>
              <a:rPr dirty="0" lang="en-IN" smtClean="0"/>
              <a:t>.</a:t>
            </a:r>
          </a:p>
          <a:p>
            <a:r>
              <a:rPr dirty="0" lang="en-IN"/>
              <a:t>The below image is displayed in the browser −</a:t>
            </a:r>
            <a:endParaRPr dirty="0" lang="en-IN" smtClean="0"/>
          </a:p>
          <a:p>
            <a:endParaRPr dirty="0" lang="en-IN"/>
          </a:p>
        </p:txBody>
      </p:sp>
      <p:pic>
        <p:nvPicPr>
          <p:cNvPr id="209717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7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"/>
          <p:cNvSpPr txBox="1"/>
          <p:nvPr/>
        </p:nvSpPr>
        <p:spPr>
          <a:xfrm>
            <a:off x="843959" y="590868"/>
            <a:ext cx="7233241" cy="510540"/>
          </a:xfrm>
          <a:prstGeom prst="rect"/>
          <a:ln>
            <a:solidFill>
              <a:srgbClr val="808080"/>
            </a:solidFill>
            <a:prstDash val="solid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Angular Router: Using Route Guards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7" name=""/>
          <p:cNvSpPr txBox="1"/>
          <p:nvPr/>
        </p:nvSpPr>
        <p:spPr>
          <a:xfrm>
            <a:off x="625103" y="2156460"/>
            <a:ext cx="7194025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Angular router’s navigation guards allow to grant or remove access to certain parts of the navigation. Another route guard, the CanDeactivate guard, even allows you to prevent a user from accidentally leaving a component with unsaved changes.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"/>
          <p:cNvSpPr txBox="1"/>
          <p:nvPr/>
        </p:nvSpPr>
        <p:spPr>
          <a:xfrm>
            <a:off x="337496" y="248013"/>
            <a:ext cx="7507724" cy="929640"/>
          </a:xfrm>
          <a:prstGeom prst="rect"/>
        </p:spPr>
        <p:txBody>
          <a:bodyPr rtlCol="0" wrap="square">
            <a:spAutoFit/>
          </a:bodyPr>
          <a:p>
            <a:r>
              <a:rPr b="1" sz="2900" lang="en-US">
                <a:solidFill>
                  <a:srgbClr val="000000"/>
                </a:solidFill>
              </a:rPr>
              <a:t>Here are the 4 types of routing guards available:</a:t>
            </a:r>
            <a:endParaRPr b="1" sz="2900" lang="en-US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337495" y="2106892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b="1" sz="2900" lang="en-US">
                <a:solidFill>
                  <a:srgbClr val="000000"/>
                </a:solidFill>
              </a:rPr>
              <a:t>CanActivate: </a:t>
            </a:r>
            <a:endParaRPr b="1" sz="2900" lang="en-US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623495" y="2106892"/>
            <a:ext cx="5782506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Controls if a route can be activated.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337495" y="2918460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b="1" sz="2900" lang="en-US">
                <a:solidFill>
                  <a:srgbClr val="000000"/>
                </a:solidFill>
              </a:rPr>
              <a:t>CanActivateChild:</a:t>
            </a:r>
            <a:endParaRPr b="1" sz="2900" lang="en-US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3273220" y="2918459"/>
            <a:ext cx="5454785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Controls if children of a route can be activated.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3" name=""/>
          <p:cNvSpPr txBox="1"/>
          <p:nvPr/>
        </p:nvSpPr>
        <p:spPr>
          <a:xfrm>
            <a:off x="508407" y="3848098"/>
            <a:ext cx="4572000" cy="535940"/>
          </a:xfrm>
          <a:prstGeom prst="rect"/>
        </p:spPr>
        <p:txBody>
          <a:bodyPr rtlCol="0" wrap="square">
            <a:spAutoFit/>
          </a:bodyPr>
          <a:p>
            <a:r>
              <a:rPr b="1" sz="3000" lang="en-US">
                <a:solidFill>
                  <a:srgbClr val="000000"/>
                </a:solidFill>
              </a:rPr>
              <a:t>CanLoad: </a:t>
            </a:r>
            <a:endParaRPr b="1" sz="3000" lang="en-US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2184259" y="3848099"/>
            <a:ext cx="609072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Controls if a route can even be loaded. This becomes useful for feature modules that are lazy loaded. They won’t even load if the guard returns false.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"/>
          <p:cNvSpPr txBox="1"/>
          <p:nvPr/>
        </p:nvSpPr>
        <p:spPr>
          <a:xfrm>
            <a:off x="301493" y="1041902"/>
            <a:ext cx="4572000" cy="561340"/>
          </a:xfrm>
          <a:prstGeom prst="rect"/>
        </p:spPr>
        <p:txBody>
          <a:bodyPr rtlCol="0" wrap="square">
            <a:spAutoFit/>
          </a:bodyPr>
          <a:p>
            <a:r>
              <a:rPr b="1" sz="3300" lang="en-US">
                <a:solidFill>
                  <a:srgbClr val="000000"/>
                </a:solidFill>
              </a:rPr>
              <a:t>CanDeactivate:</a:t>
            </a:r>
            <a:endParaRPr b="1" sz="33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396355" y="2056510"/>
            <a:ext cx="8054867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Controls if the user can leave a route. Note that this guard doesn’t prevent the user from closing the browser tab or navigating to a different address. It only prevents actions from within the application itself.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 txBox="1"/>
          <p:nvPr/>
        </p:nvSpPr>
        <p:spPr>
          <a:xfrm>
            <a:off x="522906" y="563039"/>
            <a:ext cx="7060811" cy="561340"/>
          </a:xfrm>
          <a:prstGeom prst="rect"/>
        </p:spPr>
        <p:txBody>
          <a:bodyPr rtlCol="0" wrap="square">
            <a:spAutoFit/>
          </a:bodyPr>
          <a:p>
            <a:r>
              <a:rPr b="1" sz="3300" lang="en-US">
                <a:solidFill>
                  <a:srgbClr val="000000"/>
                </a:solidFill>
              </a:rPr>
              <a:t>Simple CanActivate Route Guard</a:t>
            </a:r>
            <a:endParaRPr b="1" sz="3300" lang="en-US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522906" y="1916429"/>
            <a:ext cx="7289080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Route guards are most often implemented as classes that implement the needed route guard interface. Let’s see an example with a CanActivate route guard where we ask an auth service if the user is authenticated: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 txBox="1"/>
          <p:nvPr/>
        </p:nvSpPr>
        <p:spPr>
          <a:xfrm>
            <a:off x="0" y="185457"/>
            <a:ext cx="4976693" cy="523240"/>
          </a:xfrm>
          <a:prstGeom prst="rect"/>
        </p:spPr>
        <p:txBody>
          <a:bodyPr rtlCol="0" wrap="square">
            <a:spAutoFit/>
          </a:bodyPr>
          <a:p>
            <a:r>
              <a:rPr sz="2900" lang="en-US">
                <a:solidFill>
                  <a:srgbClr val="3399FF"/>
                </a:solidFill>
              </a:rPr>
              <a:t>can-activate-route.guard.ts</a:t>
            </a:r>
            <a:endParaRPr sz="2900" lang="en-US">
              <a:solidFill>
                <a:srgbClr val="3399FF"/>
              </a:solidFill>
            </a:endParaRPr>
          </a:p>
        </p:txBody>
      </p:sp>
      <p:sp>
        <p:nvSpPr>
          <p:cNvPr id="1048591" name=""/>
          <p:cNvSpPr txBox="1"/>
          <p:nvPr/>
        </p:nvSpPr>
        <p:spPr>
          <a:xfrm>
            <a:off x="404692" y="1930739"/>
            <a:ext cx="7552633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import { Injectable } from '@angular/core';
import { CanActivate,
         ActivatedRouteSnapshot,
         RouterStateSnapshot } from '@angular/router';
import { AuthService } from './auth.service';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 txBox="1"/>
          <p:nvPr/>
        </p:nvSpPr>
        <p:spPr>
          <a:xfrm>
            <a:off x="179769" y="1130168"/>
            <a:ext cx="7799048" cy="4701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@Injectable()
export class CanActivateRouteGuard implements CanActivate {
  constructor(private auth: AuthService) {}
  canActivate(route: ActivatedRouteSnapshot, state: RouterStateSnapshot): boolean {
      return this.auth.isUserAuthenticated();
  }
}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 txBox="1"/>
          <p:nvPr/>
        </p:nvSpPr>
        <p:spPr>
          <a:xfrm>
            <a:off x="0" y="302042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3000" lang="en-US">
                <a:solidFill>
                  <a:srgbClr val="3399FF"/>
                </a:solidFill>
              </a:rPr>
              <a:t>app.module.ts</a:t>
            </a:r>
            <a:endParaRPr sz="3000" lang="en-US">
              <a:solidFill>
                <a:srgbClr val="3399FF"/>
              </a:solidFill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386650" y="1916430"/>
            <a:ext cx="756951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import { AppRoutingModule } from './app-routing.module';
import { CanActivateRouteGuard } from './can-activate-route.guard';
import { AuthService } from './auth.service';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Prerequisites of Angular7.</a:t>
            </a:r>
            <a:endParaRPr dirty="0" lang="en-IN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TypeScript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 txBox="1"/>
          <p:nvPr/>
        </p:nvSpPr>
        <p:spPr>
          <a:xfrm>
            <a:off x="66077" y="659129"/>
            <a:ext cx="8195294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@NgModule({
  declarations: [
    // ...
  ],
  imports: [
    AppRoutingModule,
    // ...
  ],
  providers: [ AuthService, CanActivateRouteGuard ],
  bootstrap: [AppComponent]
})
export class AppModule { }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Features of Angular7…</a:t>
            </a:r>
            <a:endParaRPr dirty="0" lang="en-IN"/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err="1" smtClean="0"/>
              <a:t>Commads</a:t>
            </a:r>
            <a:r>
              <a:rPr dirty="0" lang="en-IN" smtClean="0"/>
              <a:t> used in Angular7 projects…</a:t>
            </a:r>
            <a:endParaRPr dirty="0" lang="en-IN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300" lang="en-IN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indent="-457200" marL="5715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b="1" dirty="0" lang="en-IN">
                <a:latin typeface="Times New Roman" pitchFamily="18" charset="0"/>
                <a:cs typeface="Times New Roman" pitchFamily="18" charset="0"/>
              </a:rPr>
              <a:t>*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l" blurRad="50800" dist="25400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brightRoom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algn="tl" flip="none" sx="32000" sy="32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ANGULAR 7 FEATURES</dc:title>
  <dc:creator>NEW</dc:creator>
  <cp:lastModifiedBy>NEW</cp:lastModifiedBy>
  <dcterms:created xsi:type="dcterms:W3CDTF">2020-03-24T19:38:36Z</dcterms:created>
  <dcterms:modified xsi:type="dcterms:W3CDTF">2020-03-26T08:26:47Z</dcterms:modified>
</cp:coreProperties>
</file>