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Gotham Heavy" charset="1" panose="02000900000000000000"/>
      <p:regular r:id="rId18"/>
    </p:embeddedFont>
    <p:embeddedFont>
      <p:font typeface="Gotham Bold" charset="1" panose="00000000000000000000"/>
      <p:regular r:id="rId19"/>
    </p:embeddedFont>
    <p:embeddedFont>
      <p:font typeface="Open Sans Bold" charset="1" panose="00000000000000000000"/>
      <p:regular r:id="rId20"/>
    </p:embeddedFont>
    <p:embeddedFont>
      <p:font typeface="Canva Sans Bold" charset="1" panose="020B08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17" Target="../media/image16.sv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20" Target="../media/image19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11" Target="../media/image9.png" Type="http://schemas.openxmlformats.org/officeDocument/2006/relationships/image"/><Relationship Id="rId12" Target="../media/image10.svg" Type="http://schemas.openxmlformats.org/officeDocument/2006/relationships/image"/><Relationship Id="rId2" Target="../media/image20.jpe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Relationship Id="rId6" Target="../media/image4.svg" Type="http://schemas.openxmlformats.org/officeDocument/2006/relationships/image"/><Relationship Id="rId7" Target="../media/image5.png" Type="http://schemas.openxmlformats.org/officeDocument/2006/relationships/image"/><Relationship Id="rId8" Target="../media/image6.svg" Type="http://schemas.openxmlformats.org/officeDocument/2006/relationships/image"/><Relationship Id="rId9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36507" y="-1028700"/>
            <a:ext cx="4212307" cy="4114800"/>
          </a:xfrm>
          <a:custGeom>
            <a:avLst/>
            <a:gdLst/>
            <a:ahLst/>
            <a:cxnLst/>
            <a:rect r="r" b="b" t="t" l="l"/>
            <a:pathLst>
              <a:path h="4114800" w="4212307">
                <a:moveTo>
                  <a:pt x="0" y="0"/>
                </a:moveTo>
                <a:lnTo>
                  <a:pt x="4212308" y="0"/>
                </a:lnTo>
                <a:lnTo>
                  <a:pt x="42123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925875" y="5381373"/>
            <a:ext cx="4158368" cy="4114800"/>
          </a:xfrm>
          <a:custGeom>
            <a:avLst/>
            <a:gdLst/>
            <a:ahLst/>
            <a:cxnLst/>
            <a:rect r="r" b="b" t="t" l="l"/>
            <a:pathLst>
              <a:path h="4114800" w="4158368">
                <a:moveTo>
                  <a:pt x="0" y="0"/>
                </a:moveTo>
                <a:lnTo>
                  <a:pt x="4158369" y="0"/>
                </a:lnTo>
                <a:lnTo>
                  <a:pt x="41583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38192" y="9119889"/>
            <a:ext cx="4364103" cy="3859521"/>
          </a:xfrm>
          <a:custGeom>
            <a:avLst/>
            <a:gdLst/>
            <a:ahLst/>
            <a:cxnLst/>
            <a:rect r="r" b="b" t="t" l="l"/>
            <a:pathLst>
              <a:path h="3859521" w="4364103">
                <a:moveTo>
                  <a:pt x="0" y="0"/>
                </a:moveTo>
                <a:lnTo>
                  <a:pt x="4364103" y="0"/>
                </a:lnTo>
                <a:lnTo>
                  <a:pt x="4364103" y="3859521"/>
                </a:lnTo>
                <a:lnTo>
                  <a:pt x="0" y="38595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7586242" y="4034284"/>
            <a:ext cx="4182441" cy="4114800"/>
          </a:xfrm>
          <a:custGeom>
            <a:avLst/>
            <a:gdLst/>
            <a:ahLst/>
            <a:cxnLst/>
            <a:rect r="r" b="b" t="t" l="l"/>
            <a:pathLst>
              <a:path h="4114800" w="4182441">
                <a:moveTo>
                  <a:pt x="0" y="0"/>
                </a:moveTo>
                <a:lnTo>
                  <a:pt x="4182440" y="0"/>
                </a:lnTo>
                <a:lnTo>
                  <a:pt x="41824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815125" y="9337720"/>
            <a:ext cx="4519963" cy="3721110"/>
          </a:xfrm>
          <a:custGeom>
            <a:avLst/>
            <a:gdLst/>
            <a:ahLst/>
            <a:cxnLst/>
            <a:rect r="r" b="b" t="t" l="l"/>
            <a:pathLst>
              <a:path h="3721110" w="4519963">
                <a:moveTo>
                  <a:pt x="0" y="0"/>
                </a:moveTo>
                <a:lnTo>
                  <a:pt x="4519963" y="0"/>
                </a:lnTo>
                <a:lnTo>
                  <a:pt x="4519963" y="3721110"/>
                </a:lnTo>
                <a:lnTo>
                  <a:pt x="0" y="3721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3588347" y="-789838"/>
            <a:ext cx="4998171" cy="4114800"/>
          </a:xfrm>
          <a:custGeom>
            <a:avLst/>
            <a:gdLst/>
            <a:ahLst/>
            <a:cxnLst/>
            <a:rect r="r" b="b" t="t" l="l"/>
            <a:pathLst>
              <a:path h="4114800" w="4998171">
                <a:moveTo>
                  <a:pt x="0" y="0"/>
                </a:moveTo>
                <a:lnTo>
                  <a:pt x="4998171" y="0"/>
                </a:lnTo>
                <a:lnTo>
                  <a:pt x="49981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6452118" y="-3334307"/>
            <a:ext cx="4398575" cy="4327439"/>
          </a:xfrm>
          <a:custGeom>
            <a:avLst/>
            <a:gdLst/>
            <a:ahLst/>
            <a:cxnLst/>
            <a:rect r="r" b="b" t="t" l="l"/>
            <a:pathLst>
              <a:path h="4327439" w="4398575">
                <a:moveTo>
                  <a:pt x="0" y="0"/>
                </a:moveTo>
                <a:lnTo>
                  <a:pt x="4398575" y="0"/>
                </a:lnTo>
                <a:lnTo>
                  <a:pt x="4398575" y="4327439"/>
                </a:lnTo>
                <a:lnTo>
                  <a:pt x="0" y="43274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1000541" y="-3086100"/>
            <a:ext cx="5097501" cy="4114800"/>
          </a:xfrm>
          <a:custGeom>
            <a:avLst/>
            <a:gdLst/>
            <a:ahLst/>
            <a:cxnLst/>
            <a:rect r="r" b="b" t="t" l="l"/>
            <a:pathLst>
              <a:path h="4114800" w="5097501">
                <a:moveTo>
                  <a:pt x="0" y="0"/>
                </a:moveTo>
                <a:lnTo>
                  <a:pt x="5097501" y="0"/>
                </a:lnTo>
                <a:lnTo>
                  <a:pt x="50975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2504357" y="-2942973"/>
            <a:ext cx="3255836" cy="4114800"/>
          </a:xfrm>
          <a:custGeom>
            <a:avLst/>
            <a:gdLst/>
            <a:ahLst/>
            <a:cxnLst/>
            <a:rect r="r" b="b" t="t" l="l"/>
            <a:pathLst>
              <a:path h="4114800" w="3255836">
                <a:moveTo>
                  <a:pt x="0" y="0"/>
                </a:moveTo>
                <a:lnTo>
                  <a:pt x="3255835" y="0"/>
                </a:lnTo>
                <a:lnTo>
                  <a:pt x="325583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685497" y="8864610"/>
            <a:ext cx="4264041" cy="4114800"/>
          </a:xfrm>
          <a:custGeom>
            <a:avLst/>
            <a:gdLst/>
            <a:ahLst/>
            <a:cxnLst/>
            <a:rect r="r" b="b" t="t" l="l"/>
            <a:pathLst>
              <a:path h="4114800" w="4264041">
                <a:moveTo>
                  <a:pt x="0" y="0"/>
                </a:moveTo>
                <a:lnTo>
                  <a:pt x="4264041" y="0"/>
                </a:lnTo>
                <a:lnTo>
                  <a:pt x="42640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5977401" y="8400021"/>
            <a:ext cx="3945537" cy="5596506"/>
          </a:xfrm>
          <a:custGeom>
            <a:avLst/>
            <a:gdLst/>
            <a:ahLst/>
            <a:cxnLst/>
            <a:rect r="r" b="b" t="t" l="l"/>
            <a:pathLst>
              <a:path h="5596506" w="3945537">
                <a:moveTo>
                  <a:pt x="0" y="0"/>
                </a:moveTo>
                <a:lnTo>
                  <a:pt x="3945537" y="0"/>
                </a:lnTo>
                <a:lnTo>
                  <a:pt x="3945537" y="5596507"/>
                </a:lnTo>
                <a:lnTo>
                  <a:pt x="0" y="559650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1802145" y="1768761"/>
            <a:ext cx="4698808" cy="5891200"/>
          </a:xfrm>
          <a:custGeom>
            <a:avLst/>
            <a:gdLst/>
            <a:ahLst/>
            <a:cxnLst/>
            <a:rect r="r" b="b" t="t" l="l"/>
            <a:pathLst>
              <a:path h="5891200" w="4698808">
                <a:moveTo>
                  <a:pt x="0" y="0"/>
                </a:moveTo>
                <a:lnTo>
                  <a:pt x="4698808" y="0"/>
                </a:lnTo>
                <a:lnTo>
                  <a:pt x="4698808" y="5891200"/>
                </a:lnTo>
                <a:lnTo>
                  <a:pt x="0" y="5891200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-15507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32494" y="3703975"/>
            <a:ext cx="10222790" cy="1316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34"/>
              </a:lnSpc>
            </a:pPr>
            <a:r>
              <a:rPr lang="en-US" b="true" sz="9383" spc="-328">
                <a:solidFill>
                  <a:srgbClr val="000000"/>
                </a:solidFill>
                <a:latin typeface="Gotham Heavy"/>
                <a:ea typeface="Gotham Heavy"/>
                <a:cs typeface="Gotham Heavy"/>
                <a:sym typeface="Gotham Heavy"/>
              </a:rPr>
              <a:t>E-WASTE CRISES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2494" y="5532221"/>
            <a:ext cx="7237741" cy="1906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40"/>
              </a:lnSpc>
            </a:pPr>
            <a:r>
              <a:rPr lang="en-US" b="true" sz="3968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Aligning with UN SDG 12: Responsible Consumption and Production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42019" y="2451913"/>
            <a:ext cx="6928907" cy="1175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3"/>
              </a:lnSpc>
            </a:pPr>
            <a:r>
              <a:rPr lang="en-US" b="true" sz="4253" spc="-148">
                <a:solidFill>
                  <a:srgbClr val="000000"/>
                </a:solidFill>
                <a:latin typeface="Gotham Heavy"/>
                <a:ea typeface="Gotham Heavy"/>
                <a:cs typeface="Gotham Heavy"/>
                <a:sym typeface="Gotham Heavy"/>
              </a:rPr>
              <a:t>INNOVATIVE SOLUTIONS</a:t>
            </a:r>
          </a:p>
          <a:p>
            <a:pPr algn="l">
              <a:lnSpc>
                <a:spcPts val="4593"/>
              </a:lnSpc>
            </a:pPr>
            <a:r>
              <a:rPr lang="en-US" b="true" sz="4253" spc="-148">
                <a:solidFill>
                  <a:srgbClr val="000000"/>
                </a:solidFill>
                <a:latin typeface="Gotham Heavy"/>
                <a:ea typeface="Gotham Heavy"/>
                <a:cs typeface="Gotham Heavy"/>
                <a:sym typeface="Gotham Heavy"/>
              </a:rPr>
              <a:t>TO ADDRESS :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8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8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8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1613009" y="3032070"/>
            <a:ext cx="6777243" cy="4515338"/>
          </a:xfrm>
          <a:custGeom>
            <a:avLst/>
            <a:gdLst/>
            <a:ahLst/>
            <a:cxnLst/>
            <a:rect r="r" b="b" t="t" l="l"/>
            <a:pathLst>
              <a:path h="4515338" w="6777243">
                <a:moveTo>
                  <a:pt x="0" y="0"/>
                </a:moveTo>
                <a:lnTo>
                  <a:pt x="6777244" y="0"/>
                </a:lnTo>
                <a:lnTo>
                  <a:pt x="6777244" y="4515338"/>
                </a:lnTo>
                <a:lnTo>
                  <a:pt x="0" y="45153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20764" y="1948742"/>
            <a:ext cx="8409311" cy="1045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36"/>
              </a:lnSpc>
            </a:pPr>
            <a:r>
              <a:rPr lang="en-US" b="true" sz="7200" spc="-252">
                <a:solidFill>
                  <a:srgbClr val="000000"/>
                </a:solidFill>
                <a:latin typeface="Gotham Bold"/>
                <a:ea typeface="Gotham Bold"/>
                <a:cs typeface="Gotham Bold"/>
                <a:sym typeface="Gotham Bold"/>
              </a:rPr>
              <a:t>INTRODUCTION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3629043"/>
            <a:ext cx="11296685" cy="45658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1189" indent="-370595" lvl="1">
              <a:lnSpc>
                <a:spcPts val="5218"/>
              </a:lnSpc>
              <a:buFont typeface="Arial"/>
              <a:buChar char="•"/>
            </a:pPr>
            <a:r>
              <a:rPr lang="en-US" b="true" sz="3433" spc="-120">
                <a:solidFill>
                  <a:srgbClr val="086A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E-waste refers to discarded electrical and electronic devices.</a:t>
            </a:r>
          </a:p>
          <a:p>
            <a:pPr algn="l" marL="741189" indent="-370595" lvl="1">
              <a:lnSpc>
                <a:spcPts val="5218"/>
              </a:lnSpc>
              <a:buFont typeface="Arial"/>
              <a:buChar char="•"/>
            </a:pPr>
            <a:r>
              <a:rPr lang="en-US" b="true" sz="3433" spc="-120">
                <a:solidFill>
                  <a:srgbClr val="086A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 poses significant environmental and health risks.</a:t>
            </a:r>
          </a:p>
          <a:p>
            <a:pPr algn="l" marL="741189" indent="-370595" lvl="1">
              <a:lnSpc>
                <a:spcPts val="5218"/>
              </a:lnSpc>
              <a:buFont typeface="Arial"/>
              <a:buChar char="•"/>
            </a:pPr>
            <a:r>
              <a:rPr lang="en-US" b="true" sz="3433" spc="-120">
                <a:solidFill>
                  <a:srgbClr val="086A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UN SDG 12 aims to reduce waste generation through prevention, reduction, recycling, and reuse.</a:t>
            </a:r>
          </a:p>
          <a:p>
            <a:pPr algn="l" marL="741189" indent="-370595" lvl="1">
              <a:lnSpc>
                <a:spcPts val="5218"/>
              </a:lnSpc>
              <a:buFont typeface="Arial"/>
              <a:buChar char="•"/>
            </a:pPr>
            <a:r>
              <a:rPr lang="en-US" b="true" sz="3433" spc="-120">
                <a:solidFill>
                  <a:srgbClr val="086A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Innovative and scalable solutions are needed to address this crisis.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536507" y="-1028700"/>
            <a:ext cx="4212307" cy="4114800"/>
          </a:xfrm>
          <a:custGeom>
            <a:avLst/>
            <a:gdLst/>
            <a:ahLst/>
            <a:cxnLst/>
            <a:rect r="r" b="b" t="t" l="l"/>
            <a:pathLst>
              <a:path h="4114800" w="4212307">
                <a:moveTo>
                  <a:pt x="0" y="0"/>
                </a:moveTo>
                <a:lnTo>
                  <a:pt x="4212308" y="0"/>
                </a:lnTo>
                <a:lnTo>
                  <a:pt x="42123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925875" y="5381373"/>
            <a:ext cx="4158368" cy="4114800"/>
          </a:xfrm>
          <a:custGeom>
            <a:avLst/>
            <a:gdLst/>
            <a:ahLst/>
            <a:cxnLst/>
            <a:rect r="r" b="b" t="t" l="l"/>
            <a:pathLst>
              <a:path h="4114800" w="4158368">
                <a:moveTo>
                  <a:pt x="0" y="0"/>
                </a:moveTo>
                <a:lnTo>
                  <a:pt x="4158369" y="0"/>
                </a:lnTo>
                <a:lnTo>
                  <a:pt x="41583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238192" y="9119889"/>
            <a:ext cx="4364103" cy="3859521"/>
          </a:xfrm>
          <a:custGeom>
            <a:avLst/>
            <a:gdLst/>
            <a:ahLst/>
            <a:cxnLst/>
            <a:rect r="r" b="b" t="t" l="l"/>
            <a:pathLst>
              <a:path h="3859521" w="4364103">
                <a:moveTo>
                  <a:pt x="0" y="0"/>
                </a:moveTo>
                <a:lnTo>
                  <a:pt x="4364103" y="0"/>
                </a:lnTo>
                <a:lnTo>
                  <a:pt x="4364103" y="3859521"/>
                </a:lnTo>
                <a:lnTo>
                  <a:pt x="0" y="38595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7586242" y="4034284"/>
            <a:ext cx="4182441" cy="4114800"/>
          </a:xfrm>
          <a:custGeom>
            <a:avLst/>
            <a:gdLst/>
            <a:ahLst/>
            <a:cxnLst/>
            <a:rect r="r" b="b" t="t" l="l"/>
            <a:pathLst>
              <a:path h="4114800" w="4182441">
                <a:moveTo>
                  <a:pt x="0" y="0"/>
                </a:moveTo>
                <a:lnTo>
                  <a:pt x="4182440" y="0"/>
                </a:lnTo>
                <a:lnTo>
                  <a:pt x="41824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815125" y="9337720"/>
            <a:ext cx="4519963" cy="3721110"/>
          </a:xfrm>
          <a:custGeom>
            <a:avLst/>
            <a:gdLst/>
            <a:ahLst/>
            <a:cxnLst/>
            <a:rect r="r" b="b" t="t" l="l"/>
            <a:pathLst>
              <a:path h="3721110" w="4519963">
                <a:moveTo>
                  <a:pt x="0" y="0"/>
                </a:moveTo>
                <a:lnTo>
                  <a:pt x="4519963" y="0"/>
                </a:lnTo>
                <a:lnTo>
                  <a:pt x="4519963" y="3721110"/>
                </a:lnTo>
                <a:lnTo>
                  <a:pt x="0" y="372111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-3588347" y="-789838"/>
            <a:ext cx="4998171" cy="4114800"/>
          </a:xfrm>
          <a:custGeom>
            <a:avLst/>
            <a:gdLst/>
            <a:ahLst/>
            <a:cxnLst/>
            <a:rect r="r" b="b" t="t" l="l"/>
            <a:pathLst>
              <a:path h="4114800" w="4998171">
                <a:moveTo>
                  <a:pt x="0" y="0"/>
                </a:moveTo>
                <a:lnTo>
                  <a:pt x="4998171" y="0"/>
                </a:lnTo>
                <a:lnTo>
                  <a:pt x="49981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-5400000">
            <a:off x="6452118" y="-3334307"/>
            <a:ext cx="4398575" cy="4327439"/>
          </a:xfrm>
          <a:custGeom>
            <a:avLst/>
            <a:gdLst/>
            <a:ahLst/>
            <a:cxnLst/>
            <a:rect r="r" b="b" t="t" l="l"/>
            <a:pathLst>
              <a:path h="4327439" w="4398575">
                <a:moveTo>
                  <a:pt x="0" y="0"/>
                </a:moveTo>
                <a:lnTo>
                  <a:pt x="4398575" y="0"/>
                </a:lnTo>
                <a:lnTo>
                  <a:pt x="4398575" y="4327439"/>
                </a:lnTo>
                <a:lnTo>
                  <a:pt x="0" y="432743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09292" y="1909598"/>
            <a:ext cx="11142000" cy="759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8"/>
              </a:lnSpc>
              <a:spcBef>
                <a:spcPct val="0"/>
              </a:spcBef>
            </a:pPr>
            <a:r>
              <a:rPr lang="en-US" b="true" sz="5451" spc="-190">
                <a:solidFill>
                  <a:srgbClr val="000000"/>
                </a:solidFill>
                <a:latin typeface="Gotham Heavy"/>
                <a:ea typeface="Gotham Heavy"/>
                <a:cs typeface="Gotham Heavy"/>
                <a:sym typeface="Gotham Heavy"/>
              </a:rPr>
              <a:t>UNDE</a:t>
            </a:r>
            <a:r>
              <a:rPr lang="en-US" b="true" sz="5451" spc="-190">
                <a:solidFill>
                  <a:srgbClr val="000000"/>
                </a:solidFill>
                <a:latin typeface="Gotham Heavy"/>
                <a:ea typeface="Gotham Heavy"/>
                <a:cs typeface="Gotham Heavy"/>
                <a:sym typeface="Gotham Heavy"/>
              </a:rPr>
              <a:t>RSTANDING THE PROBLEM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09292" y="3679190"/>
            <a:ext cx="12935200" cy="3939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1906" indent="-415953" lvl="1">
              <a:lnSpc>
                <a:spcPts val="4431"/>
              </a:lnSpc>
              <a:buFont typeface="Arial"/>
              <a:buChar char="•"/>
            </a:pPr>
            <a:r>
              <a:rPr lang="en-US" b="true" sz="3853" spc="-134">
                <a:solidFill>
                  <a:srgbClr val="086A3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50 million tons of e-waste are generated annually.</a:t>
            </a:r>
          </a:p>
          <a:p>
            <a:pPr algn="l" marL="831906" indent="-415953" lvl="1">
              <a:lnSpc>
                <a:spcPts val="4431"/>
              </a:lnSpc>
              <a:buFont typeface="Arial"/>
              <a:buChar char="•"/>
            </a:pPr>
            <a:r>
              <a:rPr lang="en-US" b="true" sz="3853" spc="-134">
                <a:solidFill>
                  <a:srgbClr val="086A3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Only 20% of e-waste is formally recycled.</a:t>
            </a:r>
          </a:p>
          <a:p>
            <a:pPr algn="l" marL="831906" indent="-415953" lvl="1">
              <a:lnSpc>
                <a:spcPts val="4431"/>
              </a:lnSpc>
              <a:buFont typeface="Arial"/>
              <a:buChar char="•"/>
            </a:pPr>
            <a:r>
              <a:rPr lang="en-US" b="true" sz="3853" spc="-134">
                <a:solidFill>
                  <a:srgbClr val="086A3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Toxic substances like lead, cadmium, and mercury contaminate the environment.</a:t>
            </a:r>
          </a:p>
          <a:p>
            <a:pPr algn="l" marL="831906" indent="-415953" lvl="1">
              <a:lnSpc>
                <a:spcPts val="4431"/>
              </a:lnSpc>
              <a:buFont typeface="Arial"/>
              <a:buChar char="•"/>
            </a:pPr>
            <a:r>
              <a:rPr lang="en-US" b="true" sz="3853" spc="-134">
                <a:solidFill>
                  <a:srgbClr val="086A3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Limited consumer awareness and lack of infrastructure worsen the problem.</a:t>
            </a:r>
          </a:p>
          <a:p>
            <a:pPr algn="l">
              <a:lnSpc>
                <a:spcPts val="4431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536507" y="-1028700"/>
            <a:ext cx="4212307" cy="4114800"/>
          </a:xfrm>
          <a:custGeom>
            <a:avLst/>
            <a:gdLst/>
            <a:ahLst/>
            <a:cxnLst/>
            <a:rect r="r" b="b" t="t" l="l"/>
            <a:pathLst>
              <a:path h="4114800" w="4212307">
                <a:moveTo>
                  <a:pt x="0" y="0"/>
                </a:moveTo>
                <a:lnTo>
                  <a:pt x="4212308" y="0"/>
                </a:lnTo>
                <a:lnTo>
                  <a:pt x="42123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925875" y="5381373"/>
            <a:ext cx="4158368" cy="4114800"/>
          </a:xfrm>
          <a:custGeom>
            <a:avLst/>
            <a:gdLst/>
            <a:ahLst/>
            <a:cxnLst/>
            <a:rect r="r" b="b" t="t" l="l"/>
            <a:pathLst>
              <a:path h="4114800" w="4158368">
                <a:moveTo>
                  <a:pt x="0" y="0"/>
                </a:moveTo>
                <a:lnTo>
                  <a:pt x="4158369" y="0"/>
                </a:lnTo>
                <a:lnTo>
                  <a:pt x="41583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238192" y="9119889"/>
            <a:ext cx="4364103" cy="3859521"/>
          </a:xfrm>
          <a:custGeom>
            <a:avLst/>
            <a:gdLst/>
            <a:ahLst/>
            <a:cxnLst/>
            <a:rect r="r" b="b" t="t" l="l"/>
            <a:pathLst>
              <a:path h="3859521" w="4364103">
                <a:moveTo>
                  <a:pt x="0" y="0"/>
                </a:moveTo>
                <a:lnTo>
                  <a:pt x="4364103" y="0"/>
                </a:lnTo>
                <a:lnTo>
                  <a:pt x="4364103" y="3859521"/>
                </a:lnTo>
                <a:lnTo>
                  <a:pt x="0" y="38595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7586242" y="4034284"/>
            <a:ext cx="4182441" cy="4114800"/>
          </a:xfrm>
          <a:custGeom>
            <a:avLst/>
            <a:gdLst/>
            <a:ahLst/>
            <a:cxnLst/>
            <a:rect r="r" b="b" t="t" l="l"/>
            <a:pathLst>
              <a:path h="4114800" w="4182441">
                <a:moveTo>
                  <a:pt x="0" y="0"/>
                </a:moveTo>
                <a:lnTo>
                  <a:pt x="4182440" y="0"/>
                </a:lnTo>
                <a:lnTo>
                  <a:pt x="41824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815125" y="9337720"/>
            <a:ext cx="4519963" cy="3721110"/>
          </a:xfrm>
          <a:custGeom>
            <a:avLst/>
            <a:gdLst/>
            <a:ahLst/>
            <a:cxnLst/>
            <a:rect r="r" b="b" t="t" l="l"/>
            <a:pathLst>
              <a:path h="3721110" w="4519963">
                <a:moveTo>
                  <a:pt x="0" y="0"/>
                </a:moveTo>
                <a:lnTo>
                  <a:pt x="4519963" y="0"/>
                </a:lnTo>
                <a:lnTo>
                  <a:pt x="4519963" y="3721110"/>
                </a:lnTo>
                <a:lnTo>
                  <a:pt x="0" y="3721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-3588347" y="-789838"/>
            <a:ext cx="4998171" cy="4114800"/>
          </a:xfrm>
          <a:custGeom>
            <a:avLst/>
            <a:gdLst/>
            <a:ahLst/>
            <a:cxnLst/>
            <a:rect r="r" b="b" t="t" l="l"/>
            <a:pathLst>
              <a:path h="4114800" w="4998171">
                <a:moveTo>
                  <a:pt x="0" y="0"/>
                </a:moveTo>
                <a:lnTo>
                  <a:pt x="4998171" y="0"/>
                </a:lnTo>
                <a:lnTo>
                  <a:pt x="49981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400000">
            <a:off x="6452118" y="-3334307"/>
            <a:ext cx="4398575" cy="4327439"/>
          </a:xfrm>
          <a:custGeom>
            <a:avLst/>
            <a:gdLst/>
            <a:ahLst/>
            <a:cxnLst/>
            <a:rect r="r" b="b" t="t" l="l"/>
            <a:pathLst>
              <a:path h="4327439" w="4398575">
                <a:moveTo>
                  <a:pt x="0" y="0"/>
                </a:moveTo>
                <a:lnTo>
                  <a:pt x="4398575" y="0"/>
                </a:lnTo>
                <a:lnTo>
                  <a:pt x="4398575" y="4327439"/>
                </a:lnTo>
                <a:lnTo>
                  <a:pt x="0" y="43274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36507" y="-1028700"/>
            <a:ext cx="4212307" cy="4114800"/>
          </a:xfrm>
          <a:custGeom>
            <a:avLst/>
            <a:gdLst/>
            <a:ahLst/>
            <a:cxnLst/>
            <a:rect r="r" b="b" t="t" l="l"/>
            <a:pathLst>
              <a:path h="4114800" w="4212307">
                <a:moveTo>
                  <a:pt x="0" y="0"/>
                </a:moveTo>
                <a:lnTo>
                  <a:pt x="4212308" y="0"/>
                </a:lnTo>
                <a:lnTo>
                  <a:pt x="42123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925875" y="5381373"/>
            <a:ext cx="4158368" cy="4114800"/>
          </a:xfrm>
          <a:custGeom>
            <a:avLst/>
            <a:gdLst/>
            <a:ahLst/>
            <a:cxnLst/>
            <a:rect r="r" b="b" t="t" l="l"/>
            <a:pathLst>
              <a:path h="4114800" w="4158368">
                <a:moveTo>
                  <a:pt x="0" y="0"/>
                </a:moveTo>
                <a:lnTo>
                  <a:pt x="4158369" y="0"/>
                </a:lnTo>
                <a:lnTo>
                  <a:pt x="41583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38192" y="9119889"/>
            <a:ext cx="4364103" cy="3859521"/>
          </a:xfrm>
          <a:custGeom>
            <a:avLst/>
            <a:gdLst/>
            <a:ahLst/>
            <a:cxnLst/>
            <a:rect r="r" b="b" t="t" l="l"/>
            <a:pathLst>
              <a:path h="3859521" w="4364103">
                <a:moveTo>
                  <a:pt x="0" y="0"/>
                </a:moveTo>
                <a:lnTo>
                  <a:pt x="4364103" y="0"/>
                </a:lnTo>
                <a:lnTo>
                  <a:pt x="4364103" y="3859521"/>
                </a:lnTo>
                <a:lnTo>
                  <a:pt x="0" y="38595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7586242" y="4034284"/>
            <a:ext cx="4182441" cy="4114800"/>
          </a:xfrm>
          <a:custGeom>
            <a:avLst/>
            <a:gdLst/>
            <a:ahLst/>
            <a:cxnLst/>
            <a:rect r="r" b="b" t="t" l="l"/>
            <a:pathLst>
              <a:path h="4114800" w="4182441">
                <a:moveTo>
                  <a:pt x="0" y="0"/>
                </a:moveTo>
                <a:lnTo>
                  <a:pt x="4182440" y="0"/>
                </a:lnTo>
                <a:lnTo>
                  <a:pt x="41824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815125" y="9337720"/>
            <a:ext cx="4519963" cy="3721110"/>
          </a:xfrm>
          <a:custGeom>
            <a:avLst/>
            <a:gdLst/>
            <a:ahLst/>
            <a:cxnLst/>
            <a:rect r="r" b="b" t="t" l="l"/>
            <a:pathLst>
              <a:path h="3721110" w="4519963">
                <a:moveTo>
                  <a:pt x="0" y="0"/>
                </a:moveTo>
                <a:lnTo>
                  <a:pt x="4519963" y="0"/>
                </a:lnTo>
                <a:lnTo>
                  <a:pt x="4519963" y="3721110"/>
                </a:lnTo>
                <a:lnTo>
                  <a:pt x="0" y="372111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3588347" y="-789838"/>
            <a:ext cx="4998171" cy="4114800"/>
          </a:xfrm>
          <a:custGeom>
            <a:avLst/>
            <a:gdLst/>
            <a:ahLst/>
            <a:cxnLst/>
            <a:rect r="r" b="b" t="t" l="l"/>
            <a:pathLst>
              <a:path h="4114800" w="4998171">
                <a:moveTo>
                  <a:pt x="0" y="0"/>
                </a:moveTo>
                <a:lnTo>
                  <a:pt x="4998171" y="0"/>
                </a:lnTo>
                <a:lnTo>
                  <a:pt x="49981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400000">
            <a:off x="6452118" y="-3334307"/>
            <a:ext cx="4398575" cy="4327439"/>
          </a:xfrm>
          <a:custGeom>
            <a:avLst/>
            <a:gdLst/>
            <a:ahLst/>
            <a:cxnLst/>
            <a:rect r="r" b="b" t="t" l="l"/>
            <a:pathLst>
              <a:path h="4327439" w="4398575">
                <a:moveTo>
                  <a:pt x="0" y="0"/>
                </a:moveTo>
                <a:lnTo>
                  <a:pt x="4398575" y="0"/>
                </a:lnTo>
                <a:lnTo>
                  <a:pt x="4398575" y="4327439"/>
                </a:lnTo>
                <a:lnTo>
                  <a:pt x="0" y="43274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8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8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8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8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8F5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DAGiiPDByx8</dc:identifier>
  <dcterms:modified xsi:type="dcterms:W3CDTF">2011-08-01T06:04:30Z</dcterms:modified>
  <cp:revision>1</cp:revision>
  <dc:title>Innovative Solutions to Address the E-waste Crisis</dc:title>
</cp:coreProperties>
</file>