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2" r:id="rId3"/>
    <p:sldId id="263" r:id="rId4"/>
    <p:sldId id="257" r:id="rId5"/>
    <p:sldId id="258" r:id="rId6"/>
    <p:sldId id="259" r:id="rId7"/>
    <p:sldId id="260" r:id="rId8"/>
    <p:sldId id="261" r:id="rId9"/>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12" d="100"/>
          <a:sy n="112" d="100"/>
        </p:scale>
        <p:origin x="-36" y="35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3100" b="1" i="0">
                <a:solidFill>
                  <a:srgbClr val="0145AB"/>
                </a:solidFill>
                <a:latin typeface="Tahoma"/>
                <a:cs typeface="Tahoma"/>
              </a:defRPr>
            </a:lvl1pPr>
          </a:lstStyle>
          <a:p>
            <a:endParaRPr/>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1600" b="0" i="0">
                <a:solidFill>
                  <a:srgbClr val="0145AB"/>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0145AB"/>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sz="1600" b="0" i="0">
                <a:solidFill>
                  <a:srgbClr val="0145AB"/>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100" b="1" i="0">
                <a:solidFill>
                  <a:srgbClr val="0145AB"/>
                </a:solidFill>
                <a:latin typeface="Tahoma"/>
                <a:cs typeface="Tahoma"/>
              </a:defRPr>
            </a:lvl1pPr>
          </a:lstStyle>
          <a:p>
            <a:endParaRPr/>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D9D9D9"/>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100" b="1" i="0">
                <a:solidFill>
                  <a:srgbClr val="0145AB"/>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5143500"/>
          </a:xfrm>
          <a:custGeom>
            <a:avLst/>
            <a:gdLst/>
            <a:ahLst/>
            <a:cxnLst/>
            <a:rect l="l" t="t" r="r" b="b"/>
            <a:pathLst>
              <a:path w="9144000" h="5143500">
                <a:moveTo>
                  <a:pt x="9143999" y="5143499"/>
                </a:moveTo>
                <a:lnTo>
                  <a:pt x="0" y="5143499"/>
                </a:lnTo>
                <a:lnTo>
                  <a:pt x="0" y="0"/>
                </a:lnTo>
                <a:lnTo>
                  <a:pt x="9143999" y="0"/>
                </a:lnTo>
                <a:lnTo>
                  <a:pt x="9143999" y="5143499"/>
                </a:lnTo>
                <a:close/>
              </a:path>
            </a:pathLst>
          </a:custGeom>
          <a:solidFill>
            <a:srgbClr val="D9D9D9"/>
          </a:solidFill>
        </p:spPr>
        <p:txBody>
          <a:bodyPr wrap="square" lIns="0" tIns="0" rIns="0" bIns="0" rtlCol="0"/>
          <a:lstStyle/>
          <a:p>
            <a:endParaRPr/>
          </a:p>
        </p:txBody>
      </p:sp>
      <p:sp>
        <p:nvSpPr>
          <p:cNvPr id="17" name="bg object 17"/>
          <p:cNvSpPr/>
          <p:nvPr/>
        </p:nvSpPr>
        <p:spPr>
          <a:xfrm>
            <a:off x="0" y="381001"/>
            <a:ext cx="808990" cy="808990"/>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18" name="bg object 18"/>
          <p:cNvSpPr/>
          <p:nvPr/>
        </p:nvSpPr>
        <p:spPr>
          <a:xfrm>
            <a:off x="229049" y="588488"/>
            <a:ext cx="808990" cy="808990"/>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sp>
        <p:nvSpPr>
          <p:cNvPr id="2" name="Holder 2"/>
          <p:cNvSpPr>
            <a:spLocks noGrp="1"/>
          </p:cNvSpPr>
          <p:nvPr>
            <p:ph type="title"/>
          </p:nvPr>
        </p:nvSpPr>
        <p:spPr>
          <a:xfrm>
            <a:off x="1370525" y="448995"/>
            <a:ext cx="6744334" cy="558800"/>
          </a:xfrm>
          <a:prstGeom prst="rect">
            <a:avLst/>
          </a:prstGeom>
        </p:spPr>
        <p:txBody>
          <a:bodyPr wrap="square" lIns="0" tIns="0" rIns="0" bIns="0">
            <a:spAutoFit/>
          </a:bodyPr>
          <a:lstStyle>
            <a:lvl1pPr>
              <a:defRPr sz="3100" b="1" i="0">
                <a:solidFill>
                  <a:srgbClr val="0145AB"/>
                </a:solidFill>
                <a:latin typeface="Tahoma"/>
                <a:cs typeface="Tahoma"/>
              </a:defRPr>
            </a:lvl1pPr>
          </a:lstStyle>
          <a:p>
            <a:endParaRPr/>
          </a:p>
        </p:txBody>
      </p:sp>
      <p:sp>
        <p:nvSpPr>
          <p:cNvPr id="3" name="Holder 3"/>
          <p:cNvSpPr>
            <a:spLocks noGrp="1"/>
          </p:cNvSpPr>
          <p:nvPr>
            <p:ph type="body" idx="1"/>
          </p:nvPr>
        </p:nvSpPr>
        <p:spPr>
          <a:xfrm>
            <a:off x="1476421" y="1202746"/>
            <a:ext cx="6615430" cy="2969895"/>
          </a:xfrm>
          <a:prstGeom prst="rect">
            <a:avLst/>
          </a:prstGeom>
        </p:spPr>
        <p:txBody>
          <a:bodyPr wrap="square" lIns="0" tIns="0" rIns="0" bIns="0">
            <a:spAutoFit/>
          </a:bodyPr>
          <a:lstStyle>
            <a:lvl1pPr>
              <a:defRPr sz="1600" b="0" i="0">
                <a:solidFill>
                  <a:srgbClr val="0145AB"/>
                </a:solidFill>
                <a:latin typeface="Tahoma"/>
                <a:cs typeface="Tahoma"/>
              </a:defRPr>
            </a:lvl1pPr>
          </a:lstStyle>
          <a:p>
            <a:endParaRPr/>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5/17/2025</a:t>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500300" y="504"/>
            <a:ext cx="1644014" cy="1644014"/>
          </a:xfrm>
          <a:custGeom>
            <a:avLst/>
            <a:gdLst/>
            <a:ahLst/>
            <a:cxnLst/>
            <a:rect l="l" t="t" r="r" b="b"/>
            <a:pathLst>
              <a:path w="1644015" h="1644014">
                <a:moveTo>
                  <a:pt x="1643699" y="1643700"/>
                </a:moveTo>
                <a:lnTo>
                  <a:pt x="0" y="0"/>
                </a:lnTo>
                <a:lnTo>
                  <a:pt x="1643699" y="0"/>
                </a:lnTo>
                <a:lnTo>
                  <a:pt x="1643699" y="1643700"/>
                </a:lnTo>
                <a:close/>
              </a:path>
            </a:pathLst>
          </a:custGeom>
          <a:solidFill>
            <a:srgbClr val="FFFFFF">
              <a:alpha val="3028"/>
            </a:srgbClr>
          </a:solidFill>
        </p:spPr>
        <p:txBody>
          <a:bodyPr wrap="square" lIns="0" tIns="0" rIns="0" bIns="0" rtlCol="0"/>
          <a:lstStyle/>
          <a:p>
            <a:endParaRPr/>
          </a:p>
        </p:txBody>
      </p:sp>
      <p:grpSp>
        <p:nvGrpSpPr>
          <p:cNvPr id="3" name="object 3"/>
          <p:cNvGrpSpPr/>
          <p:nvPr/>
        </p:nvGrpSpPr>
        <p:grpSpPr>
          <a:xfrm>
            <a:off x="0" y="490"/>
            <a:ext cx="5154295" cy="5134610"/>
            <a:chOff x="0" y="490"/>
            <a:chExt cx="5154295" cy="5134610"/>
          </a:xfrm>
        </p:grpSpPr>
        <p:sp>
          <p:nvSpPr>
            <p:cNvPr id="4" name="object 4"/>
            <p:cNvSpPr/>
            <p:nvPr/>
          </p:nvSpPr>
          <p:spPr>
            <a:xfrm>
              <a:off x="0" y="647"/>
              <a:ext cx="5154295" cy="5134610"/>
            </a:xfrm>
            <a:custGeom>
              <a:avLst/>
              <a:gdLst/>
              <a:ahLst/>
              <a:cxnLst/>
              <a:rect l="l" t="t" r="r" b="b"/>
              <a:pathLst>
                <a:path w="5154295" h="5134610">
                  <a:moveTo>
                    <a:pt x="5153698" y="5134254"/>
                  </a:moveTo>
                  <a:lnTo>
                    <a:pt x="0" y="0"/>
                  </a:lnTo>
                  <a:lnTo>
                    <a:pt x="0" y="1141628"/>
                  </a:lnTo>
                  <a:lnTo>
                    <a:pt x="0" y="2567127"/>
                  </a:lnTo>
                  <a:lnTo>
                    <a:pt x="0" y="2783332"/>
                  </a:lnTo>
                  <a:lnTo>
                    <a:pt x="2349131" y="5123840"/>
                  </a:lnTo>
                  <a:lnTo>
                    <a:pt x="2566378" y="5123840"/>
                  </a:lnTo>
                  <a:lnTo>
                    <a:pt x="2576842" y="5134254"/>
                  </a:lnTo>
                  <a:lnTo>
                    <a:pt x="5153698" y="5134254"/>
                  </a:lnTo>
                  <a:close/>
                </a:path>
              </a:pathLst>
            </a:custGeom>
            <a:solidFill>
              <a:srgbClr val="FFFFFF">
                <a:alpha val="3028"/>
              </a:srgbClr>
            </a:solidFill>
          </p:spPr>
          <p:txBody>
            <a:bodyPr wrap="square" lIns="0" tIns="0" rIns="0" bIns="0" rtlCol="0"/>
            <a:lstStyle/>
            <a:p>
              <a:endParaRPr/>
            </a:p>
          </p:txBody>
        </p:sp>
        <p:sp>
          <p:nvSpPr>
            <p:cNvPr id="5" name="object 5"/>
            <p:cNvSpPr/>
            <p:nvPr/>
          </p:nvSpPr>
          <p:spPr>
            <a:xfrm>
              <a:off x="1496" y="490"/>
              <a:ext cx="2300605" cy="2291715"/>
            </a:xfrm>
            <a:custGeom>
              <a:avLst/>
              <a:gdLst/>
              <a:ahLst/>
              <a:cxnLst/>
              <a:rect l="l" t="t" r="r" b="b"/>
              <a:pathLst>
                <a:path w="2300605" h="2291715">
                  <a:moveTo>
                    <a:pt x="2300099" y="2291520"/>
                  </a:moveTo>
                  <a:lnTo>
                    <a:pt x="1150049" y="2291520"/>
                  </a:lnTo>
                  <a:lnTo>
                    <a:pt x="0" y="1145760"/>
                  </a:lnTo>
                  <a:lnTo>
                    <a:pt x="0" y="0"/>
                  </a:lnTo>
                  <a:lnTo>
                    <a:pt x="2300099" y="2291520"/>
                  </a:lnTo>
                  <a:close/>
                </a:path>
              </a:pathLst>
            </a:custGeom>
            <a:solidFill>
              <a:srgbClr val="0145AB"/>
            </a:solidFill>
          </p:spPr>
          <p:txBody>
            <a:bodyPr wrap="square" lIns="0" tIns="0" rIns="0" bIns="0" rtlCol="0"/>
            <a:lstStyle/>
            <a:p>
              <a:endParaRPr/>
            </a:p>
          </p:txBody>
        </p:sp>
        <p:sp>
          <p:nvSpPr>
            <p:cNvPr id="6" name="object 6"/>
            <p:cNvSpPr/>
            <p:nvPr/>
          </p:nvSpPr>
          <p:spPr>
            <a:xfrm>
              <a:off x="652821" y="588326"/>
              <a:ext cx="2300605" cy="2291715"/>
            </a:xfrm>
            <a:custGeom>
              <a:avLst/>
              <a:gdLst/>
              <a:ahLst/>
              <a:cxnLst/>
              <a:rect l="l" t="t" r="r" b="b"/>
              <a:pathLst>
                <a:path w="2300605" h="2291715">
                  <a:moveTo>
                    <a:pt x="2300099" y="2291520"/>
                  </a:moveTo>
                  <a:lnTo>
                    <a:pt x="0" y="0"/>
                  </a:lnTo>
                  <a:lnTo>
                    <a:pt x="1150049" y="0"/>
                  </a:lnTo>
                  <a:lnTo>
                    <a:pt x="2300099" y="1145760"/>
                  </a:lnTo>
                  <a:lnTo>
                    <a:pt x="2300099" y="2291520"/>
                  </a:lnTo>
                  <a:close/>
                </a:path>
              </a:pathLst>
            </a:custGeom>
            <a:solidFill>
              <a:srgbClr val="82C7A5"/>
            </a:solidFill>
          </p:spPr>
          <p:txBody>
            <a:bodyPr wrap="square" lIns="0" tIns="0" rIns="0" bIns="0" rtlCol="0"/>
            <a:lstStyle/>
            <a:p>
              <a:endParaRPr/>
            </a:p>
          </p:txBody>
        </p:sp>
      </p:grpSp>
      <p:sp>
        <p:nvSpPr>
          <p:cNvPr id="7" name="object 7"/>
          <p:cNvSpPr txBox="1">
            <a:spLocks noGrp="1"/>
          </p:cNvSpPr>
          <p:nvPr>
            <p:ph type="title"/>
          </p:nvPr>
        </p:nvSpPr>
        <p:spPr>
          <a:xfrm>
            <a:off x="381000" y="3028950"/>
            <a:ext cx="8610600" cy="1243930"/>
          </a:xfrm>
          <a:prstGeom prst="rect">
            <a:avLst/>
          </a:prstGeom>
        </p:spPr>
        <p:txBody>
          <a:bodyPr vert="horz" wrap="square" lIns="0" tIns="12700" rIns="0" bIns="0" rtlCol="0">
            <a:spAutoFit/>
          </a:bodyPr>
          <a:lstStyle/>
          <a:p>
            <a:pPr marL="12700" marR="5080">
              <a:lnSpc>
                <a:spcPct val="100000"/>
              </a:lnSpc>
              <a:spcBef>
                <a:spcPts val="100"/>
              </a:spcBef>
            </a:pPr>
            <a:r>
              <a:rPr sz="4000" spc="-80" dirty="0"/>
              <a:t>AI</a:t>
            </a:r>
            <a:r>
              <a:rPr sz="4000" spc="-120" dirty="0"/>
              <a:t> </a:t>
            </a:r>
            <a:r>
              <a:rPr sz="4000" spc="130" dirty="0"/>
              <a:t>Medical</a:t>
            </a:r>
            <a:r>
              <a:rPr sz="4000" spc="-114" dirty="0"/>
              <a:t> </a:t>
            </a:r>
            <a:r>
              <a:rPr sz="4000" spc="125" dirty="0"/>
              <a:t>Chatbot </a:t>
            </a:r>
            <a:r>
              <a:rPr sz="4000" spc="140" dirty="0"/>
              <a:t>using</a:t>
            </a:r>
            <a:r>
              <a:rPr sz="4000" spc="-35" dirty="0"/>
              <a:t> </a:t>
            </a:r>
            <a:r>
              <a:rPr sz="4000" spc="100" dirty="0"/>
              <a:t>RAG </a:t>
            </a:r>
            <a:r>
              <a:rPr lang="en-US" sz="4000" spc="100" dirty="0"/>
              <a:t>				</a:t>
            </a:r>
            <a:r>
              <a:rPr sz="4000" spc="-10" dirty="0"/>
              <a:t>(</a:t>
            </a:r>
            <a:r>
              <a:rPr lang="en-US" sz="4000" spc="-10" dirty="0"/>
              <a:t>Dr. Ai</a:t>
            </a:r>
            <a:r>
              <a:rPr sz="4000" spc="-10" dirty="0"/>
              <a:t>)</a:t>
            </a:r>
            <a:endParaRPr sz="4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570A0-8BB5-0C35-4A25-95BA8D99CB78}"/>
              </a:ext>
            </a:extLst>
          </p:cNvPr>
          <p:cNvSpPr>
            <a:spLocks noGrp="1"/>
          </p:cNvSpPr>
          <p:nvPr>
            <p:ph type="title"/>
          </p:nvPr>
        </p:nvSpPr>
        <p:spPr>
          <a:xfrm>
            <a:off x="304800" y="285750"/>
            <a:ext cx="6744334" cy="477054"/>
          </a:xfrm>
        </p:spPr>
        <p:txBody>
          <a:bodyPr/>
          <a:lstStyle/>
          <a:p>
            <a:r>
              <a:rPr lang="en-US" dirty="0"/>
              <a:t>Team Member:</a:t>
            </a:r>
          </a:p>
        </p:txBody>
      </p:sp>
      <p:graphicFrame>
        <p:nvGraphicFramePr>
          <p:cNvPr id="5" name="Table 4">
            <a:extLst>
              <a:ext uri="{FF2B5EF4-FFF2-40B4-BE49-F238E27FC236}">
                <a16:creationId xmlns:a16="http://schemas.microsoft.com/office/drawing/2014/main" id="{067A079C-97CC-F96F-0EF5-B5D8DC5EA2CF}"/>
              </a:ext>
            </a:extLst>
          </p:cNvPr>
          <p:cNvGraphicFramePr>
            <a:graphicFrameLocks noGrp="1"/>
          </p:cNvGraphicFramePr>
          <p:nvPr>
            <p:extLst>
              <p:ext uri="{D42A27DB-BD31-4B8C-83A1-F6EECF244321}">
                <p14:modId xmlns:p14="http://schemas.microsoft.com/office/powerpoint/2010/main" val="3098034660"/>
              </p:ext>
            </p:extLst>
          </p:nvPr>
        </p:nvGraphicFramePr>
        <p:xfrm>
          <a:off x="628967" y="1276350"/>
          <a:ext cx="6096000" cy="185420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377763604"/>
                    </a:ext>
                  </a:extLst>
                </a:gridCol>
                <a:gridCol w="3048000">
                  <a:extLst>
                    <a:ext uri="{9D8B030D-6E8A-4147-A177-3AD203B41FA5}">
                      <a16:colId xmlns:a16="http://schemas.microsoft.com/office/drawing/2014/main" val="214643948"/>
                    </a:ext>
                  </a:extLst>
                </a:gridCol>
              </a:tblGrid>
              <a:tr h="370840">
                <a:tc>
                  <a:txBody>
                    <a:bodyPr/>
                    <a:lstStyle/>
                    <a:p>
                      <a:r>
                        <a:rPr lang="en-US" dirty="0"/>
                        <a:t>Name</a:t>
                      </a:r>
                    </a:p>
                  </a:txBody>
                  <a:tcPr/>
                </a:tc>
                <a:tc>
                  <a:txBody>
                    <a:bodyPr/>
                    <a:lstStyle/>
                    <a:p>
                      <a:r>
                        <a:rPr lang="en-US" dirty="0"/>
                        <a:t>Unique Id</a:t>
                      </a:r>
                    </a:p>
                  </a:txBody>
                  <a:tcPr/>
                </a:tc>
                <a:extLst>
                  <a:ext uri="{0D108BD9-81ED-4DB2-BD59-A6C34878D82A}">
                    <a16:rowId xmlns:a16="http://schemas.microsoft.com/office/drawing/2014/main" val="837836763"/>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spc="-10" dirty="0">
                          <a:solidFill>
                            <a:srgbClr val="0145AB"/>
                          </a:solidFill>
                          <a:latin typeface="Tahoma"/>
                          <a:cs typeface="Tahoma"/>
                        </a:rPr>
                        <a:t>Shajar Abbas (Leader)</a:t>
                      </a:r>
                      <a:endParaRPr lang="en-US" sz="1800" dirty="0">
                        <a:latin typeface="Tahoma"/>
                        <a:cs typeface="Tahoma"/>
                      </a:endParaRPr>
                    </a:p>
                  </a:txBody>
                  <a:tcPr/>
                </a:tc>
                <a:tc>
                  <a:txBody>
                    <a:bodyPr/>
                    <a:lstStyle/>
                    <a:p>
                      <a:r>
                        <a:rPr lang="en-US" dirty="0"/>
                        <a:t>18045</a:t>
                      </a:r>
                    </a:p>
                  </a:txBody>
                  <a:tcPr/>
                </a:tc>
                <a:extLst>
                  <a:ext uri="{0D108BD9-81ED-4DB2-BD59-A6C34878D82A}">
                    <a16:rowId xmlns:a16="http://schemas.microsoft.com/office/drawing/2014/main" val="2065880704"/>
                  </a:ext>
                </a:extLst>
              </a:tr>
              <a:tr h="370840">
                <a:tc>
                  <a:txBody>
                    <a:bodyPr/>
                    <a:lstStyle/>
                    <a:p>
                      <a:r>
                        <a:rPr lang="en-US" sz="1800" dirty="0">
                          <a:solidFill>
                            <a:srgbClr val="0145AB"/>
                          </a:solidFill>
                          <a:latin typeface="Tahoma"/>
                          <a:cs typeface="Tahoma"/>
                        </a:rPr>
                        <a:t>Usama</a:t>
                      </a:r>
                      <a:endParaRPr lang="en-US" dirty="0"/>
                    </a:p>
                  </a:txBody>
                  <a:tcPr/>
                </a:tc>
                <a:tc>
                  <a:txBody>
                    <a:bodyPr/>
                    <a:lstStyle/>
                    <a:p>
                      <a:r>
                        <a:rPr lang="en-US" dirty="0"/>
                        <a:t>-</a:t>
                      </a:r>
                    </a:p>
                  </a:txBody>
                  <a:tcPr/>
                </a:tc>
                <a:extLst>
                  <a:ext uri="{0D108BD9-81ED-4DB2-BD59-A6C34878D82A}">
                    <a16:rowId xmlns:a16="http://schemas.microsoft.com/office/drawing/2014/main" val="292045602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spc="60" dirty="0">
                          <a:solidFill>
                            <a:srgbClr val="0145AB"/>
                          </a:solidFill>
                          <a:latin typeface="Tahoma"/>
                          <a:cs typeface="Tahoma"/>
                        </a:rPr>
                        <a:t>Burhan Shezad</a:t>
                      </a:r>
                      <a:endParaRPr lang="en-US" sz="1800" dirty="0">
                        <a:latin typeface="Tahoma"/>
                        <a:cs typeface="Tahoma"/>
                      </a:endParaRPr>
                    </a:p>
                  </a:txBody>
                  <a:tcPr/>
                </a:tc>
                <a:tc>
                  <a:txBody>
                    <a:bodyPr/>
                    <a:lstStyle/>
                    <a:p>
                      <a:r>
                        <a:rPr lang="en-US" dirty="0"/>
                        <a:t>-</a:t>
                      </a:r>
                    </a:p>
                  </a:txBody>
                  <a:tcPr/>
                </a:tc>
                <a:extLst>
                  <a:ext uri="{0D108BD9-81ED-4DB2-BD59-A6C34878D82A}">
                    <a16:rowId xmlns:a16="http://schemas.microsoft.com/office/drawing/2014/main" val="47634749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800" spc="-35" dirty="0">
                          <a:solidFill>
                            <a:srgbClr val="0145AB"/>
                          </a:solidFill>
                          <a:latin typeface="Tahoma"/>
                          <a:cs typeface="Tahoma"/>
                        </a:rPr>
                        <a:t>Sammar Abbas</a:t>
                      </a:r>
                      <a:endParaRPr lang="en-US" sz="1800" dirty="0">
                        <a:latin typeface="Tahoma"/>
                        <a:cs typeface="Tahoma"/>
                      </a:endParaRPr>
                    </a:p>
                  </a:txBody>
                  <a:tcPr/>
                </a:tc>
                <a:tc>
                  <a:txBody>
                    <a:bodyPr/>
                    <a:lstStyle/>
                    <a:p>
                      <a:r>
                        <a:rPr lang="en-US" dirty="0"/>
                        <a:t>-</a:t>
                      </a:r>
                    </a:p>
                  </a:txBody>
                  <a:tcPr/>
                </a:tc>
                <a:extLst>
                  <a:ext uri="{0D108BD9-81ED-4DB2-BD59-A6C34878D82A}">
                    <a16:rowId xmlns:a16="http://schemas.microsoft.com/office/drawing/2014/main" val="2665776324"/>
                  </a:ext>
                </a:extLst>
              </a:tr>
            </a:tbl>
          </a:graphicData>
        </a:graphic>
      </p:graphicFrame>
    </p:spTree>
    <p:extLst>
      <p:ext uri="{BB962C8B-B14F-4D97-AF65-F5344CB8AC3E}">
        <p14:creationId xmlns:p14="http://schemas.microsoft.com/office/powerpoint/2010/main" val="17023854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B406-4E5A-22A5-7CF0-EDE20C5CB616}"/>
              </a:ext>
            </a:extLst>
          </p:cNvPr>
          <p:cNvSpPr>
            <a:spLocks noGrp="1"/>
          </p:cNvSpPr>
          <p:nvPr>
            <p:ph type="title"/>
          </p:nvPr>
        </p:nvSpPr>
        <p:spPr>
          <a:xfrm>
            <a:off x="1039906" y="514350"/>
            <a:ext cx="6744334" cy="477054"/>
          </a:xfrm>
        </p:spPr>
        <p:txBody>
          <a:bodyPr/>
          <a:lstStyle/>
          <a:p>
            <a:r>
              <a:rPr lang="en-US" dirty="0"/>
              <a:t>Problem Statement</a:t>
            </a:r>
          </a:p>
        </p:txBody>
      </p:sp>
      <p:sp>
        <p:nvSpPr>
          <p:cNvPr id="3" name="object 3">
            <a:extLst>
              <a:ext uri="{FF2B5EF4-FFF2-40B4-BE49-F238E27FC236}">
                <a16:creationId xmlns:a16="http://schemas.microsoft.com/office/drawing/2014/main" id="{CD3E9275-670B-26ED-F027-3EDD09CCDD88}"/>
              </a:ext>
            </a:extLst>
          </p:cNvPr>
          <p:cNvSpPr txBox="1"/>
          <p:nvPr/>
        </p:nvSpPr>
        <p:spPr>
          <a:xfrm>
            <a:off x="1066800" y="1352550"/>
            <a:ext cx="8077200" cy="2893099"/>
          </a:xfrm>
          <a:prstGeom prst="rect">
            <a:avLst/>
          </a:prstGeom>
        </p:spPr>
        <p:txBody>
          <a:bodyPr vert="horz" wrap="square" lIns="0" tIns="58419" rIns="0" bIns="0" rtlCol="0">
            <a:spAutoFit/>
          </a:bodyPr>
          <a:lstStyle/>
          <a:p>
            <a:pPr>
              <a:buNone/>
            </a:pPr>
            <a:r>
              <a:rPr lang="en-US" sz="2000" dirty="0">
                <a:solidFill>
                  <a:schemeClr val="tx2"/>
                </a:solidFill>
              </a:rPr>
              <a:t>Access to instant, trustworthy medical advice is limited, especially in underserved areas and outside clinical hours. People often rely on unreliable sources for health queries, leading to confusion or poor decisions.</a:t>
            </a:r>
          </a:p>
          <a:p>
            <a:r>
              <a:rPr lang="en-US" sz="2000" b="1" dirty="0">
                <a:solidFill>
                  <a:schemeClr val="tx2"/>
                </a:solidFill>
              </a:rPr>
              <a:t>Dr. AI</a:t>
            </a:r>
            <a:r>
              <a:rPr lang="en-US" sz="2000" dirty="0">
                <a:solidFill>
                  <a:schemeClr val="tx2"/>
                </a:solidFill>
              </a:rPr>
              <a:t> is an AI-powered chatbot that provides accurate, conversational medical guidance using trusted sources. It helps users understand symptoms, medications, and general health concerns—bridging the gap between online search and professional care.</a:t>
            </a:r>
          </a:p>
          <a:p>
            <a:pPr marL="12700">
              <a:lnSpc>
                <a:spcPct val="100000"/>
              </a:lnSpc>
              <a:spcBef>
                <a:spcPts val="459"/>
              </a:spcBef>
              <a:tabLst>
                <a:tab pos="394335" algn="l"/>
              </a:tabLst>
            </a:pPr>
            <a:endParaRPr sz="2000" dirty="0">
              <a:solidFill>
                <a:schemeClr val="tx2"/>
              </a:solidFill>
              <a:latin typeface="Tahoma"/>
              <a:cs typeface="Tahoma"/>
            </a:endParaRPr>
          </a:p>
        </p:txBody>
      </p:sp>
    </p:spTree>
    <p:extLst>
      <p:ext uri="{BB962C8B-B14F-4D97-AF65-F5344CB8AC3E}">
        <p14:creationId xmlns:p14="http://schemas.microsoft.com/office/powerpoint/2010/main" val="2422912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600" spc="95" dirty="0"/>
              <a:t>PROJECT</a:t>
            </a:r>
            <a:r>
              <a:rPr sz="2600" spc="-30" dirty="0"/>
              <a:t> </a:t>
            </a:r>
            <a:r>
              <a:rPr sz="2600" spc="50" dirty="0"/>
              <a:t>LAYOUT</a:t>
            </a:r>
            <a:endParaRPr sz="2600" dirty="0"/>
          </a:p>
        </p:txBody>
      </p:sp>
      <p:sp>
        <p:nvSpPr>
          <p:cNvPr id="3" name="object 3"/>
          <p:cNvSpPr txBox="1"/>
          <p:nvPr/>
        </p:nvSpPr>
        <p:spPr>
          <a:xfrm>
            <a:off x="1370525" y="1062133"/>
            <a:ext cx="4325620" cy="3636010"/>
          </a:xfrm>
          <a:prstGeom prst="rect">
            <a:avLst/>
          </a:prstGeom>
        </p:spPr>
        <p:txBody>
          <a:bodyPr vert="horz" wrap="square" lIns="0" tIns="12700" rIns="0" bIns="0" rtlCol="0">
            <a:spAutoFit/>
          </a:bodyPr>
          <a:lstStyle/>
          <a:p>
            <a:pPr marL="12700">
              <a:lnSpc>
                <a:spcPct val="100000"/>
              </a:lnSpc>
              <a:spcBef>
                <a:spcPts val="100"/>
              </a:spcBef>
            </a:pPr>
            <a:r>
              <a:rPr sz="1500" b="1" u="heavy" spc="-110" dirty="0">
                <a:solidFill>
                  <a:srgbClr val="0145AB"/>
                </a:solidFill>
                <a:uFill>
                  <a:solidFill>
                    <a:srgbClr val="0145AB"/>
                  </a:solidFill>
                </a:uFill>
                <a:latin typeface="Tahoma"/>
                <a:cs typeface="Tahoma"/>
              </a:rPr>
              <a:t>Phase</a:t>
            </a:r>
            <a:r>
              <a:rPr sz="1500" b="1" u="heavy" spc="-130" dirty="0">
                <a:solidFill>
                  <a:srgbClr val="0145AB"/>
                </a:solidFill>
                <a:uFill>
                  <a:solidFill>
                    <a:srgbClr val="0145AB"/>
                  </a:solidFill>
                </a:uFill>
                <a:latin typeface="Tahoma"/>
                <a:cs typeface="Tahoma"/>
              </a:rPr>
              <a:t> </a:t>
            </a:r>
            <a:r>
              <a:rPr sz="1500" b="1" u="heavy" spc="-110" dirty="0">
                <a:solidFill>
                  <a:srgbClr val="0145AB"/>
                </a:solidFill>
                <a:uFill>
                  <a:solidFill>
                    <a:srgbClr val="0145AB"/>
                  </a:solidFill>
                </a:uFill>
                <a:latin typeface="Tahoma"/>
                <a:cs typeface="Tahoma"/>
              </a:rPr>
              <a:t>1–Setup</a:t>
            </a:r>
            <a:r>
              <a:rPr sz="1500" b="1" u="heavy" spc="-125" dirty="0">
                <a:solidFill>
                  <a:srgbClr val="0145AB"/>
                </a:solidFill>
                <a:uFill>
                  <a:solidFill>
                    <a:srgbClr val="0145AB"/>
                  </a:solidFill>
                </a:uFill>
                <a:latin typeface="Tahoma"/>
                <a:cs typeface="Tahoma"/>
              </a:rPr>
              <a:t> </a:t>
            </a:r>
            <a:r>
              <a:rPr sz="1500" b="1" u="heavy" spc="-75" dirty="0">
                <a:solidFill>
                  <a:srgbClr val="0145AB"/>
                </a:solidFill>
                <a:uFill>
                  <a:solidFill>
                    <a:srgbClr val="0145AB"/>
                  </a:solidFill>
                </a:uFill>
                <a:latin typeface="Tahoma"/>
                <a:cs typeface="Tahoma"/>
              </a:rPr>
              <a:t>Memory</a:t>
            </a:r>
            <a:r>
              <a:rPr sz="1500" b="1" u="heavy" spc="-125" dirty="0">
                <a:solidFill>
                  <a:srgbClr val="0145AB"/>
                </a:solidFill>
                <a:uFill>
                  <a:solidFill>
                    <a:srgbClr val="0145AB"/>
                  </a:solidFill>
                </a:uFill>
                <a:latin typeface="Tahoma"/>
                <a:cs typeface="Tahoma"/>
              </a:rPr>
              <a:t> </a:t>
            </a:r>
            <a:r>
              <a:rPr sz="1500" b="1" u="heavy" spc="-65" dirty="0">
                <a:solidFill>
                  <a:srgbClr val="0145AB"/>
                </a:solidFill>
                <a:uFill>
                  <a:solidFill>
                    <a:srgbClr val="0145AB"/>
                  </a:solidFill>
                </a:uFill>
                <a:latin typeface="Tahoma"/>
                <a:cs typeface="Tahoma"/>
              </a:rPr>
              <a:t>for</a:t>
            </a:r>
            <a:r>
              <a:rPr sz="1500" b="1" u="heavy" spc="-125" dirty="0">
                <a:solidFill>
                  <a:srgbClr val="0145AB"/>
                </a:solidFill>
                <a:uFill>
                  <a:solidFill>
                    <a:srgbClr val="0145AB"/>
                  </a:solidFill>
                </a:uFill>
                <a:latin typeface="Tahoma"/>
                <a:cs typeface="Tahoma"/>
              </a:rPr>
              <a:t> </a:t>
            </a:r>
            <a:r>
              <a:rPr sz="1500" b="1" u="heavy" spc="-45" dirty="0">
                <a:solidFill>
                  <a:srgbClr val="0145AB"/>
                </a:solidFill>
                <a:uFill>
                  <a:solidFill>
                    <a:srgbClr val="0145AB"/>
                  </a:solidFill>
                </a:uFill>
                <a:latin typeface="Tahoma"/>
                <a:cs typeface="Tahoma"/>
              </a:rPr>
              <a:t>LLM</a:t>
            </a:r>
            <a:r>
              <a:rPr sz="1500" b="1" u="heavy" spc="-120" dirty="0">
                <a:solidFill>
                  <a:srgbClr val="0145AB"/>
                </a:solidFill>
                <a:uFill>
                  <a:solidFill>
                    <a:srgbClr val="0145AB"/>
                  </a:solidFill>
                </a:uFill>
                <a:latin typeface="Tahoma"/>
                <a:cs typeface="Tahoma"/>
              </a:rPr>
              <a:t> </a:t>
            </a:r>
            <a:r>
              <a:rPr sz="1500" b="1" u="heavy" spc="-90" dirty="0">
                <a:solidFill>
                  <a:srgbClr val="0145AB"/>
                </a:solidFill>
                <a:uFill>
                  <a:solidFill>
                    <a:srgbClr val="0145AB"/>
                  </a:solidFill>
                </a:uFill>
                <a:latin typeface="Tahoma"/>
                <a:cs typeface="Tahoma"/>
              </a:rPr>
              <a:t>(Vector</a:t>
            </a:r>
            <a:r>
              <a:rPr sz="1500" b="1" u="heavy" spc="-125" dirty="0">
                <a:solidFill>
                  <a:srgbClr val="0145AB"/>
                </a:solidFill>
                <a:uFill>
                  <a:solidFill>
                    <a:srgbClr val="0145AB"/>
                  </a:solidFill>
                </a:uFill>
                <a:latin typeface="Tahoma"/>
                <a:cs typeface="Tahoma"/>
              </a:rPr>
              <a:t> </a:t>
            </a:r>
            <a:r>
              <a:rPr sz="1500" b="1" u="heavy" spc="-80" dirty="0">
                <a:solidFill>
                  <a:srgbClr val="0145AB"/>
                </a:solidFill>
                <a:uFill>
                  <a:solidFill>
                    <a:srgbClr val="0145AB"/>
                  </a:solidFill>
                </a:uFill>
                <a:latin typeface="Tahoma"/>
                <a:cs typeface="Tahoma"/>
              </a:rPr>
              <a:t>Database)</a:t>
            </a:r>
            <a:endParaRPr sz="1500" dirty="0">
              <a:latin typeface="Tahoma"/>
              <a:cs typeface="Tahoma"/>
            </a:endParaRPr>
          </a:p>
          <a:p>
            <a:pPr marL="469265" indent="-343535">
              <a:lnSpc>
                <a:spcPts val="1755"/>
              </a:lnSpc>
              <a:spcBef>
                <a:spcPts val="1115"/>
              </a:spcBef>
              <a:buChar char="●"/>
              <a:tabLst>
                <a:tab pos="469265" algn="l"/>
              </a:tabLst>
            </a:pPr>
            <a:r>
              <a:rPr sz="1500" spc="-10" dirty="0">
                <a:solidFill>
                  <a:srgbClr val="0145AB"/>
                </a:solidFill>
                <a:latin typeface="Tahoma"/>
                <a:cs typeface="Tahoma"/>
              </a:rPr>
              <a:t>Load</a:t>
            </a:r>
            <a:r>
              <a:rPr sz="1500" spc="-160" dirty="0">
                <a:solidFill>
                  <a:srgbClr val="0145AB"/>
                </a:solidFill>
                <a:latin typeface="Tahoma"/>
                <a:cs typeface="Tahoma"/>
              </a:rPr>
              <a:t> </a:t>
            </a:r>
            <a:r>
              <a:rPr sz="1500" dirty="0">
                <a:solidFill>
                  <a:srgbClr val="0145AB"/>
                </a:solidFill>
                <a:latin typeface="Tahoma"/>
                <a:cs typeface="Tahoma"/>
              </a:rPr>
              <a:t>raw</a:t>
            </a:r>
            <a:r>
              <a:rPr sz="1500" spc="-155" dirty="0">
                <a:solidFill>
                  <a:srgbClr val="0145AB"/>
                </a:solidFill>
                <a:latin typeface="Tahoma"/>
                <a:cs typeface="Tahoma"/>
              </a:rPr>
              <a:t> </a:t>
            </a:r>
            <a:r>
              <a:rPr sz="1500" spc="-10" dirty="0">
                <a:solidFill>
                  <a:srgbClr val="0145AB"/>
                </a:solidFill>
                <a:latin typeface="Tahoma"/>
                <a:cs typeface="Tahoma"/>
              </a:rPr>
              <a:t>PDF(s)</a:t>
            </a:r>
            <a:endParaRPr sz="1500" dirty="0">
              <a:latin typeface="Tahoma"/>
              <a:cs typeface="Tahoma"/>
            </a:endParaRPr>
          </a:p>
          <a:p>
            <a:pPr marL="469265" indent="-343535">
              <a:lnSpc>
                <a:spcPts val="1714"/>
              </a:lnSpc>
              <a:buChar char="●"/>
              <a:tabLst>
                <a:tab pos="469265" algn="l"/>
              </a:tabLst>
            </a:pPr>
            <a:r>
              <a:rPr sz="1500" dirty="0">
                <a:solidFill>
                  <a:srgbClr val="0145AB"/>
                </a:solidFill>
                <a:latin typeface="Tahoma"/>
                <a:cs typeface="Tahoma"/>
              </a:rPr>
              <a:t>Create</a:t>
            </a:r>
            <a:r>
              <a:rPr sz="1500" spc="35" dirty="0">
                <a:solidFill>
                  <a:srgbClr val="0145AB"/>
                </a:solidFill>
                <a:latin typeface="Tahoma"/>
                <a:cs typeface="Tahoma"/>
              </a:rPr>
              <a:t> </a:t>
            </a:r>
            <a:r>
              <a:rPr sz="1500" spc="-10" dirty="0">
                <a:solidFill>
                  <a:srgbClr val="0145AB"/>
                </a:solidFill>
                <a:latin typeface="Tahoma"/>
                <a:cs typeface="Tahoma"/>
              </a:rPr>
              <a:t>Chunks</a:t>
            </a:r>
            <a:endParaRPr sz="1500" dirty="0">
              <a:latin typeface="Tahoma"/>
              <a:cs typeface="Tahoma"/>
            </a:endParaRPr>
          </a:p>
          <a:p>
            <a:pPr marL="469265" indent="-343535">
              <a:lnSpc>
                <a:spcPts val="1714"/>
              </a:lnSpc>
              <a:buChar char="●"/>
              <a:tabLst>
                <a:tab pos="469265" algn="l"/>
              </a:tabLst>
            </a:pPr>
            <a:r>
              <a:rPr sz="1500" dirty="0">
                <a:solidFill>
                  <a:srgbClr val="0145AB"/>
                </a:solidFill>
                <a:latin typeface="Tahoma"/>
                <a:cs typeface="Tahoma"/>
              </a:rPr>
              <a:t>Create</a:t>
            </a:r>
            <a:r>
              <a:rPr sz="1500" spc="5" dirty="0">
                <a:solidFill>
                  <a:srgbClr val="0145AB"/>
                </a:solidFill>
                <a:latin typeface="Tahoma"/>
                <a:cs typeface="Tahoma"/>
              </a:rPr>
              <a:t> </a:t>
            </a:r>
            <a:r>
              <a:rPr sz="1500" dirty="0">
                <a:solidFill>
                  <a:srgbClr val="0145AB"/>
                </a:solidFill>
                <a:latin typeface="Tahoma"/>
                <a:cs typeface="Tahoma"/>
              </a:rPr>
              <a:t>Vector</a:t>
            </a:r>
            <a:r>
              <a:rPr sz="1500" spc="10" dirty="0">
                <a:solidFill>
                  <a:srgbClr val="0145AB"/>
                </a:solidFill>
                <a:latin typeface="Tahoma"/>
                <a:cs typeface="Tahoma"/>
              </a:rPr>
              <a:t> </a:t>
            </a:r>
            <a:r>
              <a:rPr sz="1500" spc="-10" dirty="0">
                <a:solidFill>
                  <a:srgbClr val="0145AB"/>
                </a:solidFill>
                <a:latin typeface="Tahoma"/>
                <a:cs typeface="Tahoma"/>
              </a:rPr>
              <a:t>Embeddings</a:t>
            </a:r>
            <a:endParaRPr sz="1500" dirty="0">
              <a:latin typeface="Tahoma"/>
              <a:cs typeface="Tahoma"/>
            </a:endParaRPr>
          </a:p>
          <a:p>
            <a:pPr marL="469265" indent="-343535">
              <a:lnSpc>
                <a:spcPts val="1755"/>
              </a:lnSpc>
              <a:buChar char="●"/>
              <a:tabLst>
                <a:tab pos="469265" algn="l"/>
              </a:tabLst>
            </a:pPr>
            <a:r>
              <a:rPr sz="1500" dirty="0">
                <a:solidFill>
                  <a:srgbClr val="0145AB"/>
                </a:solidFill>
                <a:latin typeface="Tahoma"/>
                <a:cs typeface="Tahoma"/>
              </a:rPr>
              <a:t>Store</a:t>
            </a:r>
            <a:r>
              <a:rPr sz="1500" spc="-130" dirty="0">
                <a:solidFill>
                  <a:srgbClr val="0145AB"/>
                </a:solidFill>
                <a:latin typeface="Tahoma"/>
                <a:cs typeface="Tahoma"/>
              </a:rPr>
              <a:t> </a:t>
            </a:r>
            <a:r>
              <a:rPr sz="1500" spc="-10" dirty="0">
                <a:solidFill>
                  <a:srgbClr val="0145AB"/>
                </a:solidFill>
                <a:latin typeface="Tahoma"/>
                <a:cs typeface="Tahoma"/>
              </a:rPr>
              <a:t>embeddings</a:t>
            </a:r>
            <a:r>
              <a:rPr sz="1500" spc="-125" dirty="0">
                <a:solidFill>
                  <a:srgbClr val="0145AB"/>
                </a:solidFill>
                <a:latin typeface="Tahoma"/>
                <a:cs typeface="Tahoma"/>
              </a:rPr>
              <a:t> </a:t>
            </a:r>
            <a:r>
              <a:rPr sz="1500" dirty="0">
                <a:solidFill>
                  <a:srgbClr val="0145AB"/>
                </a:solidFill>
                <a:latin typeface="Tahoma"/>
                <a:cs typeface="Tahoma"/>
              </a:rPr>
              <a:t>in</a:t>
            </a:r>
            <a:r>
              <a:rPr sz="1500" spc="-130" dirty="0">
                <a:solidFill>
                  <a:srgbClr val="0145AB"/>
                </a:solidFill>
                <a:latin typeface="Tahoma"/>
                <a:cs typeface="Tahoma"/>
              </a:rPr>
              <a:t> </a:t>
            </a:r>
            <a:r>
              <a:rPr sz="1500" spc="-10" dirty="0">
                <a:solidFill>
                  <a:srgbClr val="0145AB"/>
                </a:solidFill>
                <a:latin typeface="Tahoma"/>
                <a:cs typeface="Tahoma"/>
              </a:rPr>
              <a:t>FAISS</a:t>
            </a:r>
            <a:endParaRPr sz="1500" dirty="0">
              <a:latin typeface="Tahoma"/>
              <a:cs typeface="Tahoma"/>
            </a:endParaRPr>
          </a:p>
          <a:p>
            <a:pPr marL="12700">
              <a:lnSpc>
                <a:spcPct val="100000"/>
              </a:lnSpc>
              <a:spcBef>
                <a:spcPts val="1110"/>
              </a:spcBef>
            </a:pPr>
            <a:r>
              <a:rPr sz="1500" b="1" u="heavy" spc="-110" dirty="0">
                <a:solidFill>
                  <a:srgbClr val="0145AB"/>
                </a:solidFill>
                <a:uFill>
                  <a:solidFill>
                    <a:srgbClr val="0145AB"/>
                  </a:solidFill>
                </a:uFill>
                <a:latin typeface="Tahoma"/>
                <a:cs typeface="Tahoma"/>
              </a:rPr>
              <a:t>Phase</a:t>
            </a:r>
            <a:r>
              <a:rPr sz="1500" b="1" u="heavy" spc="-114" dirty="0">
                <a:solidFill>
                  <a:srgbClr val="0145AB"/>
                </a:solidFill>
                <a:uFill>
                  <a:solidFill>
                    <a:srgbClr val="0145AB"/>
                  </a:solidFill>
                </a:uFill>
                <a:latin typeface="Tahoma"/>
                <a:cs typeface="Tahoma"/>
              </a:rPr>
              <a:t> </a:t>
            </a:r>
            <a:r>
              <a:rPr sz="1500" b="1" u="heavy" spc="-85" dirty="0">
                <a:solidFill>
                  <a:srgbClr val="0145AB"/>
                </a:solidFill>
                <a:uFill>
                  <a:solidFill>
                    <a:srgbClr val="0145AB"/>
                  </a:solidFill>
                </a:uFill>
                <a:latin typeface="Tahoma"/>
                <a:cs typeface="Tahoma"/>
              </a:rPr>
              <a:t>2–Connect</a:t>
            </a:r>
            <a:r>
              <a:rPr sz="1500" b="1" u="heavy" spc="-110" dirty="0">
                <a:solidFill>
                  <a:srgbClr val="0145AB"/>
                </a:solidFill>
                <a:uFill>
                  <a:solidFill>
                    <a:srgbClr val="0145AB"/>
                  </a:solidFill>
                </a:uFill>
                <a:latin typeface="Tahoma"/>
                <a:cs typeface="Tahoma"/>
              </a:rPr>
              <a:t> </a:t>
            </a:r>
            <a:r>
              <a:rPr sz="1500" b="1" u="heavy" spc="-75" dirty="0">
                <a:solidFill>
                  <a:srgbClr val="0145AB"/>
                </a:solidFill>
                <a:uFill>
                  <a:solidFill>
                    <a:srgbClr val="0145AB"/>
                  </a:solidFill>
                </a:uFill>
                <a:latin typeface="Tahoma"/>
                <a:cs typeface="Tahoma"/>
              </a:rPr>
              <a:t>Memory</a:t>
            </a:r>
            <a:r>
              <a:rPr sz="1500" b="1" u="heavy" spc="-114" dirty="0">
                <a:solidFill>
                  <a:srgbClr val="0145AB"/>
                </a:solidFill>
                <a:uFill>
                  <a:solidFill>
                    <a:srgbClr val="0145AB"/>
                  </a:solidFill>
                </a:uFill>
                <a:latin typeface="Tahoma"/>
                <a:cs typeface="Tahoma"/>
              </a:rPr>
              <a:t> </a:t>
            </a:r>
            <a:r>
              <a:rPr sz="1500" b="1" u="heavy" spc="-100" dirty="0">
                <a:solidFill>
                  <a:srgbClr val="0145AB"/>
                </a:solidFill>
                <a:uFill>
                  <a:solidFill>
                    <a:srgbClr val="0145AB"/>
                  </a:solidFill>
                </a:uFill>
                <a:latin typeface="Tahoma"/>
                <a:cs typeface="Tahoma"/>
              </a:rPr>
              <a:t>with</a:t>
            </a:r>
            <a:r>
              <a:rPr sz="1500" b="1" u="heavy" spc="-110" dirty="0">
                <a:solidFill>
                  <a:srgbClr val="0145AB"/>
                </a:solidFill>
                <a:uFill>
                  <a:solidFill>
                    <a:srgbClr val="0145AB"/>
                  </a:solidFill>
                </a:uFill>
                <a:latin typeface="Tahoma"/>
                <a:cs typeface="Tahoma"/>
              </a:rPr>
              <a:t> </a:t>
            </a:r>
            <a:r>
              <a:rPr sz="1500" b="1" u="heavy" spc="-25" dirty="0">
                <a:solidFill>
                  <a:srgbClr val="0145AB"/>
                </a:solidFill>
                <a:uFill>
                  <a:solidFill>
                    <a:srgbClr val="0145AB"/>
                  </a:solidFill>
                </a:uFill>
                <a:latin typeface="Tahoma"/>
                <a:cs typeface="Tahoma"/>
              </a:rPr>
              <a:t>LLM</a:t>
            </a:r>
            <a:endParaRPr sz="1500" dirty="0">
              <a:latin typeface="Tahoma"/>
              <a:cs typeface="Tahoma"/>
            </a:endParaRPr>
          </a:p>
          <a:p>
            <a:pPr marL="469265" indent="-343535">
              <a:lnSpc>
                <a:spcPts val="1755"/>
              </a:lnSpc>
              <a:spcBef>
                <a:spcPts val="1115"/>
              </a:spcBef>
              <a:buChar char="●"/>
              <a:tabLst>
                <a:tab pos="469265" algn="l"/>
              </a:tabLst>
            </a:pPr>
            <a:r>
              <a:rPr sz="1500" dirty="0">
                <a:solidFill>
                  <a:srgbClr val="0145AB"/>
                </a:solidFill>
                <a:latin typeface="Tahoma"/>
                <a:cs typeface="Tahoma"/>
              </a:rPr>
              <a:t>Setup</a:t>
            </a:r>
            <a:r>
              <a:rPr sz="1500" spc="-95" dirty="0">
                <a:solidFill>
                  <a:srgbClr val="0145AB"/>
                </a:solidFill>
                <a:latin typeface="Tahoma"/>
                <a:cs typeface="Tahoma"/>
              </a:rPr>
              <a:t> </a:t>
            </a:r>
            <a:r>
              <a:rPr sz="1500" spc="85" dirty="0">
                <a:solidFill>
                  <a:srgbClr val="0145AB"/>
                </a:solidFill>
                <a:latin typeface="Tahoma"/>
                <a:cs typeface="Tahoma"/>
              </a:rPr>
              <a:t>LLM</a:t>
            </a:r>
            <a:r>
              <a:rPr sz="1500" spc="-90" dirty="0">
                <a:solidFill>
                  <a:srgbClr val="0145AB"/>
                </a:solidFill>
                <a:latin typeface="Tahoma"/>
                <a:cs typeface="Tahoma"/>
              </a:rPr>
              <a:t> </a:t>
            </a:r>
            <a:r>
              <a:rPr sz="1500" dirty="0">
                <a:solidFill>
                  <a:srgbClr val="0145AB"/>
                </a:solidFill>
                <a:latin typeface="Tahoma"/>
                <a:cs typeface="Tahoma"/>
              </a:rPr>
              <a:t>(Mistral</a:t>
            </a:r>
            <a:r>
              <a:rPr sz="1500" spc="-90" dirty="0">
                <a:solidFill>
                  <a:srgbClr val="0145AB"/>
                </a:solidFill>
                <a:latin typeface="Tahoma"/>
                <a:cs typeface="Tahoma"/>
              </a:rPr>
              <a:t> </a:t>
            </a:r>
            <a:r>
              <a:rPr sz="1500" dirty="0">
                <a:solidFill>
                  <a:srgbClr val="0145AB"/>
                </a:solidFill>
                <a:latin typeface="Tahoma"/>
                <a:cs typeface="Tahoma"/>
              </a:rPr>
              <a:t>with</a:t>
            </a:r>
            <a:r>
              <a:rPr sz="1500" spc="-90" dirty="0">
                <a:solidFill>
                  <a:srgbClr val="0145AB"/>
                </a:solidFill>
                <a:latin typeface="Tahoma"/>
                <a:cs typeface="Tahoma"/>
              </a:rPr>
              <a:t> </a:t>
            </a:r>
            <a:r>
              <a:rPr sz="1500" spc="-10" dirty="0">
                <a:solidFill>
                  <a:srgbClr val="0145AB"/>
                </a:solidFill>
                <a:latin typeface="Tahoma"/>
                <a:cs typeface="Tahoma"/>
              </a:rPr>
              <a:t>HuggingFace)</a:t>
            </a:r>
            <a:endParaRPr sz="1500" dirty="0">
              <a:latin typeface="Tahoma"/>
              <a:cs typeface="Tahoma"/>
            </a:endParaRPr>
          </a:p>
          <a:p>
            <a:pPr marL="469265" indent="-343535">
              <a:lnSpc>
                <a:spcPts val="1714"/>
              </a:lnSpc>
              <a:buChar char="●"/>
              <a:tabLst>
                <a:tab pos="469265" algn="l"/>
              </a:tabLst>
            </a:pPr>
            <a:r>
              <a:rPr sz="1500" dirty="0">
                <a:solidFill>
                  <a:srgbClr val="0145AB"/>
                </a:solidFill>
                <a:latin typeface="Tahoma"/>
                <a:cs typeface="Tahoma"/>
              </a:rPr>
              <a:t>Connect</a:t>
            </a:r>
            <a:r>
              <a:rPr sz="1500" spc="-60" dirty="0">
                <a:solidFill>
                  <a:srgbClr val="0145AB"/>
                </a:solidFill>
                <a:latin typeface="Tahoma"/>
                <a:cs typeface="Tahoma"/>
              </a:rPr>
              <a:t> </a:t>
            </a:r>
            <a:r>
              <a:rPr sz="1500" spc="85" dirty="0">
                <a:solidFill>
                  <a:srgbClr val="0145AB"/>
                </a:solidFill>
                <a:latin typeface="Tahoma"/>
                <a:cs typeface="Tahoma"/>
              </a:rPr>
              <a:t>LLM</a:t>
            </a:r>
            <a:r>
              <a:rPr sz="1500" spc="-60" dirty="0">
                <a:solidFill>
                  <a:srgbClr val="0145AB"/>
                </a:solidFill>
                <a:latin typeface="Tahoma"/>
                <a:cs typeface="Tahoma"/>
              </a:rPr>
              <a:t> </a:t>
            </a:r>
            <a:r>
              <a:rPr sz="1500" dirty="0">
                <a:solidFill>
                  <a:srgbClr val="0145AB"/>
                </a:solidFill>
                <a:latin typeface="Tahoma"/>
                <a:cs typeface="Tahoma"/>
              </a:rPr>
              <a:t>with</a:t>
            </a:r>
            <a:r>
              <a:rPr sz="1500" spc="-60" dirty="0">
                <a:solidFill>
                  <a:srgbClr val="0145AB"/>
                </a:solidFill>
                <a:latin typeface="Tahoma"/>
                <a:cs typeface="Tahoma"/>
              </a:rPr>
              <a:t> </a:t>
            </a:r>
            <a:r>
              <a:rPr sz="1500" spc="-10" dirty="0">
                <a:solidFill>
                  <a:srgbClr val="0145AB"/>
                </a:solidFill>
                <a:latin typeface="Tahoma"/>
                <a:cs typeface="Tahoma"/>
              </a:rPr>
              <a:t>FAISS</a:t>
            </a:r>
            <a:endParaRPr sz="1500" dirty="0">
              <a:latin typeface="Tahoma"/>
              <a:cs typeface="Tahoma"/>
            </a:endParaRPr>
          </a:p>
          <a:p>
            <a:pPr marL="469265" indent="-343535">
              <a:lnSpc>
                <a:spcPts val="1755"/>
              </a:lnSpc>
              <a:buChar char="●"/>
              <a:tabLst>
                <a:tab pos="469265" algn="l"/>
              </a:tabLst>
            </a:pPr>
            <a:r>
              <a:rPr sz="1500" dirty="0">
                <a:solidFill>
                  <a:srgbClr val="0145AB"/>
                </a:solidFill>
                <a:latin typeface="Tahoma"/>
                <a:cs typeface="Tahoma"/>
              </a:rPr>
              <a:t>Create</a:t>
            </a:r>
            <a:r>
              <a:rPr sz="1500" spc="35" dirty="0">
                <a:solidFill>
                  <a:srgbClr val="0145AB"/>
                </a:solidFill>
                <a:latin typeface="Tahoma"/>
                <a:cs typeface="Tahoma"/>
              </a:rPr>
              <a:t> </a:t>
            </a:r>
            <a:r>
              <a:rPr sz="1500" spc="-10" dirty="0">
                <a:solidFill>
                  <a:srgbClr val="0145AB"/>
                </a:solidFill>
                <a:latin typeface="Tahoma"/>
                <a:cs typeface="Tahoma"/>
              </a:rPr>
              <a:t>chain</a:t>
            </a:r>
            <a:endParaRPr sz="1500" dirty="0">
              <a:latin typeface="Tahoma"/>
              <a:cs typeface="Tahoma"/>
            </a:endParaRPr>
          </a:p>
          <a:p>
            <a:pPr marL="12700">
              <a:lnSpc>
                <a:spcPct val="100000"/>
              </a:lnSpc>
              <a:spcBef>
                <a:spcPts val="1110"/>
              </a:spcBef>
            </a:pPr>
            <a:r>
              <a:rPr sz="1500" b="1" u="heavy" spc="-110" dirty="0">
                <a:solidFill>
                  <a:srgbClr val="0145AB"/>
                </a:solidFill>
                <a:uFill>
                  <a:solidFill>
                    <a:srgbClr val="0145AB"/>
                  </a:solidFill>
                </a:uFill>
                <a:latin typeface="Tahoma"/>
                <a:cs typeface="Tahoma"/>
              </a:rPr>
              <a:t>Phase</a:t>
            </a:r>
            <a:r>
              <a:rPr sz="1500" b="1" u="heavy" spc="-125" dirty="0">
                <a:solidFill>
                  <a:srgbClr val="0145AB"/>
                </a:solidFill>
                <a:uFill>
                  <a:solidFill>
                    <a:srgbClr val="0145AB"/>
                  </a:solidFill>
                </a:uFill>
                <a:latin typeface="Tahoma"/>
                <a:cs typeface="Tahoma"/>
              </a:rPr>
              <a:t> </a:t>
            </a:r>
            <a:r>
              <a:rPr sz="1500" b="1" u="heavy" spc="-110" dirty="0">
                <a:solidFill>
                  <a:srgbClr val="0145AB"/>
                </a:solidFill>
                <a:uFill>
                  <a:solidFill>
                    <a:srgbClr val="0145AB"/>
                  </a:solidFill>
                </a:uFill>
                <a:latin typeface="Tahoma"/>
                <a:cs typeface="Tahoma"/>
              </a:rPr>
              <a:t>3–Setup</a:t>
            </a:r>
            <a:r>
              <a:rPr sz="1500" b="1" u="heavy" spc="-125" dirty="0">
                <a:solidFill>
                  <a:srgbClr val="0145AB"/>
                </a:solidFill>
                <a:uFill>
                  <a:solidFill>
                    <a:srgbClr val="0145AB"/>
                  </a:solidFill>
                </a:uFill>
                <a:latin typeface="Tahoma"/>
                <a:cs typeface="Tahoma"/>
              </a:rPr>
              <a:t> </a:t>
            </a:r>
            <a:r>
              <a:rPr sz="1500" b="1" u="heavy" spc="-145" dirty="0">
                <a:solidFill>
                  <a:srgbClr val="0145AB"/>
                </a:solidFill>
                <a:uFill>
                  <a:solidFill>
                    <a:srgbClr val="0145AB"/>
                  </a:solidFill>
                </a:uFill>
                <a:latin typeface="Tahoma"/>
                <a:cs typeface="Tahoma"/>
              </a:rPr>
              <a:t>UI</a:t>
            </a:r>
            <a:r>
              <a:rPr sz="1500" b="1" u="heavy" spc="-114" dirty="0">
                <a:solidFill>
                  <a:srgbClr val="0145AB"/>
                </a:solidFill>
                <a:uFill>
                  <a:solidFill>
                    <a:srgbClr val="0145AB"/>
                  </a:solidFill>
                </a:uFill>
                <a:latin typeface="Tahoma"/>
                <a:cs typeface="Tahoma"/>
              </a:rPr>
              <a:t> </a:t>
            </a:r>
            <a:r>
              <a:rPr sz="1500" b="1" u="heavy" spc="-65" dirty="0">
                <a:solidFill>
                  <a:srgbClr val="0145AB"/>
                </a:solidFill>
                <a:uFill>
                  <a:solidFill>
                    <a:srgbClr val="0145AB"/>
                  </a:solidFill>
                </a:uFill>
                <a:latin typeface="Tahoma"/>
                <a:cs typeface="Tahoma"/>
              </a:rPr>
              <a:t>for</a:t>
            </a:r>
            <a:r>
              <a:rPr sz="1500" b="1" u="heavy" spc="-125" dirty="0">
                <a:solidFill>
                  <a:srgbClr val="0145AB"/>
                </a:solidFill>
                <a:uFill>
                  <a:solidFill>
                    <a:srgbClr val="0145AB"/>
                  </a:solidFill>
                </a:uFill>
                <a:latin typeface="Tahoma"/>
                <a:cs typeface="Tahoma"/>
              </a:rPr>
              <a:t> </a:t>
            </a:r>
            <a:r>
              <a:rPr sz="1500" b="1" u="heavy" spc="-95" dirty="0">
                <a:solidFill>
                  <a:srgbClr val="0145AB"/>
                </a:solidFill>
                <a:uFill>
                  <a:solidFill>
                    <a:srgbClr val="0145AB"/>
                  </a:solidFill>
                </a:uFill>
                <a:latin typeface="Tahoma"/>
                <a:cs typeface="Tahoma"/>
              </a:rPr>
              <a:t>the</a:t>
            </a:r>
            <a:r>
              <a:rPr sz="1500" b="1" u="heavy" spc="-125" dirty="0">
                <a:solidFill>
                  <a:srgbClr val="0145AB"/>
                </a:solidFill>
                <a:uFill>
                  <a:solidFill>
                    <a:srgbClr val="0145AB"/>
                  </a:solidFill>
                </a:uFill>
                <a:latin typeface="Tahoma"/>
                <a:cs typeface="Tahoma"/>
              </a:rPr>
              <a:t> </a:t>
            </a:r>
            <a:r>
              <a:rPr sz="1500" b="1" u="heavy" spc="-10" dirty="0">
                <a:solidFill>
                  <a:srgbClr val="0145AB"/>
                </a:solidFill>
                <a:uFill>
                  <a:solidFill>
                    <a:srgbClr val="0145AB"/>
                  </a:solidFill>
                </a:uFill>
                <a:latin typeface="Tahoma"/>
                <a:cs typeface="Tahoma"/>
              </a:rPr>
              <a:t>Chatbot</a:t>
            </a:r>
            <a:endParaRPr sz="1500" dirty="0">
              <a:latin typeface="Tahoma"/>
              <a:cs typeface="Tahoma"/>
            </a:endParaRPr>
          </a:p>
          <a:p>
            <a:pPr marL="469265" indent="-343535">
              <a:lnSpc>
                <a:spcPts val="1755"/>
              </a:lnSpc>
              <a:spcBef>
                <a:spcPts val="1115"/>
              </a:spcBef>
              <a:buChar char="●"/>
              <a:tabLst>
                <a:tab pos="469265" algn="l"/>
              </a:tabLst>
            </a:pPr>
            <a:r>
              <a:rPr sz="1500" dirty="0">
                <a:solidFill>
                  <a:srgbClr val="0145AB"/>
                </a:solidFill>
                <a:latin typeface="Tahoma"/>
                <a:cs typeface="Tahoma"/>
              </a:rPr>
              <a:t>Chatbot</a:t>
            </a:r>
            <a:r>
              <a:rPr sz="1500" spc="15" dirty="0">
                <a:solidFill>
                  <a:srgbClr val="0145AB"/>
                </a:solidFill>
                <a:latin typeface="Tahoma"/>
                <a:cs typeface="Tahoma"/>
              </a:rPr>
              <a:t> </a:t>
            </a:r>
            <a:r>
              <a:rPr sz="1500" dirty="0">
                <a:solidFill>
                  <a:srgbClr val="0145AB"/>
                </a:solidFill>
                <a:latin typeface="Tahoma"/>
                <a:cs typeface="Tahoma"/>
              </a:rPr>
              <a:t>with</a:t>
            </a:r>
            <a:r>
              <a:rPr sz="1500" spc="20" dirty="0">
                <a:solidFill>
                  <a:srgbClr val="0145AB"/>
                </a:solidFill>
                <a:latin typeface="Tahoma"/>
                <a:cs typeface="Tahoma"/>
              </a:rPr>
              <a:t> </a:t>
            </a:r>
            <a:r>
              <a:rPr sz="1500" spc="-10" dirty="0">
                <a:solidFill>
                  <a:srgbClr val="0145AB"/>
                </a:solidFill>
                <a:latin typeface="Tahoma"/>
                <a:cs typeface="Tahoma"/>
              </a:rPr>
              <a:t>Streamlit</a:t>
            </a:r>
            <a:endParaRPr sz="1500" dirty="0">
              <a:latin typeface="Tahoma"/>
              <a:cs typeface="Tahoma"/>
            </a:endParaRPr>
          </a:p>
          <a:p>
            <a:pPr marL="469265" indent="-343535">
              <a:lnSpc>
                <a:spcPts val="1750"/>
              </a:lnSpc>
              <a:buChar char="●"/>
              <a:tabLst>
                <a:tab pos="469265" algn="l"/>
              </a:tabLst>
            </a:pPr>
            <a:r>
              <a:rPr sz="1500" spc="-10" dirty="0">
                <a:solidFill>
                  <a:srgbClr val="0145AB"/>
                </a:solidFill>
                <a:latin typeface="Tahoma"/>
                <a:cs typeface="Tahoma"/>
              </a:rPr>
              <a:t>Load</a:t>
            </a:r>
            <a:r>
              <a:rPr sz="1500" spc="-105" dirty="0">
                <a:solidFill>
                  <a:srgbClr val="0145AB"/>
                </a:solidFill>
                <a:latin typeface="Tahoma"/>
                <a:cs typeface="Tahoma"/>
              </a:rPr>
              <a:t> </a:t>
            </a:r>
            <a:r>
              <a:rPr sz="1500" dirty="0">
                <a:solidFill>
                  <a:srgbClr val="0145AB"/>
                </a:solidFill>
                <a:latin typeface="Tahoma"/>
                <a:cs typeface="Tahoma"/>
              </a:rPr>
              <a:t>Vector</a:t>
            </a:r>
            <a:r>
              <a:rPr sz="1500" spc="-105" dirty="0">
                <a:solidFill>
                  <a:srgbClr val="0145AB"/>
                </a:solidFill>
                <a:latin typeface="Tahoma"/>
                <a:cs typeface="Tahoma"/>
              </a:rPr>
              <a:t> </a:t>
            </a:r>
            <a:r>
              <a:rPr sz="1500" dirty="0">
                <a:solidFill>
                  <a:srgbClr val="0145AB"/>
                </a:solidFill>
                <a:latin typeface="Tahoma"/>
                <a:cs typeface="Tahoma"/>
              </a:rPr>
              <a:t>store</a:t>
            </a:r>
            <a:r>
              <a:rPr sz="1500" spc="-100" dirty="0">
                <a:solidFill>
                  <a:srgbClr val="0145AB"/>
                </a:solidFill>
                <a:latin typeface="Tahoma"/>
                <a:cs typeface="Tahoma"/>
              </a:rPr>
              <a:t> </a:t>
            </a:r>
            <a:r>
              <a:rPr sz="1500" spc="-65" dirty="0">
                <a:solidFill>
                  <a:srgbClr val="0145AB"/>
                </a:solidFill>
                <a:latin typeface="Tahoma"/>
                <a:cs typeface="Tahoma"/>
              </a:rPr>
              <a:t>(FAISS)</a:t>
            </a:r>
            <a:r>
              <a:rPr sz="1500" spc="-105" dirty="0">
                <a:solidFill>
                  <a:srgbClr val="0145AB"/>
                </a:solidFill>
                <a:latin typeface="Tahoma"/>
                <a:cs typeface="Tahoma"/>
              </a:rPr>
              <a:t> </a:t>
            </a:r>
            <a:r>
              <a:rPr sz="1500" dirty="0">
                <a:solidFill>
                  <a:srgbClr val="0145AB"/>
                </a:solidFill>
                <a:latin typeface="Tahoma"/>
                <a:cs typeface="Tahoma"/>
              </a:rPr>
              <a:t>in</a:t>
            </a:r>
            <a:r>
              <a:rPr sz="1500" spc="-105" dirty="0">
                <a:solidFill>
                  <a:srgbClr val="0145AB"/>
                </a:solidFill>
                <a:latin typeface="Tahoma"/>
                <a:cs typeface="Tahoma"/>
              </a:rPr>
              <a:t> </a:t>
            </a:r>
            <a:r>
              <a:rPr sz="1500" spc="-10" dirty="0">
                <a:solidFill>
                  <a:srgbClr val="0145AB"/>
                </a:solidFill>
                <a:latin typeface="Tahoma"/>
                <a:cs typeface="Tahoma"/>
              </a:rPr>
              <a:t>cache</a:t>
            </a:r>
            <a:endParaRPr sz="1500" dirty="0">
              <a:latin typeface="Tahoma"/>
              <a:cs typeface="Tahoma"/>
            </a:endParaRPr>
          </a:p>
          <a:p>
            <a:pPr marL="469265" indent="-343535">
              <a:lnSpc>
                <a:spcPts val="1789"/>
              </a:lnSpc>
              <a:buChar char="●"/>
              <a:tabLst>
                <a:tab pos="469265" algn="l"/>
              </a:tabLst>
            </a:pPr>
            <a:r>
              <a:rPr sz="1500" dirty="0">
                <a:solidFill>
                  <a:srgbClr val="0145AB"/>
                </a:solidFill>
                <a:latin typeface="Tahoma"/>
                <a:cs typeface="Tahoma"/>
              </a:rPr>
              <a:t>Retrieval</a:t>
            </a:r>
            <a:r>
              <a:rPr sz="1500" spc="-40" dirty="0">
                <a:solidFill>
                  <a:srgbClr val="0145AB"/>
                </a:solidFill>
                <a:latin typeface="Tahoma"/>
                <a:cs typeface="Tahoma"/>
              </a:rPr>
              <a:t> </a:t>
            </a:r>
            <a:r>
              <a:rPr sz="1500" dirty="0">
                <a:solidFill>
                  <a:srgbClr val="0145AB"/>
                </a:solidFill>
                <a:latin typeface="Tahoma"/>
                <a:cs typeface="Tahoma"/>
              </a:rPr>
              <a:t>Augmented</a:t>
            </a:r>
            <a:r>
              <a:rPr sz="1500" spc="-35" dirty="0">
                <a:solidFill>
                  <a:srgbClr val="0145AB"/>
                </a:solidFill>
                <a:latin typeface="Tahoma"/>
                <a:cs typeface="Tahoma"/>
              </a:rPr>
              <a:t> </a:t>
            </a:r>
            <a:r>
              <a:rPr sz="1500" spc="-10" dirty="0">
                <a:solidFill>
                  <a:srgbClr val="0145AB"/>
                </a:solidFill>
                <a:latin typeface="Tahoma"/>
                <a:cs typeface="Tahoma"/>
              </a:rPr>
              <a:t>Generation–RAG</a:t>
            </a:r>
            <a:endParaRPr sz="1500" dirty="0">
              <a:latin typeface="Tahoma"/>
              <a:cs typeface="Tahom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500" dirty="0"/>
              <a:t>Tools</a:t>
            </a:r>
            <a:r>
              <a:rPr sz="3500" spc="-80" dirty="0"/>
              <a:t> </a:t>
            </a:r>
            <a:r>
              <a:rPr sz="3500" dirty="0"/>
              <a:t>&amp;</a:t>
            </a:r>
            <a:r>
              <a:rPr sz="3500" spc="-75" dirty="0"/>
              <a:t> </a:t>
            </a:r>
            <a:r>
              <a:rPr sz="3500" spc="80" dirty="0"/>
              <a:t>Technologies</a:t>
            </a:r>
            <a:endParaRPr sz="3500"/>
          </a:p>
        </p:txBody>
      </p:sp>
      <p:sp>
        <p:nvSpPr>
          <p:cNvPr id="3" name="object 3"/>
          <p:cNvSpPr txBox="1"/>
          <p:nvPr/>
        </p:nvSpPr>
        <p:spPr>
          <a:xfrm>
            <a:off x="1370525" y="1332230"/>
            <a:ext cx="5619750" cy="2479040"/>
          </a:xfrm>
          <a:prstGeom prst="rect">
            <a:avLst/>
          </a:prstGeom>
        </p:spPr>
        <p:txBody>
          <a:bodyPr vert="horz" wrap="square" lIns="0" tIns="58419" rIns="0" bIns="0" rtlCol="0">
            <a:spAutoFit/>
          </a:bodyPr>
          <a:lstStyle/>
          <a:p>
            <a:pPr marL="394335" indent="-381635">
              <a:lnSpc>
                <a:spcPct val="100000"/>
              </a:lnSpc>
              <a:spcBef>
                <a:spcPts val="459"/>
              </a:spcBef>
              <a:buChar char="●"/>
              <a:tabLst>
                <a:tab pos="394335" algn="l"/>
              </a:tabLst>
            </a:pPr>
            <a:r>
              <a:rPr sz="2000" spc="-10" dirty="0">
                <a:solidFill>
                  <a:srgbClr val="0145AB"/>
                </a:solidFill>
                <a:latin typeface="Tahoma"/>
                <a:cs typeface="Tahoma"/>
              </a:rPr>
              <a:t>Langchain</a:t>
            </a:r>
            <a:r>
              <a:rPr sz="2000" spc="-180" dirty="0">
                <a:solidFill>
                  <a:srgbClr val="0145AB"/>
                </a:solidFill>
                <a:latin typeface="Tahoma"/>
                <a:cs typeface="Tahoma"/>
              </a:rPr>
              <a:t> </a:t>
            </a:r>
            <a:r>
              <a:rPr sz="2000" spc="-60" dirty="0">
                <a:solidFill>
                  <a:srgbClr val="0145AB"/>
                </a:solidFill>
                <a:latin typeface="Tahoma"/>
                <a:cs typeface="Tahoma"/>
              </a:rPr>
              <a:t>(AI</a:t>
            </a:r>
            <a:r>
              <a:rPr sz="2000" spc="-180" dirty="0">
                <a:solidFill>
                  <a:srgbClr val="0145AB"/>
                </a:solidFill>
                <a:latin typeface="Tahoma"/>
                <a:cs typeface="Tahoma"/>
              </a:rPr>
              <a:t> </a:t>
            </a:r>
            <a:r>
              <a:rPr sz="2000" dirty="0">
                <a:solidFill>
                  <a:srgbClr val="0145AB"/>
                </a:solidFill>
                <a:latin typeface="Tahoma"/>
                <a:cs typeface="Tahoma"/>
              </a:rPr>
              <a:t>Framework</a:t>
            </a:r>
            <a:r>
              <a:rPr sz="2000" spc="-180" dirty="0">
                <a:solidFill>
                  <a:srgbClr val="0145AB"/>
                </a:solidFill>
                <a:latin typeface="Tahoma"/>
                <a:cs typeface="Tahoma"/>
              </a:rPr>
              <a:t> </a:t>
            </a:r>
            <a:r>
              <a:rPr sz="2000" dirty="0">
                <a:solidFill>
                  <a:srgbClr val="0145AB"/>
                </a:solidFill>
                <a:latin typeface="Tahoma"/>
                <a:cs typeface="Tahoma"/>
              </a:rPr>
              <a:t>for</a:t>
            </a:r>
            <a:r>
              <a:rPr sz="2000" spc="-180" dirty="0">
                <a:solidFill>
                  <a:srgbClr val="0145AB"/>
                </a:solidFill>
                <a:latin typeface="Tahoma"/>
                <a:cs typeface="Tahoma"/>
              </a:rPr>
              <a:t> </a:t>
            </a:r>
            <a:r>
              <a:rPr sz="2000" spc="114" dirty="0">
                <a:solidFill>
                  <a:srgbClr val="0145AB"/>
                </a:solidFill>
                <a:latin typeface="Tahoma"/>
                <a:cs typeface="Tahoma"/>
              </a:rPr>
              <a:t>LLM</a:t>
            </a:r>
            <a:r>
              <a:rPr sz="2000" spc="-180" dirty="0">
                <a:solidFill>
                  <a:srgbClr val="0145AB"/>
                </a:solidFill>
                <a:latin typeface="Tahoma"/>
                <a:cs typeface="Tahoma"/>
              </a:rPr>
              <a:t> </a:t>
            </a:r>
            <a:r>
              <a:rPr sz="2000" spc="-10" dirty="0">
                <a:solidFill>
                  <a:srgbClr val="0145AB"/>
                </a:solidFill>
                <a:latin typeface="Tahoma"/>
                <a:cs typeface="Tahoma"/>
              </a:rPr>
              <a:t>applications)</a:t>
            </a:r>
            <a:endParaRPr sz="2000" dirty="0">
              <a:latin typeface="Tahoma"/>
              <a:cs typeface="Tahoma"/>
            </a:endParaRPr>
          </a:p>
          <a:p>
            <a:pPr marL="394335" indent="-381635">
              <a:lnSpc>
                <a:spcPct val="100000"/>
              </a:lnSpc>
              <a:spcBef>
                <a:spcPts val="359"/>
              </a:spcBef>
              <a:buChar char="●"/>
              <a:tabLst>
                <a:tab pos="394335" algn="l"/>
              </a:tabLst>
            </a:pPr>
            <a:r>
              <a:rPr sz="2000" dirty="0">
                <a:solidFill>
                  <a:srgbClr val="0145AB"/>
                </a:solidFill>
                <a:latin typeface="Tahoma"/>
                <a:cs typeface="Tahoma"/>
              </a:rPr>
              <a:t>HuggingFace</a:t>
            </a:r>
            <a:r>
              <a:rPr sz="2000" spc="-235" dirty="0">
                <a:solidFill>
                  <a:srgbClr val="0145AB"/>
                </a:solidFill>
                <a:latin typeface="Tahoma"/>
                <a:cs typeface="Tahoma"/>
              </a:rPr>
              <a:t> </a:t>
            </a:r>
            <a:r>
              <a:rPr sz="2000" dirty="0">
                <a:solidFill>
                  <a:srgbClr val="0145AB"/>
                </a:solidFill>
                <a:latin typeface="Tahoma"/>
                <a:cs typeface="Tahoma"/>
              </a:rPr>
              <a:t>(ML/AI</a:t>
            </a:r>
            <a:r>
              <a:rPr sz="2000" spc="-229" dirty="0">
                <a:solidFill>
                  <a:srgbClr val="0145AB"/>
                </a:solidFill>
                <a:latin typeface="Tahoma"/>
                <a:cs typeface="Tahoma"/>
              </a:rPr>
              <a:t> </a:t>
            </a:r>
            <a:r>
              <a:rPr sz="2000" spc="-20" dirty="0">
                <a:solidFill>
                  <a:srgbClr val="0145AB"/>
                </a:solidFill>
                <a:latin typeface="Tahoma"/>
                <a:cs typeface="Tahoma"/>
              </a:rPr>
              <a:t>Hub)</a:t>
            </a:r>
            <a:endParaRPr sz="2000" dirty="0">
              <a:latin typeface="Tahoma"/>
              <a:cs typeface="Tahoma"/>
            </a:endParaRPr>
          </a:p>
          <a:p>
            <a:pPr marL="394335" indent="-381635">
              <a:lnSpc>
                <a:spcPct val="100000"/>
              </a:lnSpc>
              <a:spcBef>
                <a:spcPts val="359"/>
              </a:spcBef>
              <a:buChar char="●"/>
              <a:tabLst>
                <a:tab pos="394335" algn="l"/>
              </a:tabLst>
            </a:pPr>
            <a:r>
              <a:rPr sz="2000" spc="60" dirty="0">
                <a:solidFill>
                  <a:srgbClr val="0145AB"/>
                </a:solidFill>
                <a:latin typeface="Tahoma"/>
                <a:cs typeface="Tahoma"/>
              </a:rPr>
              <a:t>Mistral</a:t>
            </a:r>
            <a:r>
              <a:rPr sz="2000" spc="-150" dirty="0">
                <a:solidFill>
                  <a:srgbClr val="0145AB"/>
                </a:solidFill>
                <a:latin typeface="Tahoma"/>
                <a:cs typeface="Tahoma"/>
              </a:rPr>
              <a:t> </a:t>
            </a:r>
            <a:r>
              <a:rPr sz="2000" dirty="0">
                <a:solidFill>
                  <a:srgbClr val="0145AB"/>
                </a:solidFill>
                <a:latin typeface="Tahoma"/>
                <a:cs typeface="Tahoma"/>
              </a:rPr>
              <a:t>(LLM</a:t>
            </a:r>
            <a:r>
              <a:rPr sz="2000" spc="-150" dirty="0">
                <a:solidFill>
                  <a:srgbClr val="0145AB"/>
                </a:solidFill>
                <a:latin typeface="Tahoma"/>
                <a:cs typeface="Tahoma"/>
              </a:rPr>
              <a:t> </a:t>
            </a:r>
            <a:r>
              <a:rPr sz="2000" spc="-10" dirty="0">
                <a:solidFill>
                  <a:srgbClr val="0145AB"/>
                </a:solidFill>
                <a:latin typeface="Tahoma"/>
                <a:cs typeface="Tahoma"/>
              </a:rPr>
              <a:t>Model)</a:t>
            </a:r>
            <a:endParaRPr sz="2000" dirty="0">
              <a:latin typeface="Tahoma"/>
              <a:cs typeface="Tahoma"/>
            </a:endParaRPr>
          </a:p>
          <a:p>
            <a:pPr marL="394335" indent="-381635">
              <a:lnSpc>
                <a:spcPct val="100000"/>
              </a:lnSpc>
              <a:spcBef>
                <a:spcPts val="359"/>
              </a:spcBef>
              <a:buChar char="●"/>
              <a:tabLst>
                <a:tab pos="394335" algn="l"/>
              </a:tabLst>
            </a:pPr>
            <a:r>
              <a:rPr sz="2000" spc="-35" dirty="0">
                <a:solidFill>
                  <a:srgbClr val="0145AB"/>
                </a:solidFill>
                <a:latin typeface="Tahoma"/>
                <a:cs typeface="Tahoma"/>
              </a:rPr>
              <a:t>FAISS</a:t>
            </a:r>
            <a:r>
              <a:rPr sz="2000" spc="-204" dirty="0">
                <a:solidFill>
                  <a:srgbClr val="0145AB"/>
                </a:solidFill>
                <a:latin typeface="Tahoma"/>
                <a:cs typeface="Tahoma"/>
              </a:rPr>
              <a:t> </a:t>
            </a:r>
            <a:r>
              <a:rPr sz="2000" dirty="0">
                <a:solidFill>
                  <a:srgbClr val="0145AB"/>
                </a:solidFill>
                <a:latin typeface="Tahoma"/>
                <a:cs typeface="Tahoma"/>
              </a:rPr>
              <a:t>(Vector</a:t>
            </a:r>
            <a:r>
              <a:rPr sz="2000" spc="-204" dirty="0">
                <a:solidFill>
                  <a:srgbClr val="0145AB"/>
                </a:solidFill>
                <a:latin typeface="Tahoma"/>
                <a:cs typeface="Tahoma"/>
              </a:rPr>
              <a:t> </a:t>
            </a:r>
            <a:r>
              <a:rPr sz="2000" spc="-10" dirty="0">
                <a:solidFill>
                  <a:srgbClr val="0145AB"/>
                </a:solidFill>
                <a:latin typeface="Tahoma"/>
                <a:cs typeface="Tahoma"/>
              </a:rPr>
              <a:t>Database)</a:t>
            </a:r>
            <a:endParaRPr sz="2000" dirty="0">
              <a:latin typeface="Tahoma"/>
              <a:cs typeface="Tahoma"/>
            </a:endParaRPr>
          </a:p>
          <a:p>
            <a:pPr marL="394335" indent="-381635">
              <a:lnSpc>
                <a:spcPct val="100000"/>
              </a:lnSpc>
              <a:spcBef>
                <a:spcPts val="359"/>
              </a:spcBef>
              <a:buChar char="●"/>
              <a:tabLst>
                <a:tab pos="394335" algn="l"/>
              </a:tabLst>
            </a:pPr>
            <a:r>
              <a:rPr sz="2000" dirty="0">
                <a:solidFill>
                  <a:srgbClr val="0145AB"/>
                </a:solidFill>
                <a:latin typeface="Tahoma"/>
                <a:cs typeface="Tahoma"/>
              </a:rPr>
              <a:t>Steamlit</a:t>
            </a:r>
            <a:r>
              <a:rPr sz="2000" spc="-114" dirty="0">
                <a:solidFill>
                  <a:srgbClr val="0145AB"/>
                </a:solidFill>
                <a:latin typeface="Tahoma"/>
                <a:cs typeface="Tahoma"/>
              </a:rPr>
              <a:t> </a:t>
            </a:r>
            <a:r>
              <a:rPr sz="2000" spc="-20" dirty="0">
                <a:solidFill>
                  <a:srgbClr val="0145AB"/>
                </a:solidFill>
                <a:latin typeface="Tahoma"/>
                <a:cs typeface="Tahoma"/>
              </a:rPr>
              <a:t>(For</a:t>
            </a:r>
            <a:r>
              <a:rPr sz="2000" spc="-114" dirty="0">
                <a:solidFill>
                  <a:srgbClr val="0145AB"/>
                </a:solidFill>
                <a:latin typeface="Tahoma"/>
                <a:cs typeface="Tahoma"/>
              </a:rPr>
              <a:t> </a:t>
            </a:r>
            <a:r>
              <a:rPr sz="2000" dirty="0">
                <a:solidFill>
                  <a:srgbClr val="0145AB"/>
                </a:solidFill>
                <a:latin typeface="Tahoma"/>
                <a:cs typeface="Tahoma"/>
              </a:rPr>
              <a:t>Chatbot</a:t>
            </a:r>
            <a:r>
              <a:rPr sz="2000" spc="-114" dirty="0">
                <a:solidFill>
                  <a:srgbClr val="0145AB"/>
                </a:solidFill>
                <a:latin typeface="Tahoma"/>
                <a:cs typeface="Tahoma"/>
              </a:rPr>
              <a:t> </a:t>
            </a:r>
            <a:r>
              <a:rPr sz="2000" spc="-25" dirty="0">
                <a:solidFill>
                  <a:srgbClr val="0145AB"/>
                </a:solidFill>
                <a:latin typeface="Tahoma"/>
                <a:cs typeface="Tahoma"/>
              </a:rPr>
              <a:t>UI)</a:t>
            </a:r>
            <a:endParaRPr sz="2000" dirty="0">
              <a:latin typeface="Tahoma"/>
              <a:cs typeface="Tahoma"/>
            </a:endParaRPr>
          </a:p>
          <a:p>
            <a:pPr marL="394335" indent="-381635">
              <a:lnSpc>
                <a:spcPct val="100000"/>
              </a:lnSpc>
              <a:spcBef>
                <a:spcPts val="359"/>
              </a:spcBef>
              <a:buChar char="●"/>
              <a:tabLst>
                <a:tab pos="394335" algn="l"/>
              </a:tabLst>
            </a:pPr>
            <a:r>
              <a:rPr sz="2000" dirty="0">
                <a:solidFill>
                  <a:srgbClr val="0145AB"/>
                </a:solidFill>
                <a:latin typeface="Tahoma"/>
                <a:cs typeface="Tahoma"/>
              </a:rPr>
              <a:t>Python</a:t>
            </a:r>
            <a:r>
              <a:rPr sz="2000" spc="-95" dirty="0">
                <a:solidFill>
                  <a:srgbClr val="0145AB"/>
                </a:solidFill>
                <a:latin typeface="Tahoma"/>
                <a:cs typeface="Tahoma"/>
              </a:rPr>
              <a:t> </a:t>
            </a:r>
            <a:r>
              <a:rPr sz="2000" spc="-20" dirty="0">
                <a:solidFill>
                  <a:srgbClr val="0145AB"/>
                </a:solidFill>
                <a:latin typeface="Tahoma"/>
                <a:cs typeface="Tahoma"/>
              </a:rPr>
              <a:t>(Programming</a:t>
            </a:r>
            <a:r>
              <a:rPr sz="2000" spc="-90" dirty="0">
                <a:solidFill>
                  <a:srgbClr val="0145AB"/>
                </a:solidFill>
                <a:latin typeface="Tahoma"/>
                <a:cs typeface="Tahoma"/>
              </a:rPr>
              <a:t> </a:t>
            </a:r>
            <a:r>
              <a:rPr sz="2000" spc="-10" dirty="0">
                <a:solidFill>
                  <a:srgbClr val="0145AB"/>
                </a:solidFill>
                <a:latin typeface="Tahoma"/>
                <a:cs typeface="Tahoma"/>
              </a:rPr>
              <a:t>Language)</a:t>
            </a:r>
            <a:endParaRPr sz="2000" dirty="0">
              <a:latin typeface="Tahoma"/>
              <a:cs typeface="Tahoma"/>
            </a:endParaRPr>
          </a:p>
          <a:p>
            <a:pPr marL="394335" indent="-381635">
              <a:lnSpc>
                <a:spcPct val="100000"/>
              </a:lnSpc>
              <a:spcBef>
                <a:spcPts val="359"/>
              </a:spcBef>
              <a:buChar char="●"/>
              <a:tabLst>
                <a:tab pos="394335" algn="l"/>
              </a:tabLst>
            </a:pPr>
            <a:r>
              <a:rPr sz="2000" spc="55" dirty="0">
                <a:solidFill>
                  <a:srgbClr val="0145AB"/>
                </a:solidFill>
                <a:latin typeface="Tahoma"/>
                <a:cs typeface="Tahoma"/>
              </a:rPr>
              <a:t>VS</a:t>
            </a:r>
            <a:r>
              <a:rPr sz="2000" spc="-150" dirty="0">
                <a:solidFill>
                  <a:srgbClr val="0145AB"/>
                </a:solidFill>
                <a:latin typeface="Tahoma"/>
                <a:cs typeface="Tahoma"/>
              </a:rPr>
              <a:t> </a:t>
            </a:r>
            <a:r>
              <a:rPr sz="2000" dirty="0">
                <a:solidFill>
                  <a:srgbClr val="0145AB"/>
                </a:solidFill>
                <a:latin typeface="Tahoma"/>
                <a:cs typeface="Tahoma"/>
              </a:rPr>
              <a:t>Code</a:t>
            </a:r>
            <a:r>
              <a:rPr sz="2000" spc="-150" dirty="0">
                <a:solidFill>
                  <a:srgbClr val="0145AB"/>
                </a:solidFill>
                <a:latin typeface="Tahoma"/>
                <a:cs typeface="Tahoma"/>
              </a:rPr>
              <a:t> </a:t>
            </a:r>
            <a:r>
              <a:rPr sz="2000" spc="-10" dirty="0">
                <a:solidFill>
                  <a:srgbClr val="0145AB"/>
                </a:solidFill>
                <a:latin typeface="Tahoma"/>
                <a:cs typeface="Tahoma"/>
              </a:rPr>
              <a:t>(IDE)</a:t>
            </a:r>
            <a:endParaRPr sz="2000" dirty="0">
              <a:latin typeface="Tahoma"/>
              <a:cs typeface="Tahom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381001"/>
            <a:ext cx="1038225" cy="1016635"/>
            <a:chOff x="0" y="381001"/>
            <a:chExt cx="1038225" cy="1016635"/>
          </a:xfrm>
        </p:grpSpPr>
        <p:sp>
          <p:nvSpPr>
            <p:cNvPr id="3" name="object 3"/>
            <p:cNvSpPr/>
            <p:nvPr/>
          </p:nvSpPr>
          <p:spPr>
            <a:xfrm>
              <a:off x="0" y="381001"/>
              <a:ext cx="808990" cy="808990"/>
            </a:xfrm>
            <a:custGeom>
              <a:avLst/>
              <a:gdLst/>
              <a:ahLst/>
              <a:cxnLst/>
              <a:rect l="l" t="t" r="r" b="b"/>
              <a:pathLst>
                <a:path w="808990" h="808990">
                  <a:moveTo>
                    <a:pt x="808799" y="808799"/>
                  </a:moveTo>
                  <a:lnTo>
                    <a:pt x="404399" y="808799"/>
                  </a:lnTo>
                  <a:lnTo>
                    <a:pt x="0" y="404399"/>
                  </a:lnTo>
                  <a:lnTo>
                    <a:pt x="0" y="0"/>
                  </a:lnTo>
                  <a:lnTo>
                    <a:pt x="808799" y="808799"/>
                  </a:lnTo>
                  <a:close/>
                </a:path>
              </a:pathLst>
            </a:custGeom>
            <a:solidFill>
              <a:srgbClr val="0145AB"/>
            </a:solidFill>
          </p:spPr>
          <p:txBody>
            <a:bodyPr wrap="square" lIns="0" tIns="0" rIns="0" bIns="0" rtlCol="0"/>
            <a:lstStyle/>
            <a:p>
              <a:endParaRPr/>
            </a:p>
          </p:txBody>
        </p:sp>
        <p:sp>
          <p:nvSpPr>
            <p:cNvPr id="4" name="object 4"/>
            <p:cNvSpPr/>
            <p:nvPr/>
          </p:nvSpPr>
          <p:spPr>
            <a:xfrm>
              <a:off x="229049" y="588488"/>
              <a:ext cx="808990" cy="808990"/>
            </a:xfrm>
            <a:custGeom>
              <a:avLst/>
              <a:gdLst/>
              <a:ahLst/>
              <a:cxnLst/>
              <a:rect l="l" t="t" r="r" b="b"/>
              <a:pathLst>
                <a:path w="808990" h="808990">
                  <a:moveTo>
                    <a:pt x="808799" y="808799"/>
                  </a:moveTo>
                  <a:lnTo>
                    <a:pt x="0" y="0"/>
                  </a:lnTo>
                  <a:lnTo>
                    <a:pt x="404399" y="0"/>
                  </a:lnTo>
                  <a:lnTo>
                    <a:pt x="808799" y="404399"/>
                  </a:lnTo>
                  <a:lnTo>
                    <a:pt x="808799" y="808799"/>
                  </a:lnTo>
                  <a:close/>
                </a:path>
              </a:pathLst>
            </a:custGeom>
            <a:solidFill>
              <a:srgbClr val="82C7A5"/>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400" spc="55" dirty="0"/>
              <a:t>Technical</a:t>
            </a:r>
            <a:r>
              <a:rPr sz="2400" spc="10" dirty="0"/>
              <a:t> </a:t>
            </a:r>
            <a:r>
              <a:rPr sz="2400" spc="60" dirty="0"/>
              <a:t>Architecture</a:t>
            </a:r>
            <a:endParaRPr sz="2400"/>
          </a:p>
        </p:txBody>
      </p:sp>
      <p:pic>
        <p:nvPicPr>
          <p:cNvPr id="6" name="object 6"/>
          <p:cNvPicPr/>
          <p:nvPr/>
        </p:nvPicPr>
        <p:blipFill>
          <a:blip r:embed="rId2" cstate="print"/>
          <a:stretch>
            <a:fillRect/>
          </a:stretch>
        </p:blipFill>
        <p:spPr>
          <a:xfrm>
            <a:off x="1256975" y="1307850"/>
            <a:ext cx="7477954" cy="353085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900" spc="55" dirty="0"/>
              <a:t>Improvement</a:t>
            </a:r>
            <a:r>
              <a:rPr sz="2900" spc="100" dirty="0"/>
              <a:t> </a:t>
            </a:r>
            <a:r>
              <a:rPr sz="2900" dirty="0"/>
              <a:t>Potential/Next</a:t>
            </a:r>
            <a:r>
              <a:rPr sz="2900" spc="105" dirty="0"/>
              <a:t> </a:t>
            </a:r>
            <a:r>
              <a:rPr sz="2900" spc="50" dirty="0"/>
              <a:t>Steps</a:t>
            </a:r>
            <a:endParaRPr sz="2900"/>
          </a:p>
        </p:txBody>
      </p:sp>
      <p:sp>
        <p:nvSpPr>
          <p:cNvPr id="3" name="object 3"/>
          <p:cNvSpPr txBox="1"/>
          <p:nvPr/>
        </p:nvSpPr>
        <p:spPr>
          <a:xfrm>
            <a:off x="1430396" y="1579107"/>
            <a:ext cx="6597650" cy="1567815"/>
          </a:xfrm>
          <a:prstGeom prst="rect">
            <a:avLst/>
          </a:prstGeom>
        </p:spPr>
        <p:txBody>
          <a:bodyPr vert="horz" wrap="square" lIns="0" tIns="62865" rIns="0" bIns="0" rtlCol="0">
            <a:spAutoFit/>
          </a:bodyPr>
          <a:lstStyle/>
          <a:p>
            <a:pPr marL="409575" indent="-396875">
              <a:lnSpc>
                <a:spcPct val="100000"/>
              </a:lnSpc>
              <a:spcBef>
                <a:spcPts val="495"/>
              </a:spcBef>
              <a:buChar char="●"/>
              <a:tabLst>
                <a:tab pos="409575" algn="l"/>
              </a:tabLst>
            </a:pPr>
            <a:r>
              <a:rPr sz="2200" spc="60" dirty="0">
                <a:solidFill>
                  <a:srgbClr val="0145AB"/>
                </a:solidFill>
                <a:latin typeface="Tahoma"/>
                <a:cs typeface="Tahoma"/>
              </a:rPr>
              <a:t>Add</a:t>
            </a:r>
            <a:r>
              <a:rPr sz="2200" spc="-170" dirty="0">
                <a:solidFill>
                  <a:srgbClr val="0145AB"/>
                </a:solidFill>
                <a:latin typeface="Tahoma"/>
                <a:cs typeface="Tahoma"/>
              </a:rPr>
              <a:t> </a:t>
            </a:r>
            <a:r>
              <a:rPr sz="2200" dirty="0">
                <a:solidFill>
                  <a:srgbClr val="0145AB"/>
                </a:solidFill>
                <a:latin typeface="Tahoma"/>
                <a:cs typeface="Tahoma"/>
              </a:rPr>
              <a:t>authentication</a:t>
            </a:r>
            <a:r>
              <a:rPr sz="2200" spc="-165" dirty="0">
                <a:solidFill>
                  <a:srgbClr val="0145AB"/>
                </a:solidFill>
                <a:latin typeface="Tahoma"/>
                <a:cs typeface="Tahoma"/>
              </a:rPr>
              <a:t> </a:t>
            </a:r>
            <a:r>
              <a:rPr sz="2200" dirty="0">
                <a:solidFill>
                  <a:srgbClr val="0145AB"/>
                </a:solidFill>
                <a:latin typeface="Tahoma"/>
                <a:cs typeface="Tahoma"/>
              </a:rPr>
              <a:t>in</a:t>
            </a:r>
            <a:r>
              <a:rPr sz="2200" spc="-165" dirty="0">
                <a:solidFill>
                  <a:srgbClr val="0145AB"/>
                </a:solidFill>
                <a:latin typeface="Tahoma"/>
                <a:cs typeface="Tahoma"/>
              </a:rPr>
              <a:t> </a:t>
            </a:r>
            <a:r>
              <a:rPr sz="2200" dirty="0">
                <a:solidFill>
                  <a:srgbClr val="0145AB"/>
                </a:solidFill>
                <a:latin typeface="Tahoma"/>
                <a:cs typeface="Tahoma"/>
              </a:rPr>
              <a:t>the</a:t>
            </a:r>
            <a:r>
              <a:rPr sz="2200" spc="-165" dirty="0">
                <a:solidFill>
                  <a:srgbClr val="0145AB"/>
                </a:solidFill>
                <a:latin typeface="Tahoma"/>
                <a:cs typeface="Tahoma"/>
              </a:rPr>
              <a:t> </a:t>
            </a:r>
            <a:r>
              <a:rPr sz="2200" spc="-25" dirty="0">
                <a:solidFill>
                  <a:srgbClr val="0145AB"/>
                </a:solidFill>
                <a:latin typeface="Tahoma"/>
                <a:cs typeface="Tahoma"/>
              </a:rPr>
              <a:t>UI</a:t>
            </a:r>
            <a:endParaRPr sz="2200">
              <a:latin typeface="Tahoma"/>
              <a:cs typeface="Tahoma"/>
            </a:endParaRPr>
          </a:p>
          <a:p>
            <a:pPr marL="409575" indent="-396875">
              <a:lnSpc>
                <a:spcPct val="100000"/>
              </a:lnSpc>
              <a:spcBef>
                <a:spcPts val="395"/>
              </a:spcBef>
              <a:buChar char="●"/>
              <a:tabLst>
                <a:tab pos="409575" algn="l"/>
              </a:tabLst>
            </a:pPr>
            <a:r>
              <a:rPr sz="2200" spc="55" dirty="0">
                <a:solidFill>
                  <a:srgbClr val="0145AB"/>
                </a:solidFill>
                <a:latin typeface="Tahoma"/>
                <a:cs typeface="Tahoma"/>
              </a:rPr>
              <a:t>Make</a:t>
            </a:r>
            <a:r>
              <a:rPr sz="2200" spc="-250" dirty="0">
                <a:solidFill>
                  <a:srgbClr val="0145AB"/>
                </a:solidFill>
                <a:latin typeface="Tahoma"/>
                <a:cs typeface="Tahoma"/>
              </a:rPr>
              <a:t> </a:t>
            </a:r>
            <a:r>
              <a:rPr sz="2200" spc="-30" dirty="0">
                <a:solidFill>
                  <a:srgbClr val="0145AB"/>
                </a:solidFill>
                <a:latin typeface="Tahoma"/>
                <a:cs typeface="Tahoma"/>
              </a:rPr>
              <a:t>use</a:t>
            </a:r>
            <a:r>
              <a:rPr sz="2200" spc="-245" dirty="0">
                <a:solidFill>
                  <a:srgbClr val="0145AB"/>
                </a:solidFill>
                <a:latin typeface="Tahoma"/>
                <a:cs typeface="Tahoma"/>
              </a:rPr>
              <a:t> </a:t>
            </a:r>
            <a:r>
              <a:rPr sz="2200" dirty="0">
                <a:solidFill>
                  <a:srgbClr val="0145AB"/>
                </a:solidFill>
                <a:latin typeface="Tahoma"/>
                <a:cs typeface="Tahoma"/>
              </a:rPr>
              <a:t>of</a:t>
            </a:r>
            <a:r>
              <a:rPr sz="2200" spc="-245" dirty="0">
                <a:solidFill>
                  <a:srgbClr val="0145AB"/>
                </a:solidFill>
                <a:latin typeface="Tahoma"/>
                <a:cs typeface="Tahoma"/>
              </a:rPr>
              <a:t> </a:t>
            </a:r>
            <a:r>
              <a:rPr sz="2200" dirty="0">
                <a:solidFill>
                  <a:srgbClr val="0145AB"/>
                </a:solidFill>
                <a:latin typeface="Tahoma"/>
                <a:cs typeface="Tahoma"/>
              </a:rPr>
              <a:t>self-upload</a:t>
            </a:r>
            <a:r>
              <a:rPr sz="2200" spc="-245" dirty="0">
                <a:solidFill>
                  <a:srgbClr val="0145AB"/>
                </a:solidFill>
                <a:latin typeface="Tahoma"/>
                <a:cs typeface="Tahoma"/>
              </a:rPr>
              <a:t> </a:t>
            </a:r>
            <a:r>
              <a:rPr sz="2200" dirty="0">
                <a:solidFill>
                  <a:srgbClr val="0145AB"/>
                </a:solidFill>
                <a:latin typeface="Tahoma"/>
                <a:cs typeface="Tahoma"/>
              </a:rPr>
              <a:t>document</a:t>
            </a:r>
            <a:r>
              <a:rPr sz="2200" spc="-250" dirty="0">
                <a:solidFill>
                  <a:srgbClr val="0145AB"/>
                </a:solidFill>
                <a:latin typeface="Tahoma"/>
                <a:cs typeface="Tahoma"/>
              </a:rPr>
              <a:t> </a:t>
            </a:r>
            <a:r>
              <a:rPr sz="2200" spc="-10" dirty="0">
                <a:solidFill>
                  <a:srgbClr val="0145AB"/>
                </a:solidFill>
                <a:latin typeface="Tahoma"/>
                <a:cs typeface="Tahoma"/>
              </a:rPr>
              <a:t>functionality</a:t>
            </a:r>
            <a:endParaRPr sz="2200">
              <a:latin typeface="Tahoma"/>
              <a:cs typeface="Tahoma"/>
            </a:endParaRPr>
          </a:p>
          <a:p>
            <a:pPr marL="409575" indent="-396875">
              <a:lnSpc>
                <a:spcPct val="100000"/>
              </a:lnSpc>
              <a:spcBef>
                <a:spcPts val="395"/>
              </a:spcBef>
              <a:buChar char="●"/>
              <a:tabLst>
                <a:tab pos="409575" algn="l"/>
              </a:tabLst>
            </a:pPr>
            <a:r>
              <a:rPr sz="2200" spc="60" dirty="0">
                <a:solidFill>
                  <a:srgbClr val="0145AB"/>
                </a:solidFill>
                <a:latin typeface="Tahoma"/>
                <a:cs typeface="Tahoma"/>
              </a:rPr>
              <a:t>Add</a:t>
            </a:r>
            <a:r>
              <a:rPr sz="2200" spc="-229" dirty="0">
                <a:solidFill>
                  <a:srgbClr val="0145AB"/>
                </a:solidFill>
                <a:latin typeface="Tahoma"/>
                <a:cs typeface="Tahoma"/>
              </a:rPr>
              <a:t> </a:t>
            </a:r>
            <a:r>
              <a:rPr sz="2200" dirty="0">
                <a:solidFill>
                  <a:srgbClr val="0145AB"/>
                </a:solidFill>
                <a:latin typeface="Tahoma"/>
                <a:cs typeface="Tahoma"/>
              </a:rPr>
              <a:t>multiple</a:t>
            </a:r>
            <a:r>
              <a:rPr sz="2200" spc="-229" dirty="0">
                <a:solidFill>
                  <a:srgbClr val="0145AB"/>
                </a:solidFill>
                <a:latin typeface="Tahoma"/>
                <a:cs typeface="Tahoma"/>
              </a:rPr>
              <a:t> </a:t>
            </a:r>
            <a:r>
              <a:rPr sz="2200" dirty="0">
                <a:solidFill>
                  <a:srgbClr val="0145AB"/>
                </a:solidFill>
                <a:latin typeface="Tahoma"/>
                <a:cs typeface="Tahoma"/>
              </a:rPr>
              <a:t>documents</a:t>
            </a:r>
            <a:r>
              <a:rPr sz="2200" spc="-229" dirty="0">
                <a:solidFill>
                  <a:srgbClr val="0145AB"/>
                </a:solidFill>
                <a:latin typeface="Tahoma"/>
                <a:cs typeface="Tahoma"/>
              </a:rPr>
              <a:t> </a:t>
            </a:r>
            <a:r>
              <a:rPr sz="2200" spc="-20" dirty="0">
                <a:solidFill>
                  <a:srgbClr val="0145AB"/>
                </a:solidFill>
                <a:latin typeface="Tahoma"/>
                <a:cs typeface="Tahoma"/>
              </a:rPr>
              <a:t>and</a:t>
            </a:r>
            <a:r>
              <a:rPr sz="2200" spc="-225" dirty="0">
                <a:solidFill>
                  <a:srgbClr val="0145AB"/>
                </a:solidFill>
                <a:latin typeface="Tahoma"/>
                <a:cs typeface="Tahoma"/>
              </a:rPr>
              <a:t> </a:t>
            </a:r>
            <a:r>
              <a:rPr sz="2200" spc="-20" dirty="0">
                <a:solidFill>
                  <a:srgbClr val="0145AB"/>
                </a:solidFill>
                <a:latin typeface="Tahoma"/>
                <a:cs typeface="Tahoma"/>
              </a:rPr>
              <a:t>embed</a:t>
            </a:r>
            <a:r>
              <a:rPr sz="2200" spc="-229" dirty="0">
                <a:solidFill>
                  <a:srgbClr val="0145AB"/>
                </a:solidFill>
                <a:latin typeface="Tahoma"/>
                <a:cs typeface="Tahoma"/>
              </a:rPr>
              <a:t> </a:t>
            </a:r>
            <a:r>
              <a:rPr sz="2200" dirty="0">
                <a:solidFill>
                  <a:srgbClr val="0145AB"/>
                </a:solidFill>
                <a:latin typeface="Tahoma"/>
                <a:cs typeface="Tahoma"/>
              </a:rPr>
              <a:t>them</a:t>
            </a:r>
            <a:r>
              <a:rPr sz="2200" spc="-229" dirty="0">
                <a:solidFill>
                  <a:srgbClr val="0145AB"/>
                </a:solidFill>
                <a:latin typeface="Tahoma"/>
                <a:cs typeface="Tahoma"/>
              </a:rPr>
              <a:t> </a:t>
            </a:r>
            <a:r>
              <a:rPr sz="2200" spc="-10" dirty="0">
                <a:solidFill>
                  <a:srgbClr val="0145AB"/>
                </a:solidFill>
                <a:latin typeface="Tahoma"/>
                <a:cs typeface="Tahoma"/>
              </a:rPr>
              <a:t>together</a:t>
            </a:r>
            <a:endParaRPr sz="2200">
              <a:latin typeface="Tahoma"/>
              <a:cs typeface="Tahoma"/>
            </a:endParaRPr>
          </a:p>
          <a:p>
            <a:pPr marL="409575" indent="-396875">
              <a:lnSpc>
                <a:spcPct val="100000"/>
              </a:lnSpc>
              <a:spcBef>
                <a:spcPts val="400"/>
              </a:spcBef>
              <a:buChar char="●"/>
              <a:tabLst>
                <a:tab pos="409575" algn="l"/>
              </a:tabLst>
            </a:pPr>
            <a:r>
              <a:rPr sz="2200" spc="60" dirty="0">
                <a:solidFill>
                  <a:srgbClr val="0145AB"/>
                </a:solidFill>
                <a:latin typeface="Tahoma"/>
                <a:cs typeface="Tahoma"/>
              </a:rPr>
              <a:t>Add</a:t>
            </a:r>
            <a:r>
              <a:rPr sz="2200" spc="-235" dirty="0">
                <a:solidFill>
                  <a:srgbClr val="0145AB"/>
                </a:solidFill>
                <a:latin typeface="Tahoma"/>
                <a:cs typeface="Tahoma"/>
              </a:rPr>
              <a:t> </a:t>
            </a:r>
            <a:r>
              <a:rPr sz="2200" spc="75" dirty="0">
                <a:solidFill>
                  <a:srgbClr val="0145AB"/>
                </a:solidFill>
                <a:latin typeface="Tahoma"/>
                <a:cs typeface="Tahoma"/>
              </a:rPr>
              <a:t>Unit</a:t>
            </a:r>
            <a:r>
              <a:rPr sz="2200" spc="-235" dirty="0">
                <a:solidFill>
                  <a:srgbClr val="0145AB"/>
                </a:solidFill>
                <a:latin typeface="Tahoma"/>
                <a:cs typeface="Tahoma"/>
              </a:rPr>
              <a:t> </a:t>
            </a:r>
            <a:r>
              <a:rPr sz="2200" dirty="0">
                <a:solidFill>
                  <a:srgbClr val="0145AB"/>
                </a:solidFill>
                <a:latin typeface="Tahoma"/>
                <a:cs typeface="Tahoma"/>
              </a:rPr>
              <a:t>testing</a:t>
            </a:r>
            <a:r>
              <a:rPr sz="2200" spc="-235" dirty="0">
                <a:solidFill>
                  <a:srgbClr val="0145AB"/>
                </a:solidFill>
                <a:latin typeface="Tahoma"/>
                <a:cs typeface="Tahoma"/>
              </a:rPr>
              <a:t> </a:t>
            </a:r>
            <a:r>
              <a:rPr sz="2200" dirty="0">
                <a:solidFill>
                  <a:srgbClr val="0145AB"/>
                </a:solidFill>
                <a:latin typeface="Tahoma"/>
                <a:cs typeface="Tahoma"/>
              </a:rPr>
              <a:t>of</a:t>
            </a:r>
            <a:r>
              <a:rPr sz="2200" spc="-235" dirty="0">
                <a:solidFill>
                  <a:srgbClr val="0145AB"/>
                </a:solidFill>
                <a:latin typeface="Tahoma"/>
                <a:cs typeface="Tahoma"/>
              </a:rPr>
              <a:t> </a:t>
            </a:r>
            <a:r>
              <a:rPr sz="2200" spc="100" dirty="0">
                <a:solidFill>
                  <a:srgbClr val="0145AB"/>
                </a:solidFill>
                <a:latin typeface="Tahoma"/>
                <a:cs typeface="Tahoma"/>
              </a:rPr>
              <a:t>RAG</a:t>
            </a:r>
            <a:r>
              <a:rPr sz="2200" spc="-235" dirty="0">
                <a:solidFill>
                  <a:srgbClr val="0145AB"/>
                </a:solidFill>
                <a:latin typeface="Tahoma"/>
                <a:cs typeface="Tahoma"/>
              </a:rPr>
              <a:t> </a:t>
            </a:r>
            <a:r>
              <a:rPr sz="2200" spc="-10" dirty="0">
                <a:solidFill>
                  <a:srgbClr val="0145AB"/>
                </a:solidFill>
                <a:latin typeface="Tahoma"/>
                <a:cs typeface="Tahoma"/>
              </a:rPr>
              <a:t>applications</a:t>
            </a:r>
            <a:endParaRPr sz="2200">
              <a:latin typeface="Tahoma"/>
              <a:cs typeface="Tahom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95" dirty="0"/>
              <a:t>Summary</a:t>
            </a:r>
          </a:p>
        </p:txBody>
      </p:sp>
      <p:sp>
        <p:nvSpPr>
          <p:cNvPr id="3" name="object 3"/>
          <p:cNvSpPr txBox="1">
            <a:spLocks noGrp="1"/>
          </p:cNvSpPr>
          <p:nvPr>
            <p:ph type="body" idx="1"/>
          </p:nvPr>
        </p:nvSpPr>
        <p:spPr>
          <a:xfrm>
            <a:off x="1476421" y="1202746"/>
            <a:ext cx="6615430" cy="2437206"/>
          </a:xfrm>
          <a:prstGeom prst="rect">
            <a:avLst/>
          </a:prstGeom>
        </p:spPr>
        <p:txBody>
          <a:bodyPr vert="horz" wrap="square" lIns="0" tIns="48895" rIns="0" bIns="0" rtlCol="0">
            <a:spAutoFit/>
          </a:bodyPr>
          <a:lstStyle/>
          <a:p>
            <a:pPr marL="363855" indent="-351155">
              <a:lnSpc>
                <a:spcPct val="100000"/>
              </a:lnSpc>
              <a:spcBef>
                <a:spcPts val="385"/>
              </a:spcBef>
              <a:buChar char="●"/>
              <a:tabLst>
                <a:tab pos="363855" algn="l"/>
              </a:tabLst>
            </a:pPr>
            <a:r>
              <a:rPr spc="50" dirty="0"/>
              <a:t>Modern</a:t>
            </a:r>
            <a:r>
              <a:rPr spc="-110" dirty="0"/>
              <a:t> </a:t>
            </a:r>
            <a:r>
              <a:rPr dirty="0"/>
              <a:t>AI</a:t>
            </a:r>
            <a:r>
              <a:rPr spc="-105" dirty="0"/>
              <a:t> </a:t>
            </a:r>
            <a:r>
              <a:rPr dirty="0"/>
              <a:t>Chatbot</a:t>
            </a:r>
            <a:r>
              <a:rPr spc="-110" dirty="0"/>
              <a:t> </a:t>
            </a:r>
            <a:r>
              <a:rPr dirty="0"/>
              <a:t>for</a:t>
            </a:r>
            <a:r>
              <a:rPr spc="-105" dirty="0"/>
              <a:t> </a:t>
            </a:r>
            <a:r>
              <a:rPr spc="-10" dirty="0"/>
              <a:t>Documents</a:t>
            </a:r>
          </a:p>
          <a:p>
            <a:pPr marL="363855" indent="-351155">
              <a:lnSpc>
                <a:spcPct val="100000"/>
              </a:lnSpc>
              <a:spcBef>
                <a:spcPts val="290"/>
              </a:spcBef>
              <a:buChar char="●"/>
              <a:tabLst>
                <a:tab pos="363855" algn="l"/>
              </a:tabLst>
            </a:pPr>
            <a:r>
              <a:rPr dirty="0"/>
              <a:t>Modular</a:t>
            </a:r>
            <a:r>
              <a:rPr spc="-55" dirty="0"/>
              <a:t> </a:t>
            </a:r>
            <a:r>
              <a:rPr spc="50" dirty="0"/>
              <a:t>3</a:t>
            </a:r>
            <a:r>
              <a:rPr spc="-50" dirty="0"/>
              <a:t> </a:t>
            </a:r>
            <a:r>
              <a:rPr spc="-10" dirty="0"/>
              <a:t>phased</a:t>
            </a:r>
            <a:r>
              <a:rPr spc="-55" dirty="0"/>
              <a:t> </a:t>
            </a:r>
            <a:r>
              <a:rPr dirty="0"/>
              <a:t>Chatbot</a:t>
            </a:r>
            <a:r>
              <a:rPr spc="-50" dirty="0"/>
              <a:t> </a:t>
            </a:r>
            <a:r>
              <a:rPr spc="-10" dirty="0"/>
              <a:t>project</a:t>
            </a:r>
          </a:p>
          <a:p>
            <a:pPr marL="363855" indent="-351155">
              <a:lnSpc>
                <a:spcPct val="100000"/>
              </a:lnSpc>
              <a:spcBef>
                <a:spcPts val="285"/>
              </a:spcBef>
              <a:buChar char="●"/>
              <a:tabLst>
                <a:tab pos="363855" algn="l"/>
              </a:tabLst>
            </a:pPr>
            <a:r>
              <a:rPr lang="en-US" spc="-40" dirty="0"/>
              <a:t>About Chatbot</a:t>
            </a:r>
            <a:endParaRPr lang="en-US" spc="-10" dirty="0"/>
          </a:p>
          <a:p>
            <a:pPr marL="821055" lvl="1" indent="-335915">
              <a:lnSpc>
                <a:spcPct val="100000"/>
              </a:lnSpc>
              <a:spcBef>
                <a:spcPts val="300"/>
              </a:spcBef>
              <a:buChar char="○"/>
              <a:tabLst>
                <a:tab pos="821055" algn="l"/>
              </a:tabLst>
            </a:pPr>
            <a:r>
              <a:rPr lang="en-US" sz="1400" dirty="0" err="1">
                <a:solidFill>
                  <a:srgbClr val="0145AB"/>
                </a:solidFill>
                <a:latin typeface="Tahoma"/>
                <a:cs typeface="Tahoma"/>
              </a:rPr>
              <a:t>Streamlit</a:t>
            </a:r>
            <a:r>
              <a:rPr lang="en-US" sz="1400" spc="-135" dirty="0">
                <a:solidFill>
                  <a:srgbClr val="0145AB"/>
                </a:solidFill>
                <a:latin typeface="Tahoma"/>
                <a:cs typeface="Tahoma"/>
              </a:rPr>
              <a:t> </a:t>
            </a:r>
            <a:r>
              <a:rPr lang="en-US" sz="1400" spc="-125" dirty="0">
                <a:solidFill>
                  <a:srgbClr val="0145AB"/>
                </a:solidFill>
                <a:latin typeface="Tahoma"/>
                <a:cs typeface="Tahoma"/>
              </a:rPr>
              <a:t>|</a:t>
            </a:r>
            <a:r>
              <a:rPr lang="en-US" sz="1400" spc="-130" dirty="0">
                <a:solidFill>
                  <a:srgbClr val="0145AB"/>
                </a:solidFill>
                <a:latin typeface="Tahoma"/>
                <a:cs typeface="Tahoma"/>
              </a:rPr>
              <a:t> </a:t>
            </a:r>
            <a:r>
              <a:rPr lang="en-US" sz="1400" spc="-10" dirty="0" err="1">
                <a:solidFill>
                  <a:srgbClr val="0145AB"/>
                </a:solidFill>
                <a:latin typeface="Tahoma"/>
                <a:cs typeface="Tahoma"/>
              </a:rPr>
              <a:t>Langchain</a:t>
            </a:r>
            <a:r>
              <a:rPr lang="en-US" sz="1400" spc="-135" dirty="0">
                <a:solidFill>
                  <a:srgbClr val="0145AB"/>
                </a:solidFill>
                <a:latin typeface="Tahoma"/>
                <a:cs typeface="Tahoma"/>
              </a:rPr>
              <a:t> </a:t>
            </a:r>
            <a:r>
              <a:rPr lang="en-US" sz="1400" spc="-125" dirty="0">
                <a:solidFill>
                  <a:srgbClr val="0145AB"/>
                </a:solidFill>
                <a:latin typeface="Tahoma"/>
                <a:cs typeface="Tahoma"/>
              </a:rPr>
              <a:t>|</a:t>
            </a:r>
            <a:r>
              <a:rPr lang="en-US" sz="1400" spc="-130" dirty="0">
                <a:solidFill>
                  <a:srgbClr val="0145AB"/>
                </a:solidFill>
                <a:latin typeface="Tahoma"/>
                <a:cs typeface="Tahoma"/>
              </a:rPr>
              <a:t> </a:t>
            </a:r>
            <a:r>
              <a:rPr lang="en-US" sz="1400" spc="-10" dirty="0" err="1">
                <a:solidFill>
                  <a:srgbClr val="0145AB"/>
                </a:solidFill>
                <a:latin typeface="Tahoma"/>
                <a:cs typeface="Tahoma"/>
              </a:rPr>
              <a:t>HuggingFace</a:t>
            </a:r>
            <a:endParaRPr lang="en-US" sz="1400" dirty="0">
              <a:latin typeface="Tahoma"/>
              <a:cs typeface="Tahoma"/>
            </a:endParaRPr>
          </a:p>
          <a:p>
            <a:pPr marL="821055" lvl="1" indent="-335915">
              <a:lnSpc>
                <a:spcPct val="100000"/>
              </a:lnSpc>
              <a:spcBef>
                <a:spcPts val="250"/>
              </a:spcBef>
              <a:buChar char="○"/>
              <a:tabLst>
                <a:tab pos="821055" algn="l"/>
              </a:tabLst>
            </a:pPr>
            <a:r>
              <a:rPr lang="en-US" sz="1400" spc="35" dirty="0">
                <a:solidFill>
                  <a:srgbClr val="0145AB"/>
                </a:solidFill>
                <a:latin typeface="Tahoma"/>
                <a:cs typeface="Tahoma"/>
              </a:rPr>
              <a:t>RAG</a:t>
            </a:r>
            <a:endParaRPr lang="en-US" sz="1400" dirty="0">
              <a:latin typeface="Tahoma"/>
              <a:cs typeface="Tahoma"/>
            </a:endParaRPr>
          </a:p>
          <a:p>
            <a:pPr marL="821055" lvl="1" indent="-335915">
              <a:lnSpc>
                <a:spcPct val="100000"/>
              </a:lnSpc>
              <a:spcBef>
                <a:spcPts val="250"/>
              </a:spcBef>
              <a:buChar char="○"/>
              <a:tabLst>
                <a:tab pos="821055" algn="l"/>
              </a:tabLst>
            </a:pPr>
            <a:r>
              <a:rPr sz="1400" dirty="0">
                <a:solidFill>
                  <a:srgbClr val="0145AB"/>
                </a:solidFill>
                <a:latin typeface="Tahoma"/>
                <a:cs typeface="Tahoma"/>
              </a:rPr>
              <a:t>Vector</a:t>
            </a:r>
            <a:r>
              <a:rPr sz="1400" spc="-25" dirty="0">
                <a:solidFill>
                  <a:srgbClr val="0145AB"/>
                </a:solidFill>
                <a:latin typeface="Tahoma"/>
                <a:cs typeface="Tahoma"/>
              </a:rPr>
              <a:t> </a:t>
            </a:r>
            <a:r>
              <a:rPr sz="1400" spc="-10" dirty="0">
                <a:solidFill>
                  <a:srgbClr val="0145AB"/>
                </a:solidFill>
                <a:latin typeface="Tahoma"/>
                <a:cs typeface="Tahoma"/>
              </a:rPr>
              <a:t>Embeddings</a:t>
            </a:r>
            <a:endParaRPr sz="1400" dirty="0">
              <a:latin typeface="Tahoma"/>
              <a:cs typeface="Tahoma"/>
            </a:endParaRPr>
          </a:p>
          <a:p>
            <a:pPr marL="821055" lvl="1" indent="-335915">
              <a:lnSpc>
                <a:spcPct val="100000"/>
              </a:lnSpc>
              <a:spcBef>
                <a:spcPts val="254"/>
              </a:spcBef>
              <a:buChar char="○"/>
              <a:tabLst>
                <a:tab pos="821055" algn="l"/>
              </a:tabLst>
            </a:pPr>
            <a:r>
              <a:rPr sz="1400" dirty="0">
                <a:solidFill>
                  <a:srgbClr val="0145AB"/>
                </a:solidFill>
                <a:latin typeface="Tahoma"/>
                <a:cs typeface="Tahoma"/>
              </a:rPr>
              <a:t>End</a:t>
            </a:r>
            <a:r>
              <a:rPr sz="1400" spc="-140" dirty="0">
                <a:solidFill>
                  <a:srgbClr val="0145AB"/>
                </a:solidFill>
                <a:latin typeface="Tahoma"/>
                <a:cs typeface="Tahoma"/>
              </a:rPr>
              <a:t> </a:t>
            </a:r>
            <a:r>
              <a:rPr sz="1400" dirty="0">
                <a:solidFill>
                  <a:srgbClr val="0145AB"/>
                </a:solidFill>
                <a:latin typeface="Tahoma"/>
                <a:cs typeface="Tahoma"/>
              </a:rPr>
              <a:t>to</a:t>
            </a:r>
            <a:r>
              <a:rPr sz="1400" spc="-135" dirty="0">
                <a:solidFill>
                  <a:srgbClr val="0145AB"/>
                </a:solidFill>
                <a:latin typeface="Tahoma"/>
                <a:cs typeface="Tahoma"/>
              </a:rPr>
              <a:t> </a:t>
            </a:r>
            <a:r>
              <a:rPr sz="1400" dirty="0">
                <a:solidFill>
                  <a:srgbClr val="0145AB"/>
                </a:solidFill>
                <a:latin typeface="Tahoma"/>
                <a:cs typeface="Tahoma"/>
              </a:rPr>
              <a:t>End</a:t>
            </a:r>
            <a:r>
              <a:rPr sz="1400" spc="-140" dirty="0">
                <a:solidFill>
                  <a:srgbClr val="0145AB"/>
                </a:solidFill>
                <a:latin typeface="Tahoma"/>
                <a:cs typeface="Tahoma"/>
              </a:rPr>
              <a:t> </a:t>
            </a:r>
            <a:r>
              <a:rPr sz="1400" spc="60" dirty="0">
                <a:solidFill>
                  <a:srgbClr val="0145AB"/>
                </a:solidFill>
                <a:latin typeface="Tahoma"/>
                <a:cs typeface="Tahoma"/>
              </a:rPr>
              <a:t>RAG</a:t>
            </a:r>
            <a:r>
              <a:rPr sz="1400" spc="-135" dirty="0">
                <a:solidFill>
                  <a:srgbClr val="0145AB"/>
                </a:solidFill>
                <a:latin typeface="Tahoma"/>
                <a:cs typeface="Tahoma"/>
              </a:rPr>
              <a:t> </a:t>
            </a:r>
            <a:r>
              <a:rPr sz="1400" spc="-10" dirty="0">
                <a:solidFill>
                  <a:srgbClr val="0145AB"/>
                </a:solidFill>
                <a:latin typeface="Tahoma"/>
                <a:cs typeface="Tahoma"/>
              </a:rPr>
              <a:t>pipeline</a:t>
            </a:r>
            <a:endParaRPr sz="1400" dirty="0">
              <a:latin typeface="Tahoma"/>
              <a:cs typeface="Tahoma"/>
            </a:endParaRPr>
          </a:p>
          <a:p>
            <a:pPr marL="363855" indent="-351155">
              <a:lnSpc>
                <a:spcPct val="100000"/>
              </a:lnSpc>
              <a:spcBef>
                <a:spcPts val="244"/>
              </a:spcBef>
              <a:buChar char="●"/>
              <a:tabLst>
                <a:tab pos="363855" algn="l"/>
              </a:tabLst>
            </a:pPr>
            <a:r>
              <a:rPr dirty="0"/>
              <a:t>Future</a:t>
            </a:r>
            <a:r>
              <a:rPr spc="-70" dirty="0"/>
              <a:t> </a:t>
            </a:r>
            <a:r>
              <a:rPr spc="-10" dirty="0"/>
              <a:t>Possibilities</a:t>
            </a:r>
          </a:p>
          <a:p>
            <a:pPr marL="363855" indent="-351155">
              <a:lnSpc>
                <a:spcPct val="100000"/>
              </a:lnSpc>
              <a:spcBef>
                <a:spcPts val="285"/>
              </a:spcBef>
              <a:buChar char="●"/>
              <a:tabLst>
                <a:tab pos="363855" algn="l"/>
              </a:tabLst>
            </a:pPr>
            <a:r>
              <a:rPr dirty="0"/>
              <a:t>Any</a:t>
            </a:r>
            <a:r>
              <a:rPr spc="-135" dirty="0"/>
              <a:t> </a:t>
            </a:r>
            <a:r>
              <a:rPr dirty="0"/>
              <a:t>sort</a:t>
            </a:r>
            <a:r>
              <a:rPr spc="-130" dirty="0"/>
              <a:t> </a:t>
            </a:r>
            <a:r>
              <a:rPr dirty="0"/>
              <a:t>of</a:t>
            </a:r>
            <a:r>
              <a:rPr spc="-135" dirty="0"/>
              <a:t> </a:t>
            </a:r>
            <a:r>
              <a:rPr dirty="0"/>
              <a:t>Feedback</a:t>
            </a:r>
            <a:r>
              <a:rPr spc="-130" dirty="0"/>
              <a:t> </a:t>
            </a:r>
            <a:r>
              <a:rPr dirty="0"/>
              <a:t>will</a:t>
            </a:r>
            <a:r>
              <a:rPr spc="-135" dirty="0"/>
              <a:t> </a:t>
            </a:r>
            <a:r>
              <a:rPr dirty="0"/>
              <a:t>be</a:t>
            </a:r>
            <a:r>
              <a:rPr spc="-130" dirty="0"/>
              <a:t> </a:t>
            </a:r>
            <a:r>
              <a:rPr dirty="0"/>
              <a:t>highly</a:t>
            </a:r>
            <a:r>
              <a:rPr spc="-130" dirty="0"/>
              <a:t> </a:t>
            </a:r>
            <a:r>
              <a:rPr spc="-10" dirty="0"/>
              <a:t>appreciated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TotalTime>
  <Words>296</Words>
  <Application>Microsoft Office PowerPoint</Application>
  <PresentationFormat>On-screen Show (16:9)</PresentationFormat>
  <Paragraphs>53</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Tahoma</vt:lpstr>
      <vt:lpstr>Office Theme</vt:lpstr>
      <vt:lpstr>AI Medical Chatbot using RAG     (Dr. Ai)</vt:lpstr>
      <vt:lpstr>Team Member:</vt:lpstr>
      <vt:lpstr>Problem Statement</vt:lpstr>
      <vt:lpstr>PROJECT LAYOUT</vt:lpstr>
      <vt:lpstr>Tools &amp; Technologies</vt:lpstr>
      <vt:lpstr>Technical Architecture</vt:lpstr>
      <vt:lpstr>Improvement Potential/Next Steps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SHAJAR ABBAS</cp:lastModifiedBy>
  <cp:revision>1</cp:revision>
  <dcterms:created xsi:type="dcterms:W3CDTF">2025-05-17T10:26:49Z</dcterms:created>
  <dcterms:modified xsi:type="dcterms:W3CDTF">2025-05-17T10:43:12Z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2025-01-12T00:00:00Z</vt:filetime>
  </property>
  <property fmtid="{D5CDD505-2E9C-101B-9397-08002B2CF9AE}" pid="3" name="Creator">
    <vt:lpwstr>PDFium</vt:lpwstr>
  </property>
  <property fmtid="{D5CDD505-2E9C-101B-9397-08002B2CF9AE}" pid="4" name="Producer">
    <vt:lpwstr>PDFium</vt:lpwstr>
  </property>
  <property fmtid="{D5CDD505-2E9C-101B-9397-08002B2CF9AE}" pid="5" name="LastSaved">
    <vt:filetime>2025-01-12T00:00:00Z</vt:filetime>
  </property>
</Properties>
</file>