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328" r:id="rId3"/>
    <p:sldId id="261" r:id="rId4"/>
    <p:sldId id="329" r:id="rId5"/>
    <p:sldId id="330" r:id="rId6"/>
    <p:sldId id="271" r:id="rId7"/>
  </p:sldIdLst>
  <p:sldSz cx="9144000" cy="5143500" type="screen16x9"/>
  <p:notesSz cx="6858000" cy="9144000"/>
  <p:embeddedFontLst>
    <p:embeddedFont>
      <p:font typeface="Hind Vadodara Light" panose="02000000000000000000" pitchFamily="2" charset="0"/>
      <p:regular r:id="rId9"/>
      <p:bold r:id="rId10"/>
    </p:embeddedFont>
    <p:embeddedFont>
      <p:font typeface="Teko Light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284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AFA6"/>
    <a:srgbClr val="E3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5EA708-021B-4790-BA71-16C05EBA60A1}">
  <a:tblStyle styleId="{F05EA708-021B-4790-BA71-16C05EBA60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6"/>
      </p:cViewPr>
      <p:guideLst>
        <p:guide pos="2880"/>
        <p:guide orient="horz" pos="2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da1a4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20de4b7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20de4b7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320de4b7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320de4b7d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208600" y="1016100"/>
            <a:ext cx="4726800" cy="31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ms 2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 flipH="1">
            <a:off x="989230" y="2431689"/>
            <a:ext cx="2012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 flipH="1">
            <a:off x="715630" y="2828489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ctrTitle" idx="2"/>
          </p:nvPr>
        </p:nvSpPr>
        <p:spPr>
          <a:xfrm flipH="1">
            <a:off x="5754257" y="3249841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3"/>
          </p:nvPr>
        </p:nvSpPr>
        <p:spPr>
          <a:xfrm flipH="1">
            <a:off x="5754257" y="3646373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ctrTitle" idx="4"/>
          </p:nvPr>
        </p:nvSpPr>
        <p:spPr>
          <a:xfrm flipH="1">
            <a:off x="6095335" y="139807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5"/>
          </p:nvPr>
        </p:nvSpPr>
        <p:spPr>
          <a:xfrm flipH="1">
            <a:off x="6095335" y="1794611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6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61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ctrTitle"/>
          </p:nvPr>
        </p:nvSpPr>
        <p:spPr>
          <a:xfrm>
            <a:off x="2622102" y="1808638"/>
            <a:ext cx="3806507" cy="10804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WebRTC</a:t>
            </a:r>
            <a:endParaRPr sz="7200" dirty="0"/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1"/>
          </p:nvPr>
        </p:nvSpPr>
        <p:spPr>
          <a:xfrm>
            <a:off x="2060450" y="2571750"/>
            <a:ext cx="4929810" cy="980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/>
              <a:t>“Real-Time Communication on the Web”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99;p38">
            <a:extLst>
              <a:ext uri="{FF2B5EF4-FFF2-40B4-BE49-F238E27FC236}">
                <a16:creationId xmlns:a16="http://schemas.microsoft.com/office/drawing/2014/main" id="{138F5993-0BF3-43FE-A835-55E3FCA87C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What is WebRTC?</a:t>
            </a:r>
            <a:endParaRPr sz="3600" dirty="0"/>
          </a:p>
        </p:txBody>
      </p:sp>
      <p:sp>
        <p:nvSpPr>
          <p:cNvPr id="24" name="Google Shape;300;p38">
            <a:extLst>
              <a:ext uri="{FF2B5EF4-FFF2-40B4-BE49-F238E27FC236}">
                <a16:creationId xmlns:a16="http://schemas.microsoft.com/office/drawing/2014/main" id="{61A1F231-174F-4103-90D7-2839CB56E4C7}"/>
              </a:ext>
            </a:extLst>
          </p:cNvPr>
          <p:cNvSpPr txBox="1">
            <a:spLocks/>
          </p:cNvSpPr>
          <p:nvPr/>
        </p:nvSpPr>
        <p:spPr>
          <a:xfrm flipH="1">
            <a:off x="1858023" y="1805084"/>
            <a:ext cx="5728846" cy="153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4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dirty="0"/>
              <a:t>Enables real-time communication in web browsers and mobile applications.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dirty="0"/>
              <a:t>Open-source project providing APIs for seamless, high-quality, and secure real-time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14841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title" idx="6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it Works?</a:t>
            </a:r>
          </a:p>
        </p:txBody>
      </p:sp>
      <p:sp>
        <p:nvSpPr>
          <p:cNvPr id="218" name="Google Shape;218;p32"/>
          <p:cNvSpPr/>
          <p:nvPr/>
        </p:nvSpPr>
        <p:spPr>
          <a:xfrm rot="5990292">
            <a:off x="4730702" y="2622740"/>
            <a:ext cx="1931965" cy="881657"/>
          </a:xfrm>
          <a:custGeom>
            <a:avLst/>
            <a:gdLst/>
            <a:ahLst/>
            <a:cxnLst/>
            <a:rect l="l" t="t" r="r" b="b"/>
            <a:pathLst>
              <a:path w="91506" h="41759" extrusionOk="0">
                <a:moveTo>
                  <a:pt x="68494" y="4454"/>
                </a:moveTo>
                <a:cubicBezTo>
                  <a:pt x="72710" y="4454"/>
                  <a:pt x="76855" y="6104"/>
                  <a:pt x="79946" y="9204"/>
                </a:cubicBezTo>
                <a:cubicBezTo>
                  <a:pt x="84553" y="13825"/>
                  <a:pt x="85923" y="20778"/>
                  <a:pt x="83408" y="26812"/>
                </a:cubicBezTo>
                <a:cubicBezTo>
                  <a:pt x="80911" y="32836"/>
                  <a:pt x="75021" y="36747"/>
                  <a:pt x="68506" y="36747"/>
                </a:cubicBezTo>
                <a:cubicBezTo>
                  <a:pt x="68494" y="36747"/>
                  <a:pt x="68482" y="36747"/>
                  <a:pt x="68470" y="36747"/>
                </a:cubicBezTo>
                <a:cubicBezTo>
                  <a:pt x="59553" y="36733"/>
                  <a:pt x="52346" y="29497"/>
                  <a:pt x="52360" y="20580"/>
                </a:cubicBezTo>
                <a:cubicBezTo>
                  <a:pt x="52360" y="14037"/>
                  <a:pt x="56317" y="8158"/>
                  <a:pt x="62351" y="5671"/>
                </a:cubicBezTo>
                <a:cubicBezTo>
                  <a:pt x="64338" y="4852"/>
                  <a:pt x="66425" y="4454"/>
                  <a:pt x="68494" y="4454"/>
                </a:cubicBezTo>
                <a:close/>
                <a:moveTo>
                  <a:pt x="69707" y="1"/>
                </a:moveTo>
                <a:cubicBezTo>
                  <a:pt x="67735" y="1"/>
                  <a:pt x="65749" y="280"/>
                  <a:pt x="63807" y="852"/>
                </a:cubicBezTo>
                <a:cubicBezTo>
                  <a:pt x="52010" y="2757"/>
                  <a:pt x="44539" y="16878"/>
                  <a:pt x="24919" y="16878"/>
                </a:cubicBezTo>
                <a:cubicBezTo>
                  <a:pt x="24889" y="16878"/>
                  <a:pt x="24860" y="16878"/>
                  <a:pt x="24831" y="16878"/>
                </a:cubicBezTo>
                <a:cubicBezTo>
                  <a:pt x="20520" y="16863"/>
                  <a:pt x="10826" y="15987"/>
                  <a:pt x="1682" y="15040"/>
                </a:cubicBezTo>
                <a:lnTo>
                  <a:pt x="1682" y="15040"/>
                </a:lnTo>
                <a:cubicBezTo>
                  <a:pt x="1795" y="16143"/>
                  <a:pt x="1824" y="17245"/>
                  <a:pt x="1781" y="18347"/>
                </a:cubicBezTo>
                <a:cubicBezTo>
                  <a:pt x="1640" y="20919"/>
                  <a:pt x="1046" y="23435"/>
                  <a:pt x="1" y="25767"/>
                </a:cubicBezTo>
                <a:cubicBezTo>
                  <a:pt x="9610" y="24820"/>
                  <a:pt x="20252" y="23873"/>
                  <a:pt x="24816" y="23873"/>
                </a:cubicBezTo>
                <a:cubicBezTo>
                  <a:pt x="40828" y="23915"/>
                  <a:pt x="48742" y="33257"/>
                  <a:pt x="57476" y="37807"/>
                </a:cubicBezTo>
                <a:cubicBezTo>
                  <a:pt x="61097" y="40414"/>
                  <a:pt x="65389" y="41759"/>
                  <a:pt x="69716" y="41759"/>
                </a:cubicBezTo>
                <a:cubicBezTo>
                  <a:pt x="72380" y="41759"/>
                  <a:pt x="75058" y="41249"/>
                  <a:pt x="77600" y="40210"/>
                </a:cubicBezTo>
                <a:cubicBezTo>
                  <a:pt x="84270" y="37482"/>
                  <a:pt x="89061" y="31504"/>
                  <a:pt x="90290" y="24396"/>
                </a:cubicBezTo>
                <a:cubicBezTo>
                  <a:pt x="91506" y="17302"/>
                  <a:pt x="88962" y="10066"/>
                  <a:pt x="83577" y="5275"/>
                </a:cubicBezTo>
                <a:cubicBezTo>
                  <a:pt x="79706" y="1831"/>
                  <a:pt x="74753" y="1"/>
                  <a:pt x="697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32"/>
          <p:cNvSpPr/>
          <p:nvPr/>
        </p:nvSpPr>
        <p:spPr>
          <a:xfrm rot="-1853308">
            <a:off x="3558782" y="1727713"/>
            <a:ext cx="2991614" cy="960775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p32"/>
          <p:cNvSpPr/>
          <p:nvPr/>
        </p:nvSpPr>
        <p:spPr>
          <a:xfrm rot="-207137">
            <a:off x="5261251" y="3183149"/>
            <a:ext cx="717402" cy="717402"/>
          </a:xfrm>
          <a:prstGeom prst="ellipse">
            <a:avLst/>
          </a:prstGeom>
          <a:solidFill>
            <a:schemeClr val="accent4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32"/>
          <p:cNvSpPr/>
          <p:nvPr/>
        </p:nvSpPr>
        <p:spPr>
          <a:xfrm>
            <a:off x="3861869" y="2341236"/>
            <a:ext cx="717300" cy="7173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" name="Google Shape;222;p32"/>
          <p:cNvSpPr/>
          <p:nvPr/>
        </p:nvSpPr>
        <p:spPr>
          <a:xfrm>
            <a:off x="5575394" y="1323061"/>
            <a:ext cx="717300" cy="7173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p32"/>
          <p:cNvSpPr txBox="1">
            <a:spLocks noGrp="1"/>
          </p:cNvSpPr>
          <p:nvPr>
            <p:ph type="ctrTitle"/>
          </p:nvPr>
        </p:nvSpPr>
        <p:spPr>
          <a:xfrm flipH="1">
            <a:off x="1486186" y="2193150"/>
            <a:ext cx="2012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MediaStream</a:t>
            </a:r>
            <a:r>
              <a:rPr lang="en-US" dirty="0"/>
              <a:t> API</a:t>
            </a:r>
            <a:endParaRPr dirty="0"/>
          </a:p>
        </p:txBody>
      </p:sp>
      <p:sp>
        <p:nvSpPr>
          <p:cNvPr id="224" name="Google Shape;224;p32"/>
          <p:cNvSpPr txBox="1">
            <a:spLocks noGrp="1"/>
          </p:cNvSpPr>
          <p:nvPr>
            <p:ph type="subTitle" idx="1"/>
          </p:nvPr>
        </p:nvSpPr>
        <p:spPr>
          <a:xfrm flipH="1">
            <a:off x="1212586" y="2589950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Captures audio and video.</a:t>
            </a:r>
            <a:endParaRPr dirty="0"/>
          </a:p>
        </p:txBody>
      </p:sp>
      <p:sp>
        <p:nvSpPr>
          <p:cNvPr id="225" name="Google Shape;225;p32"/>
          <p:cNvSpPr txBox="1">
            <a:spLocks noGrp="1"/>
          </p:cNvSpPr>
          <p:nvPr>
            <p:ph type="ctrTitle" idx="2"/>
          </p:nvPr>
        </p:nvSpPr>
        <p:spPr>
          <a:xfrm flipH="1">
            <a:off x="6251213" y="3024541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Signaling</a:t>
            </a:r>
            <a:endParaRPr dirty="0"/>
          </a:p>
        </p:txBody>
      </p:sp>
      <p:sp>
        <p:nvSpPr>
          <p:cNvPr id="226" name="Google Shape;226;p32"/>
          <p:cNvSpPr txBox="1">
            <a:spLocks noGrp="1"/>
          </p:cNvSpPr>
          <p:nvPr>
            <p:ph type="subTitle" idx="3"/>
          </p:nvPr>
        </p:nvSpPr>
        <p:spPr>
          <a:xfrm flipH="1">
            <a:off x="6251213" y="3421073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Facilitates the negotiation and exchange of connection information.</a:t>
            </a:r>
            <a:endParaRPr dirty="0"/>
          </a:p>
        </p:txBody>
      </p:sp>
      <p:sp>
        <p:nvSpPr>
          <p:cNvPr id="227" name="Google Shape;227;p32"/>
          <p:cNvSpPr txBox="1">
            <a:spLocks noGrp="1"/>
          </p:cNvSpPr>
          <p:nvPr>
            <p:ph type="ctrTitle"/>
          </p:nvPr>
        </p:nvSpPr>
        <p:spPr>
          <a:xfrm flipH="1">
            <a:off x="3840869" y="2500711"/>
            <a:ext cx="7593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01</a:t>
            </a:r>
            <a:endParaRPr sz="3000" dirty="0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ctrTitle"/>
          </p:nvPr>
        </p:nvSpPr>
        <p:spPr>
          <a:xfrm flipH="1">
            <a:off x="5544119" y="1439802"/>
            <a:ext cx="7797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02</a:t>
            </a:r>
            <a:endParaRPr sz="3000" dirty="0">
              <a:solidFill>
                <a:schemeClr val="lt1"/>
              </a:solidFill>
            </a:endParaRPr>
          </a:p>
        </p:txBody>
      </p:sp>
      <p:sp>
        <p:nvSpPr>
          <p:cNvPr id="229" name="Google Shape;229;p32"/>
          <p:cNvSpPr txBox="1">
            <a:spLocks noGrp="1"/>
          </p:cNvSpPr>
          <p:nvPr>
            <p:ph type="ctrTitle"/>
          </p:nvPr>
        </p:nvSpPr>
        <p:spPr>
          <a:xfrm flipH="1">
            <a:off x="5331344" y="3299211"/>
            <a:ext cx="5769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03</a:t>
            </a:r>
            <a:endParaRPr sz="3000" dirty="0">
              <a:solidFill>
                <a:schemeClr val="lt1"/>
              </a:solidFill>
            </a:endParaRPr>
          </a:p>
        </p:txBody>
      </p:sp>
      <p:sp>
        <p:nvSpPr>
          <p:cNvPr id="230" name="Google Shape;230;p32"/>
          <p:cNvSpPr txBox="1">
            <a:spLocks noGrp="1"/>
          </p:cNvSpPr>
          <p:nvPr>
            <p:ph type="ctrTitle" idx="4"/>
          </p:nvPr>
        </p:nvSpPr>
        <p:spPr>
          <a:xfrm flipH="1">
            <a:off x="6592291" y="963003"/>
            <a:ext cx="1895726" cy="7743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RTCPeerConnection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RTCDataChannel</a:t>
            </a:r>
            <a:endParaRPr lang="en-US" dirty="0"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5"/>
          </p:nvPr>
        </p:nvSpPr>
        <p:spPr>
          <a:xfrm flipH="1">
            <a:off x="6592291" y="1556072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Manages the connection between peers and enables peer-to-peer data exchange.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B739BD-1704-75F1-C37F-74DF4DD27136}"/>
              </a:ext>
            </a:extLst>
          </p:cNvPr>
          <p:cNvSpPr/>
          <p:nvPr/>
        </p:nvSpPr>
        <p:spPr>
          <a:xfrm>
            <a:off x="1874778" y="3139669"/>
            <a:ext cx="962334" cy="37014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A34C6F-A33D-621B-5CA7-DAA70AF38489}"/>
              </a:ext>
            </a:extLst>
          </p:cNvPr>
          <p:cNvSpPr/>
          <p:nvPr/>
        </p:nvSpPr>
        <p:spPr>
          <a:xfrm>
            <a:off x="474569" y="4395643"/>
            <a:ext cx="962334" cy="37014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8BABD-EF17-8195-2510-701B59F46C9B}"/>
              </a:ext>
            </a:extLst>
          </p:cNvPr>
          <p:cNvSpPr/>
          <p:nvPr/>
        </p:nvSpPr>
        <p:spPr>
          <a:xfrm>
            <a:off x="3192673" y="4395642"/>
            <a:ext cx="962334" cy="37014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53738C-BC7E-ADFB-68F7-6224488CA390}"/>
              </a:ext>
            </a:extLst>
          </p:cNvPr>
          <p:cNvCxnSpPr>
            <a:cxnSpLocks/>
          </p:cNvCxnSpPr>
          <p:nvPr/>
        </p:nvCxnSpPr>
        <p:spPr>
          <a:xfrm>
            <a:off x="1550693" y="4580716"/>
            <a:ext cx="15899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7CE44A-3C86-EAAF-7108-222F5D3F48F0}"/>
              </a:ext>
            </a:extLst>
          </p:cNvPr>
          <p:cNvCxnSpPr>
            <a:cxnSpLocks/>
          </p:cNvCxnSpPr>
          <p:nvPr/>
        </p:nvCxnSpPr>
        <p:spPr>
          <a:xfrm>
            <a:off x="2808994" y="3637618"/>
            <a:ext cx="772562" cy="5500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EC2497-EEA7-3D51-B407-EB0F7FF61727}"/>
              </a:ext>
            </a:extLst>
          </p:cNvPr>
          <p:cNvCxnSpPr>
            <a:cxnSpLocks/>
          </p:cNvCxnSpPr>
          <p:nvPr/>
        </p:nvCxnSpPr>
        <p:spPr>
          <a:xfrm flipV="1">
            <a:off x="1086678" y="3630170"/>
            <a:ext cx="757013" cy="557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99;p38">
            <a:extLst>
              <a:ext uri="{FF2B5EF4-FFF2-40B4-BE49-F238E27FC236}">
                <a16:creationId xmlns:a16="http://schemas.microsoft.com/office/drawing/2014/main" id="{138F5993-0BF3-43FE-A835-55E3FCA87C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Uses of WebRTC?</a:t>
            </a:r>
            <a:endParaRPr sz="3600" dirty="0"/>
          </a:p>
        </p:txBody>
      </p:sp>
      <p:sp>
        <p:nvSpPr>
          <p:cNvPr id="24" name="Google Shape;300;p38">
            <a:extLst>
              <a:ext uri="{FF2B5EF4-FFF2-40B4-BE49-F238E27FC236}">
                <a16:creationId xmlns:a16="http://schemas.microsoft.com/office/drawing/2014/main" id="{61A1F231-174F-4103-90D7-2839CB56E4C7}"/>
              </a:ext>
            </a:extLst>
          </p:cNvPr>
          <p:cNvSpPr txBox="1">
            <a:spLocks/>
          </p:cNvSpPr>
          <p:nvPr/>
        </p:nvSpPr>
        <p:spPr>
          <a:xfrm flipH="1">
            <a:off x="1639362" y="1646058"/>
            <a:ext cx="6510724" cy="2183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4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1" dirty="0"/>
              <a:t>Video Conferencing: </a:t>
            </a:r>
            <a:r>
              <a:rPr lang="en-US" sz="1600" dirty="0"/>
              <a:t>Real-time virtual meetings with video and audio.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1" dirty="0"/>
              <a:t>Voice Calling: </a:t>
            </a:r>
            <a:r>
              <a:rPr lang="en-US" sz="1600" dirty="0"/>
              <a:t>Browser-based voice calling without plugins.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1" dirty="0"/>
              <a:t>File Sharing: </a:t>
            </a:r>
            <a:r>
              <a:rPr lang="en-US" sz="1600" dirty="0"/>
              <a:t>Peer-to-peer file sharing using </a:t>
            </a:r>
            <a:r>
              <a:rPr lang="en-US" sz="1600" dirty="0" err="1"/>
              <a:t>RTCDataChannel</a:t>
            </a:r>
            <a:r>
              <a:rPr lang="en-US" sz="1600" dirty="0"/>
              <a:t>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1" dirty="0"/>
              <a:t>Live Streaming: </a:t>
            </a:r>
            <a:r>
              <a:rPr lang="en-US" sz="1600" dirty="0"/>
              <a:t>Broadcasting live content to a wide audience.</a:t>
            </a:r>
          </a:p>
        </p:txBody>
      </p:sp>
    </p:spTree>
    <p:extLst>
      <p:ext uri="{BB962C8B-B14F-4D97-AF65-F5344CB8AC3E}">
        <p14:creationId xmlns:p14="http://schemas.microsoft.com/office/powerpoint/2010/main" val="202589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99;p38">
            <a:extLst>
              <a:ext uri="{FF2B5EF4-FFF2-40B4-BE49-F238E27FC236}">
                <a16:creationId xmlns:a16="http://schemas.microsoft.com/office/drawing/2014/main" id="{138F5993-0BF3-43FE-A835-55E3FCA87C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WebRTC</a:t>
            </a:r>
            <a:r>
              <a:rPr lang="en-US" dirty="0"/>
              <a:t> Alternatives</a:t>
            </a:r>
            <a:endParaRPr sz="3600" dirty="0"/>
          </a:p>
        </p:txBody>
      </p:sp>
      <p:sp>
        <p:nvSpPr>
          <p:cNvPr id="24" name="Google Shape;300;p38">
            <a:extLst>
              <a:ext uri="{FF2B5EF4-FFF2-40B4-BE49-F238E27FC236}">
                <a16:creationId xmlns:a16="http://schemas.microsoft.com/office/drawing/2014/main" id="{61A1F231-174F-4103-90D7-2839CB56E4C7}"/>
              </a:ext>
            </a:extLst>
          </p:cNvPr>
          <p:cNvSpPr txBox="1">
            <a:spLocks/>
          </p:cNvSpPr>
          <p:nvPr/>
        </p:nvSpPr>
        <p:spPr>
          <a:xfrm flipH="1">
            <a:off x="1983918" y="1473778"/>
            <a:ext cx="5708969" cy="2382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4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Hind Vadodara Light" panose="02000000000000000000" pitchFamily="2" charset="0"/>
                <a:cs typeface="Hind Vadodara Light" panose="02000000000000000000" pitchFamily="2" charset="0"/>
              </a:rPr>
              <a:t>WebSocket:</a:t>
            </a:r>
            <a:endParaRPr lang="en-US" b="0" i="0" dirty="0">
              <a:solidFill>
                <a:srgbClr val="374151"/>
              </a:solidFill>
              <a:effectLst/>
              <a:latin typeface="Hind Vadodara Light" panose="02000000000000000000" pitchFamily="2" charset="0"/>
              <a:cs typeface="Hind Vadodara Light" panose="02000000000000000000" pitchFamily="2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374151"/>
                </a:solidFill>
                <a:effectLst/>
                <a:latin typeface="Hind Vadodara Light" panose="02000000000000000000" pitchFamily="2" charset="0"/>
                <a:cs typeface="Hind Vadodara Light" panose="02000000000000000000" pitchFamily="2" charset="0"/>
              </a:rPr>
              <a:t>Pros:</a:t>
            </a:r>
            <a:r>
              <a:rPr lang="en-US" b="0" i="0" dirty="0">
                <a:solidFill>
                  <a:srgbClr val="374151"/>
                </a:solidFill>
                <a:effectLst/>
                <a:latin typeface="Hind Vadodara Light" panose="02000000000000000000" pitchFamily="2" charset="0"/>
                <a:cs typeface="Hind Vadodara Light" panose="02000000000000000000" pitchFamily="2" charset="0"/>
              </a:rPr>
              <a:t> Simplicity and wide browser support.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374151"/>
                </a:solidFill>
                <a:effectLst/>
                <a:latin typeface="Hind Vadodara Light" panose="02000000000000000000" pitchFamily="2" charset="0"/>
                <a:cs typeface="Hind Vadodara Light" panose="02000000000000000000" pitchFamily="2" charset="0"/>
              </a:rPr>
              <a:t>Cons:</a:t>
            </a:r>
            <a:r>
              <a:rPr lang="en-US" b="0" i="0" dirty="0">
                <a:solidFill>
                  <a:srgbClr val="374151"/>
                </a:solidFill>
                <a:effectLst/>
                <a:latin typeface="Hind Vadodara Light" panose="02000000000000000000" pitchFamily="2" charset="0"/>
                <a:cs typeface="Hind Vadodara Light" panose="02000000000000000000" pitchFamily="2" charset="0"/>
              </a:rPr>
              <a:t> Limited to text and lacks built-in features like video.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374151"/>
              </a:solidFill>
              <a:effectLst/>
              <a:latin typeface="Hind Vadodara Light" panose="02000000000000000000" pitchFamily="2" charset="0"/>
              <a:cs typeface="Hind Vadodara Light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Hind Vadodara Light" panose="02000000000000000000" pitchFamily="2" charset="0"/>
                <a:cs typeface="Hind Vadodara Light" panose="02000000000000000000" pitchFamily="2" charset="0"/>
              </a:rPr>
              <a:t>SIP (Session Initiation Protocol):</a:t>
            </a:r>
            <a:endParaRPr lang="en-US" b="0" i="0" dirty="0">
              <a:solidFill>
                <a:srgbClr val="374151"/>
              </a:solidFill>
              <a:effectLst/>
              <a:latin typeface="Hind Vadodara Light" panose="02000000000000000000" pitchFamily="2" charset="0"/>
              <a:cs typeface="Hind Vadodara Light" panose="02000000000000000000" pitchFamily="2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374151"/>
                </a:solidFill>
                <a:effectLst/>
                <a:latin typeface="Hind Vadodara Light" panose="02000000000000000000" pitchFamily="2" charset="0"/>
                <a:cs typeface="Hind Vadodara Light" panose="02000000000000000000" pitchFamily="2" charset="0"/>
              </a:rPr>
              <a:t>Pros:</a:t>
            </a:r>
            <a:r>
              <a:rPr lang="en-US" b="0" i="0" dirty="0">
                <a:solidFill>
                  <a:srgbClr val="374151"/>
                </a:solidFill>
                <a:effectLst/>
                <a:latin typeface="Hind Vadodara Light" panose="02000000000000000000" pitchFamily="2" charset="0"/>
                <a:cs typeface="Hind Vadodara Light" panose="02000000000000000000" pitchFamily="2" charset="0"/>
              </a:rPr>
              <a:t> Industry-standard for VoIP communication.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374151"/>
                </a:solidFill>
                <a:effectLst/>
                <a:latin typeface="Hind Vadodara Light" panose="02000000000000000000" pitchFamily="2" charset="0"/>
                <a:cs typeface="Hind Vadodara Light" panose="02000000000000000000" pitchFamily="2" charset="0"/>
              </a:rPr>
              <a:t>Cons:</a:t>
            </a:r>
            <a:r>
              <a:rPr lang="en-US" b="0" i="0" dirty="0">
                <a:solidFill>
                  <a:srgbClr val="374151"/>
                </a:solidFill>
                <a:effectLst/>
                <a:latin typeface="Hind Vadodara Light" panose="02000000000000000000" pitchFamily="2" charset="0"/>
                <a:cs typeface="Hind Vadodara Light" panose="02000000000000000000" pitchFamily="2" charset="0"/>
              </a:rPr>
              <a:t> Requires additional protocols for media transport.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Hind Vadodara Light" panose="02000000000000000000" pitchFamily="2" charset="0"/>
              <a:cs typeface="Hind Vadodara Light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Hind Vadodara Light" panose="02000000000000000000" pitchFamily="2" charset="0"/>
                <a:cs typeface="Hind Vadodara Light" panose="02000000000000000000" pitchFamily="2" charset="0"/>
              </a:rPr>
              <a:t>ORTC (Object Real-Time Communications):</a:t>
            </a:r>
            <a:endParaRPr lang="en-US" b="0" i="0" dirty="0">
              <a:solidFill>
                <a:srgbClr val="374151"/>
              </a:solidFill>
              <a:effectLst/>
              <a:latin typeface="Hind Vadodara Light" panose="02000000000000000000" pitchFamily="2" charset="0"/>
              <a:cs typeface="Hind Vadodara Light" panose="02000000000000000000" pitchFamily="2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374151"/>
                </a:solidFill>
                <a:effectLst/>
                <a:latin typeface="Hind Vadodara Light" panose="02000000000000000000" pitchFamily="2" charset="0"/>
                <a:cs typeface="Hind Vadodara Light" panose="02000000000000000000" pitchFamily="2" charset="0"/>
              </a:rPr>
              <a:t>Pros:</a:t>
            </a:r>
            <a:r>
              <a:rPr lang="en-US" b="0" i="0" dirty="0">
                <a:solidFill>
                  <a:srgbClr val="374151"/>
                </a:solidFill>
                <a:effectLst/>
                <a:latin typeface="Hind Vadodara Light" panose="02000000000000000000" pitchFamily="2" charset="0"/>
                <a:cs typeface="Hind Vadodara Light" panose="02000000000000000000" pitchFamily="2" charset="0"/>
              </a:rPr>
              <a:t> Simplifies the WebRTC API.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374151"/>
                </a:solidFill>
                <a:effectLst/>
                <a:latin typeface="Hind Vadodara Light" panose="02000000000000000000" pitchFamily="2" charset="0"/>
                <a:cs typeface="Hind Vadodara Light" panose="02000000000000000000" pitchFamily="2" charset="0"/>
              </a:rPr>
              <a:t>Cons:</a:t>
            </a:r>
            <a:r>
              <a:rPr lang="en-US" b="0" i="0" dirty="0">
                <a:solidFill>
                  <a:srgbClr val="374151"/>
                </a:solidFill>
                <a:effectLst/>
                <a:latin typeface="Hind Vadodara Light" panose="02000000000000000000" pitchFamily="2" charset="0"/>
                <a:cs typeface="Hind Vadodara Light" panose="02000000000000000000" pitchFamily="2" charset="0"/>
              </a:rPr>
              <a:t> Limited browser support compared to WebRTC.</a:t>
            </a:r>
          </a:p>
        </p:txBody>
      </p:sp>
    </p:spTree>
    <p:extLst>
      <p:ext uri="{BB962C8B-B14F-4D97-AF65-F5344CB8AC3E}">
        <p14:creationId xmlns:p14="http://schemas.microsoft.com/office/powerpoint/2010/main" val="378625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2"/>
          <p:cNvSpPr txBox="1">
            <a:spLocks noGrp="1"/>
          </p:cNvSpPr>
          <p:nvPr>
            <p:ph type="title"/>
          </p:nvPr>
        </p:nvSpPr>
        <p:spPr>
          <a:xfrm>
            <a:off x="2028638" y="1590260"/>
            <a:ext cx="5086723" cy="17708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192</Words>
  <Application>Microsoft Office PowerPoint</Application>
  <PresentationFormat>On-screen Show (16:9)</PresentationFormat>
  <Paragraphs>40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Wingdings</vt:lpstr>
      <vt:lpstr>Calibri</vt:lpstr>
      <vt:lpstr>Hind Vadodara Light</vt:lpstr>
      <vt:lpstr>Teko Light</vt:lpstr>
      <vt:lpstr>Arial</vt:lpstr>
      <vt:lpstr>Science Fair Newsletter by Slidesgo</vt:lpstr>
      <vt:lpstr>WebRTC</vt:lpstr>
      <vt:lpstr>What is WebRTC?</vt:lpstr>
      <vt:lpstr>How it Works?</vt:lpstr>
      <vt:lpstr>Uses of WebRTC?</vt:lpstr>
      <vt:lpstr>WebRTC Alternatives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CollabPad</dc:title>
  <cp:lastModifiedBy>Md. Mansurul Hakim Shakib</cp:lastModifiedBy>
  <cp:revision>43</cp:revision>
  <dcterms:modified xsi:type="dcterms:W3CDTF">2024-01-21T07:02:18Z</dcterms:modified>
</cp:coreProperties>
</file>