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366" r:id="rId2"/>
    <p:sldId id="355" r:id="rId3"/>
    <p:sldId id="374" r:id="rId4"/>
    <p:sldId id="373" r:id="rId5"/>
    <p:sldId id="362" r:id="rId6"/>
    <p:sldId id="363" r:id="rId7"/>
    <p:sldId id="367" r:id="rId8"/>
    <p:sldId id="368" r:id="rId9"/>
    <p:sldId id="370" r:id="rId10"/>
    <p:sldId id="369" r:id="rId11"/>
    <p:sldId id="365" r:id="rId12"/>
    <p:sldId id="364" r:id="rId13"/>
    <p:sldId id="371" r:id="rId14"/>
    <p:sldId id="3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72" d="100"/>
          <a:sy n="72" d="100"/>
        </p:scale>
        <p:origin x="6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9D528-8EC9-43C0-AE7E-B8848AD0C7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DEB184D-29A1-4B6B-AD15-88F7223392D8}">
      <dgm:prSet/>
      <dgm:spPr/>
      <dgm:t>
        <a:bodyPr/>
        <a:lstStyle/>
        <a:p>
          <a:r>
            <a:rPr lang="en-US" dirty="0">
              <a:latin typeface="Times New Roman" panose="02020603050405020304" pitchFamily="18" charset="0"/>
              <a:cs typeface="Times New Roman" panose="02020603050405020304" pitchFamily="18" charset="0"/>
            </a:rPr>
            <a:t>The Superstore dataset provides sales and profit data for a variety of products across different categories and regions.</a:t>
          </a:r>
        </a:p>
      </dgm:t>
    </dgm:pt>
    <dgm:pt modelId="{0DB80C39-E420-419D-9A75-A0DAED261E91}" type="parTrans" cxnId="{130176D2-BC39-4B10-8370-08FD27CFDCBE}">
      <dgm:prSet/>
      <dgm:spPr/>
      <dgm:t>
        <a:bodyPr/>
        <a:lstStyle/>
        <a:p>
          <a:endParaRPr lang="en-US"/>
        </a:p>
      </dgm:t>
    </dgm:pt>
    <dgm:pt modelId="{DCBFA172-6E5F-4161-9BD4-0B3CEFB06587}" type="sibTrans" cxnId="{130176D2-BC39-4B10-8370-08FD27CFDCBE}">
      <dgm:prSet/>
      <dgm:spPr/>
      <dgm:t>
        <a:bodyPr/>
        <a:lstStyle/>
        <a:p>
          <a:endParaRPr lang="en-US"/>
        </a:p>
      </dgm:t>
    </dgm:pt>
    <dgm:pt modelId="{3C076B8F-E429-4644-BDF1-0155D005A2F2}">
      <dgm:prSet/>
      <dgm:spPr/>
      <dgm:t>
        <a:bodyPr/>
        <a:lstStyle/>
        <a:p>
          <a:r>
            <a:rPr lang="en-US" dirty="0">
              <a:latin typeface="Times New Roman" panose="02020603050405020304" pitchFamily="18" charset="0"/>
              <a:cs typeface="Times New Roman" panose="02020603050405020304" pitchFamily="18" charset="0"/>
            </a:rPr>
            <a:t>The goal of this project is to analyze the data and identify insights that can help the company improve its business performance. </a:t>
          </a:r>
        </a:p>
      </dgm:t>
    </dgm:pt>
    <dgm:pt modelId="{BBA89A51-1335-403B-9160-D4AA4A7BD19B}" type="parTrans" cxnId="{569DB59E-23A8-4C97-BEC5-D08646B6B5B5}">
      <dgm:prSet/>
      <dgm:spPr/>
      <dgm:t>
        <a:bodyPr/>
        <a:lstStyle/>
        <a:p>
          <a:endParaRPr lang="en-US"/>
        </a:p>
      </dgm:t>
    </dgm:pt>
    <dgm:pt modelId="{B82A06A9-BD84-4AE1-B847-0EC24F4ADF9F}" type="sibTrans" cxnId="{569DB59E-23A8-4C97-BEC5-D08646B6B5B5}">
      <dgm:prSet/>
      <dgm:spPr/>
      <dgm:t>
        <a:bodyPr/>
        <a:lstStyle/>
        <a:p>
          <a:endParaRPr lang="en-US"/>
        </a:p>
      </dgm:t>
    </dgm:pt>
    <dgm:pt modelId="{24152ED3-9B05-4213-8B77-D68B5B8A1655}">
      <dgm:prSet/>
      <dgm:spPr/>
      <dgm:t>
        <a:bodyPr/>
        <a:lstStyle/>
        <a:p>
          <a:r>
            <a:rPr lang="en-US">
              <a:latin typeface="Times New Roman" panose="02020603050405020304" pitchFamily="18" charset="0"/>
              <a:cs typeface="Times New Roman" panose="02020603050405020304" pitchFamily="18" charset="0"/>
            </a:rPr>
            <a:t>Specifically, we aim to answer questions such as: which product categories are the most profitable? Which regions have the highest sales and profit? What are the most profitable products? </a:t>
          </a:r>
        </a:p>
      </dgm:t>
    </dgm:pt>
    <dgm:pt modelId="{FC517F7B-11DF-491F-99E6-60F42509E08A}" type="parTrans" cxnId="{A26251AC-41D1-4D5F-8573-6A6820FF7353}">
      <dgm:prSet/>
      <dgm:spPr/>
      <dgm:t>
        <a:bodyPr/>
        <a:lstStyle/>
        <a:p>
          <a:endParaRPr lang="en-US"/>
        </a:p>
      </dgm:t>
    </dgm:pt>
    <dgm:pt modelId="{8CB3B6C8-631E-4BA5-A165-ABAFA4E8088F}" type="sibTrans" cxnId="{A26251AC-41D1-4D5F-8573-6A6820FF7353}">
      <dgm:prSet/>
      <dgm:spPr/>
      <dgm:t>
        <a:bodyPr/>
        <a:lstStyle/>
        <a:p>
          <a:endParaRPr lang="en-US"/>
        </a:p>
      </dgm:t>
    </dgm:pt>
    <dgm:pt modelId="{858E73BA-E126-4216-A26C-2A5CC2CA8267}">
      <dgm:prSet/>
      <dgm:spPr/>
      <dgm:t>
        <a:bodyPr/>
        <a:lstStyle/>
        <a:p>
          <a:r>
            <a:rPr lang="en-US">
              <a:latin typeface="Times New Roman" panose="02020603050405020304" pitchFamily="18" charset="0"/>
              <a:cs typeface="Times New Roman" panose="02020603050405020304" pitchFamily="18" charset="0"/>
            </a:rPr>
            <a:t>By answering these questions, we hope to provide recommendations for the company on how to optimize its product offerings and improve its revenue and profitability.</a:t>
          </a:r>
        </a:p>
      </dgm:t>
    </dgm:pt>
    <dgm:pt modelId="{CFBBE8A6-D52E-4655-9D67-667D8FA28D04}" type="parTrans" cxnId="{874DE912-F733-44C3-98F9-E8FDC46A27EE}">
      <dgm:prSet/>
      <dgm:spPr/>
      <dgm:t>
        <a:bodyPr/>
        <a:lstStyle/>
        <a:p>
          <a:endParaRPr lang="en-US"/>
        </a:p>
      </dgm:t>
    </dgm:pt>
    <dgm:pt modelId="{02D2CC8D-E96F-42E1-AB58-BC57312712DA}" type="sibTrans" cxnId="{874DE912-F733-44C3-98F9-E8FDC46A27EE}">
      <dgm:prSet/>
      <dgm:spPr/>
      <dgm:t>
        <a:bodyPr/>
        <a:lstStyle/>
        <a:p>
          <a:endParaRPr lang="en-US"/>
        </a:p>
      </dgm:t>
    </dgm:pt>
    <dgm:pt modelId="{044E2199-1267-4ACF-801B-39BB8C086AD2}" type="pres">
      <dgm:prSet presAssocID="{7D99D528-8EC9-43C0-AE7E-B8848AD0C7BA}" presName="root" presStyleCnt="0">
        <dgm:presLayoutVars>
          <dgm:dir/>
          <dgm:resizeHandles val="exact"/>
        </dgm:presLayoutVars>
      </dgm:prSet>
      <dgm:spPr/>
    </dgm:pt>
    <dgm:pt modelId="{49EA1066-75AD-4C01-A1CA-5F978178D8AE}" type="pres">
      <dgm:prSet presAssocID="{4DEB184D-29A1-4B6B-AD15-88F7223392D8}" presName="compNode" presStyleCnt="0"/>
      <dgm:spPr/>
    </dgm:pt>
    <dgm:pt modelId="{B7F748D8-1C54-4855-8A79-C2D55950EFC6}" type="pres">
      <dgm:prSet presAssocID="{4DEB184D-29A1-4B6B-AD15-88F7223392D8}" presName="bgRect" presStyleLbl="bgShp" presStyleIdx="0" presStyleCnt="4"/>
      <dgm:spPr/>
    </dgm:pt>
    <dgm:pt modelId="{C74FE6FB-20F0-4DB9-86D1-E52810EF7C14}" type="pres">
      <dgm:prSet presAssocID="{4DEB184D-29A1-4B6B-AD15-88F7223392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137F4D0-3A3E-4DF2-B4DA-78BBF4A4B3FF}" type="pres">
      <dgm:prSet presAssocID="{4DEB184D-29A1-4B6B-AD15-88F7223392D8}" presName="spaceRect" presStyleCnt="0"/>
      <dgm:spPr/>
    </dgm:pt>
    <dgm:pt modelId="{8CCDB89E-4BC0-4B94-AB74-8D5196D38373}" type="pres">
      <dgm:prSet presAssocID="{4DEB184D-29A1-4B6B-AD15-88F7223392D8}" presName="parTx" presStyleLbl="revTx" presStyleIdx="0" presStyleCnt="4">
        <dgm:presLayoutVars>
          <dgm:chMax val="0"/>
          <dgm:chPref val="0"/>
        </dgm:presLayoutVars>
      </dgm:prSet>
      <dgm:spPr/>
    </dgm:pt>
    <dgm:pt modelId="{7DEF4AFF-381C-40F4-8921-3DBB1BD7E60A}" type="pres">
      <dgm:prSet presAssocID="{DCBFA172-6E5F-4161-9BD4-0B3CEFB06587}" presName="sibTrans" presStyleCnt="0"/>
      <dgm:spPr/>
    </dgm:pt>
    <dgm:pt modelId="{890E5FE1-2C43-4572-B666-15384A326D78}" type="pres">
      <dgm:prSet presAssocID="{3C076B8F-E429-4644-BDF1-0155D005A2F2}" presName="compNode" presStyleCnt="0"/>
      <dgm:spPr/>
    </dgm:pt>
    <dgm:pt modelId="{0DC91A13-D9B4-4836-BA4C-11720701AA3E}" type="pres">
      <dgm:prSet presAssocID="{3C076B8F-E429-4644-BDF1-0155D005A2F2}" presName="bgRect" presStyleLbl="bgShp" presStyleIdx="1" presStyleCnt="4"/>
      <dgm:spPr/>
    </dgm:pt>
    <dgm:pt modelId="{A9EA0025-57F8-4BD3-98CB-8E3E192CB279}" type="pres">
      <dgm:prSet presAssocID="{3C076B8F-E429-4644-BDF1-0155D005A2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025E8195-6C44-4E65-A15E-23D7FFD04870}" type="pres">
      <dgm:prSet presAssocID="{3C076B8F-E429-4644-BDF1-0155D005A2F2}" presName="spaceRect" presStyleCnt="0"/>
      <dgm:spPr/>
    </dgm:pt>
    <dgm:pt modelId="{6011F570-5E89-4D21-9E9F-11CD30E2ABDB}" type="pres">
      <dgm:prSet presAssocID="{3C076B8F-E429-4644-BDF1-0155D005A2F2}" presName="parTx" presStyleLbl="revTx" presStyleIdx="1" presStyleCnt="4">
        <dgm:presLayoutVars>
          <dgm:chMax val="0"/>
          <dgm:chPref val="0"/>
        </dgm:presLayoutVars>
      </dgm:prSet>
      <dgm:spPr/>
    </dgm:pt>
    <dgm:pt modelId="{52F73828-137C-4EDD-BAB3-4F206F919B05}" type="pres">
      <dgm:prSet presAssocID="{B82A06A9-BD84-4AE1-B847-0EC24F4ADF9F}" presName="sibTrans" presStyleCnt="0"/>
      <dgm:spPr/>
    </dgm:pt>
    <dgm:pt modelId="{AE24F226-5519-4FE0-AECD-8A44EEE07E06}" type="pres">
      <dgm:prSet presAssocID="{24152ED3-9B05-4213-8B77-D68B5B8A1655}" presName="compNode" presStyleCnt="0"/>
      <dgm:spPr/>
    </dgm:pt>
    <dgm:pt modelId="{820460A1-CB41-4C8B-A0FB-0E598E8ADF62}" type="pres">
      <dgm:prSet presAssocID="{24152ED3-9B05-4213-8B77-D68B5B8A1655}" presName="bgRect" presStyleLbl="bgShp" presStyleIdx="2" presStyleCnt="4"/>
      <dgm:spPr/>
    </dgm:pt>
    <dgm:pt modelId="{B3FFF4FB-9EB7-4FE0-ACB5-7DB273C3A34F}" type="pres">
      <dgm:prSet presAssocID="{24152ED3-9B05-4213-8B77-D68B5B8A16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B2BBA8-F6DB-48BE-B983-80B9FD27641B}" type="pres">
      <dgm:prSet presAssocID="{24152ED3-9B05-4213-8B77-D68B5B8A1655}" presName="spaceRect" presStyleCnt="0"/>
      <dgm:spPr/>
    </dgm:pt>
    <dgm:pt modelId="{97CB7087-B61E-4A8F-B152-FE185D53DDE4}" type="pres">
      <dgm:prSet presAssocID="{24152ED3-9B05-4213-8B77-D68B5B8A1655}" presName="parTx" presStyleLbl="revTx" presStyleIdx="2" presStyleCnt="4">
        <dgm:presLayoutVars>
          <dgm:chMax val="0"/>
          <dgm:chPref val="0"/>
        </dgm:presLayoutVars>
      </dgm:prSet>
      <dgm:spPr/>
    </dgm:pt>
    <dgm:pt modelId="{4585E7AF-021F-4A77-BC6E-7B30F8DFE671}" type="pres">
      <dgm:prSet presAssocID="{8CB3B6C8-631E-4BA5-A165-ABAFA4E8088F}" presName="sibTrans" presStyleCnt="0"/>
      <dgm:spPr/>
    </dgm:pt>
    <dgm:pt modelId="{B8466D07-3282-4DF2-AC8C-C6946E7895FA}" type="pres">
      <dgm:prSet presAssocID="{858E73BA-E126-4216-A26C-2A5CC2CA8267}" presName="compNode" presStyleCnt="0"/>
      <dgm:spPr/>
    </dgm:pt>
    <dgm:pt modelId="{5B603F84-3811-464C-B681-F00ADBDDF4EB}" type="pres">
      <dgm:prSet presAssocID="{858E73BA-E126-4216-A26C-2A5CC2CA8267}" presName="bgRect" presStyleLbl="bgShp" presStyleIdx="3" presStyleCnt="4"/>
      <dgm:spPr/>
    </dgm:pt>
    <dgm:pt modelId="{40B373A7-27B7-4EA3-A692-E0AE10D39BC6}" type="pres">
      <dgm:prSet presAssocID="{858E73BA-E126-4216-A26C-2A5CC2CA82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46FBAA1F-D6B8-4F95-B15B-FB68ACEEC697}" type="pres">
      <dgm:prSet presAssocID="{858E73BA-E126-4216-A26C-2A5CC2CA8267}" presName="spaceRect" presStyleCnt="0"/>
      <dgm:spPr/>
    </dgm:pt>
    <dgm:pt modelId="{97713556-1BFD-466E-B54F-D1E69225C58A}" type="pres">
      <dgm:prSet presAssocID="{858E73BA-E126-4216-A26C-2A5CC2CA8267}" presName="parTx" presStyleLbl="revTx" presStyleIdx="3" presStyleCnt="4">
        <dgm:presLayoutVars>
          <dgm:chMax val="0"/>
          <dgm:chPref val="0"/>
        </dgm:presLayoutVars>
      </dgm:prSet>
      <dgm:spPr/>
    </dgm:pt>
  </dgm:ptLst>
  <dgm:cxnLst>
    <dgm:cxn modelId="{1707A508-E87D-4967-A6CE-D0F642EA5135}" type="presOf" srcId="{24152ED3-9B05-4213-8B77-D68B5B8A1655}" destId="{97CB7087-B61E-4A8F-B152-FE185D53DDE4}" srcOrd="0" destOrd="0" presId="urn:microsoft.com/office/officeart/2018/2/layout/IconVerticalSolidList"/>
    <dgm:cxn modelId="{874DE912-F733-44C3-98F9-E8FDC46A27EE}" srcId="{7D99D528-8EC9-43C0-AE7E-B8848AD0C7BA}" destId="{858E73BA-E126-4216-A26C-2A5CC2CA8267}" srcOrd="3" destOrd="0" parTransId="{CFBBE8A6-D52E-4655-9D67-667D8FA28D04}" sibTransId="{02D2CC8D-E96F-42E1-AB58-BC57312712DA}"/>
    <dgm:cxn modelId="{E5242A36-91E5-4273-993C-364EBBE75C3F}" type="presOf" srcId="{858E73BA-E126-4216-A26C-2A5CC2CA8267}" destId="{97713556-1BFD-466E-B54F-D1E69225C58A}" srcOrd="0" destOrd="0" presId="urn:microsoft.com/office/officeart/2018/2/layout/IconVerticalSolidList"/>
    <dgm:cxn modelId="{E6DBAB61-DC35-459E-9689-4A8B479F948B}" type="presOf" srcId="{4DEB184D-29A1-4B6B-AD15-88F7223392D8}" destId="{8CCDB89E-4BC0-4B94-AB74-8D5196D38373}" srcOrd="0" destOrd="0" presId="urn:microsoft.com/office/officeart/2018/2/layout/IconVerticalSolidList"/>
    <dgm:cxn modelId="{E725548C-A742-4D59-BC90-1C8554A49610}" type="presOf" srcId="{3C076B8F-E429-4644-BDF1-0155D005A2F2}" destId="{6011F570-5E89-4D21-9E9F-11CD30E2ABDB}" srcOrd="0" destOrd="0" presId="urn:microsoft.com/office/officeart/2018/2/layout/IconVerticalSolidList"/>
    <dgm:cxn modelId="{569DB59E-23A8-4C97-BEC5-D08646B6B5B5}" srcId="{7D99D528-8EC9-43C0-AE7E-B8848AD0C7BA}" destId="{3C076B8F-E429-4644-BDF1-0155D005A2F2}" srcOrd="1" destOrd="0" parTransId="{BBA89A51-1335-403B-9160-D4AA4A7BD19B}" sibTransId="{B82A06A9-BD84-4AE1-B847-0EC24F4ADF9F}"/>
    <dgm:cxn modelId="{A26251AC-41D1-4D5F-8573-6A6820FF7353}" srcId="{7D99D528-8EC9-43C0-AE7E-B8848AD0C7BA}" destId="{24152ED3-9B05-4213-8B77-D68B5B8A1655}" srcOrd="2" destOrd="0" parTransId="{FC517F7B-11DF-491F-99E6-60F42509E08A}" sibTransId="{8CB3B6C8-631E-4BA5-A165-ABAFA4E8088F}"/>
    <dgm:cxn modelId="{130176D2-BC39-4B10-8370-08FD27CFDCBE}" srcId="{7D99D528-8EC9-43C0-AE7E-B8848AD0C7BA}" destId="{4DEB184D-29A1-4B6B-AD15-88F7223392D8}" srcOrd="0" destOrd="0" parTransId="{0DB80C39-E420-419D-9A75-A0DAED261E91}" sibTransId="{DCBFA172-6E5F-4161-9BD4-0B3CEFB06587}"/>
    <dgm:cxn modelId="{98EAAAE1-5677-49C6-BB7D-C50EB8DE25D0}" type="presOf" srcId="{7D99D528-8EC9-43C0-AE7E-B8848AD0C7BA}" destId="{044E2199-1267-4ACF-801B-39BB8C086AD2}" srcOrd="0" destOrd="0" presId="urn:microsoft.com/office/officeart/2018/2/layout/IconVerticalSolidList"/>
    <dgm:cxn modelId="{C5F04FF4-9897-4CE8-AF0F-CC45BE96505D}" type="presParOf" srcId="{044E2199-1267-4ACF-801B-39BB8C086AD2}" destId="{49EA1066-75AD-4C01-A1CA-5F978178D8AE}" srcOrd="0" destOrd="0" presId="urn:microsoft.com/office/officeart/2018/2/layout/IconVerticalSolidList"/>
    <dgm:cxn modelId="{418BE56B-2BB8-40DC-ADF7-57D6A78B16AD}" type="presParOf" srcId="{49EA1066-75AD-4C01-A1CA-5F978178D8AE}" destId="{B7F748D8-1C54-4855-8A79-C2D55950EFC6}" srcOrd="0" destOrd="0" presId="urn:microsoft.com/office/officeart/2018/2/layout/IconVerticalSolidList"/>
    <dgm:cxn modelId="{636752BA-376E-40FE-919F-686CDD6D2EC4}" type="presParOf" srcId="{49EA1066-75AD-4C01-A1CA-5F978178D8AE}" destId="{C74FE6FB-20F0-4DB9-86D1-E52810EF7C14}" srcOrd="1" destOrd="0" presId="urn:microsoft.com/office/officeart/2018/2/layout/IconVerticalSolidList"/>
    <dgm:cxn modelId="{566DAEEF-4DB4-4394-9A76-48B7B10A645E}" type="presParOf" srcId="{49EA1066-75AD-4C01-A1CA-5F978178D8AE}" destId="{3137F4D0-3A3E-4DF2-B4DA-78BBF4A4B3FF}" srcOrd="2" destOrd="0" presId="urn:microsoft.com/office/officeart/2018/2/layout/IconVerticalSolidList"/>
    <dgm:cxn modelId="{26EF3353-4A4E-4274-BE78-03C5E1459F44}" type="presParOf" srcId="{49EA1066-75AD-4C01-A1CA-5F978178D8AE}" destId="{8CCDB89E-4BC0-4B94-AB74-8D5196D38373}" srcOrd="3" destOrd="0" presId="urn:microsoft.com/office/officeart/2018/2/layout/IconVerticalSolidList"/>
    <dgm:cxn modelId="{13771804-9C8D-4751-9583-7E6247D0D50B}" type="presParOf" srcId="{044E2199-1267-4ACF-801B-39BB8C086AD2}" destId="{7DEF4AFF-381C-40F4-8921-3DBB1BD7E60A}" srcOrd="1" destOrd="0" presId="urn:microsoft.com/office/officeart/2018/2/layout/IconVerticalSolidList"/>
    <dgm:cxn modelId="{4FDD41E0-9E00-482A-96FB-174FAA53A48C}" type="presParOf" srcId="{044E2199-1267-4ACF-801B-39BB8C086AD2}" destId="{890E5FE1-2C43-4572-B666-15384A326D78}" srcOrd="2" destOrd="0" presId="urn:microsoft.com/office/officeart/2018/2/layout/IconVerticalSolidList"/>
    <dgm:cxn modelId="{D2DC79F1-3A5C-47D4-8F7B-01FB532074E3}" type="presParOf" srcId="{890E5FE1-2C43-4572-B666-15384A326D78}" destId="{0DC91A13-D9B4-4836-BA4C-11720701AA3E}" srcOrd="0" destOrd="0" presId="urn:microsoft.com/office/officeart/2018/2/layout/IconVerticalSolidList"/>
    <dgm:cxn modelId="{C7FF16E5-642C-4EDE-8C6C-80CCCCAD5860}" type="presParOf" srcId="{890E5FE1-2C43-4572-B666-15384A326D78}" destId="{A9EA0025-57F8-4BD3-98CB-8E3E192CB279}" srcOrd="1" destOrd="0" presId="urn:microsoft.com/office/officeart/2018/2/layout/IconVerticalSolidList"/>
    <dgm:cxn modelId="{6DB80131-75E6-4452-B705-207A586972B2}" type="presParOf" srcId="{890E5FE1-2C43-4572-B666-15384A326D78}" destId="{025E8195-6C44-4E65-A15E-23D7FFD04870}" srcOrd="2" destOrd="0" presId="urn:microsoft.com/office/officeart/2018/2/layout/IconVerticalSolidList"/>
    <dgm:cxn modelId="{FDCA629A-7904-42AA-BA41-C0440D5325AF}" type="presParOf" srcId="{890E5FE1-2C43-4572-B666-15384A326D78}" destId="{6011F570-5E89-4D21-9E9F-11CD30E2ABDB}" srcOrd="3" destOrd="0" presId="urn:microsoft.com/office/officeart/2018/2/layout/IconVerticalSolidList"/>
    <dgm:cxn modelId="{FC005940-140D-41AB-82F7-A324BD3EB941}" type="presParOf" srcId="{044E2199-1267-4ACF-801B-39BB8C086AD2}" destId="{52F73828-137C-4EDD-BAB3-4F206F919B05}" srcOrd="3" destOrd="0" presId="urn:microsoft.com/office/officeart/2018/2/layout/IconVerticalSolidList"/>
    <dgm:cxn modelId="{3FD6610D-8091-4A19-B781-7DBC4D950075}" type="presParOf" srcId="{044E2199-1267-4ACF-801B-39BB8C086AD2}" destId="{AE24F226-5519-4FE0-AECD-8A44EEE07E06}" srcOrd="4" destOrd="0" presId="urn:microsoft.com/office/officeart/2018/2/layout/IconVerticalSolidList"/>
    <dgm:cxn modelId="{AD4F3FA9-57E3-4A51-930B-ADA1C6F99578}" type="presParOf" srcId="{AE24F226-5519-4FE0-AECD-8A44EEE07E06}" destId="{820460A1-CB41-4C8B-A0FB-0E598E8ADF62}" srcOrd="0" destOrd="0" presId="urn:microsoft.com/office/officeart/2018/2/layout/IconVerticalSolidList"/>
    <dgm:cxn modelId="{7B1AFB48-BF79-4083-A70C-57361D147BD3}" type="presParOf" srcId="{AE24F226-5519-4FE0-AECD-8A44EEE07E06}" destId="{B3FFF4FB-9EB7-4FE0-ACB5-7DB273C3A34F}" srcOrd="1" destOrd="0" presId="urn:microsoft.com/office/officeart/2018/2/layout/IconVerticalSolidList"/>
    <dgm:cxn modelId="{ED941779-5F4C-4A97-8D68-038ECEF8034F}" type="presParOf" srcId="{AE24F226-5519-4FE0-AECD-8A44EEE07E06}" destId="{51B2BBA8-F6DB-48BE-B983-80B9FD27641B}" srcOrd="2" destOrd="0" presId="urn:microsoft.com/office/officeart/2018/2/layout/IconVerticalSolidList"/>
    <dgm:cxn modelId="{469FB960-4412-4298-A285-ECE4C928B94B}" type="presParOf" srcId="{AE24F226-5519-4FE0-AECD-8A44EEE07E06}" destId="{97CB7087-B61E-4A8F-B152-FE185D53DDE4}" srcOrd="3" destOrd="0" presId="urn:microsoft.com/office/officeart/2018/2/layout/IconVerticalSolidList"/>
    <dgm:cxn modelId="{AEACE28E-A5C8-4E99-ADB3-E39E0F77DE86}" type="presParOf" srcId="{044E2199-1267-4ACF-801B-39BB8C086AD2}" destId="{4585E7AF-021F-4A77-BC6E-7B30F8DFE671}" srcOrd="5" destOrd="0" presId="urn:microsoft.com/office/officeart/2018/2/layout/IconVerticalSolidList"/>
    <dgm:cxn modelId="{5B18167A-4F86-4209-945A-E9FDAAD5A50F}" type="presParOf" srcId="{044E2199-1267-4ACF-801B-39BB8C086AD2}" destId="{B8466D07-3282-4DF2-AC8C-C6946E7895FA}" srcOrd="6" destOrd="0" presId="urn:microsoft.com/office/officeart/2018/2/layout/IconVerticalSolidList"/>
    <dgm:cxn modelId="{58CCF4C9-086A-4878-AC0B-7EA8B9B0A2E1}" type="presParOf" srcId="{B8466D07-3282-4DF2-AC8C-C6946E7895FA}" destId="{5B603F84-3811-464C-B681-F00ADBDDF4EB}" srcOrd="0" destOrd="0" presId="urn:microsoft.com/office/officeart/2018/2/layout/IconVerticalSolidList"/>
    <dgm:cxn modelId="{96A95BD9-E107-4C45-832B-98B94AB89E2C}" type="presParOf" srcId="{B8466D07-3282-4DF2-AC8C-C6946E7895FA}" destId="{40B373A7-27B7-4EA3-A692-E0AE10D39BC6}" srcOrd="1" destOrd="0" presId="urn:microsoft.com/office/officeart/2018/2/layout/IconVerticalSolidList"/>
    <dgm:cxn modelId="{DAE34DAA-6733-4C9A-915B-8C3CB57EB764}" type="presParOf" srcId="{B8466D07-3282-4DF2-AC8C-C6946E7895FA}" destId="{46FBAA1F-D6B8-4F95-B15B-FB68ACEEC697}" srcOrd="2" destOrd="0" presId="urn:microsoft.com/office/officeart/2018/2/layout/IconVerticalSolidList"/>
    <dgm:cxn modelId="{E5524493-01A6-4D42-827E-E652C796531B}" type="presParOf" srcId="{B8466D07-3282-4DF2-AC8C-C6946E7895FA}" destId="{97713556-1BFD-466E-B54F-D1E69225C5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B837E8-E6E4-4669-A1B4-38FED865EE33}"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7476454A-694E-4DCD-B09C-7556B83E95C8}">
      <dgm:prSet custT="1"/>
      <dgm:spPr/>
      <dgm:t>
        <a:bodyPr/>
        <a:lstStyle/>
        <a:p>
          <a:r>
            <a:rPr lang="en-US" sz="1800">
              <a:latin typeface="Times New Roman" panose="02020603050405020304" pitchFamily="18" charset="0"/>
              <a:cs typeface="Times New Roman" panose="02020603050405020304" pitchFamily="18" charset="0"/>
            </a:rPr>
            <a:t>Hypothesis 1: Technology products have the highest profit margin compared to other product categories.</a:t>
          </a:r>
        </a:p>
      </dgm:t>
    </dgm:pt>
    <dgm:pt modelId="{EBF52E95-49F9-475A-A168-A4C5AB2651E0}" type="parTrans" cxnId="{FBF343C0-B027-4F3F-8332-4F70FDEB2E09}">
      <dgm:prSet/>
      <dgm:spPr/>
      <dgm:t>
        <a:bodyPr/>
        <a:lstStyle/>
        <a:p>
          <a:endParaRPr lang="en-US"/>
        </a:p>
      </dgm:t>
    </dgm:pt>
    <dgm:pt modelId="{33BD99DF-0728-46DB-8055-708CDA1495E2}" type="sibTrans" cxnId="{FBF343C0-B027-4F3F-8332-4F70FDEB2E09}">
      <dgm:prSet/>
      <dgm:spPr/>
      <dgm:t>
        <a:bodyPr/>
        <a:lstStyle/>
        <a:p>
          <a:endParaRPr lang="en-US"/>
        </a:p>
      </dgm:t>
    </dgm:pt>
    <dgm:pt modelId="{A872D8C9-CB8C-4604-B9D3-45E18C1185F0}">
      <dgm:prSet custT="1"/>
      <dgm:spPr/>
      <dgm:t>
        <a:bodyPr/>
        <a:lstStyle/>
        <a:p>
          <a:r>
            <a:rPr lang="en-US" sz="1800">
              <a:latin typeface="Times New Roman" panose="02020603050405020304" pitchFamily="18" charset="0"/>
              <a:cs typeface="Times New Roman" panose="02020603050405020304" pitchFamily="18" charset="0"/>
            </a:rPr>
            <a:t>Hypothesis 2: The East region has the highest sales compared to other regions.</a:t>
          </a:r>
        </a:p>
      </dgm:t>
    </dgm:pt>
    <dgm:pt modelId="{C11B65AF-ECFC-471A-BC56-E794F86477C9}" type="parTrans" cxnId="{81EFC017-A530-4BFD-A8C5-EBE181F1CCF8}">
      <dgm:prSet/>
      <dgm:spPr/>
      <dgm:t>
        <a:bodyPr/>
        <a:lstStyle/>
        <a:p>
          <a:endParaRPr lang="en-US"/>
        </a:p>
      </dgm:t>
    </dgm:pt>
    <dgm:pt modelId="{32737EE2-39F7-4C42-8700-A35228AAF251}" type="sibTrans" cxnId="{81EFC017-A530-4BFD-A8C5-EBE181F1CCF8}">
      <dgm:prSet/>
      <dgm:spPr/>
      <dgm:t>
        <a:bodyPr/>
        <a:lstStyle/>
        <a:p>
          <a:endParaRPr lang="en-US"/>
        </a:p>
      </dgm:t>
    </dgm:pt>
    <dgm:pt modelId="{3937C041-422F-4822-9A3A-467CE40A06D2}">
      <dgm:prSet custT="1"/>
      <dgm:spPr/>
      <dgm:t>
        <a:bodyPr/>
        <a:lstStyle/>
        <a:p>
          <a:r>
            <a:rPr lang="en-US" sz="1800" dirty="0">
              <a:latin typeface="Times New Roman" panose="02020603050405020304" pitchFamily="18" charset="0"/>
              <a:cs typeface="Times New Roman" panose="02020603050405020304" pitchFamily="18" charset="0"/>
            </a:rPr>
            <a:t>Hypothesis 3: Sales are higher during certain months of the year.</a:t>
          </a:r>
        </a:p>
      </dgm:t>
    </dgm:pt>
    <dgm:pt modelId="{7D56F823-AFAF-4124-A8AF-7AB3B363B7D1}" type="parTrans" cxnId="{1434245D-26E9-403C-ABA6-3C3DF4A745AD}">
      <dgm:prSet/>
      <dgm:spPr/>
      <dgm:t>
        <a:bodyPr/>
        <a:lstStyle/>
        <a:p>
          <a:endParaRPr lang="en-US"/>
        </a:p>
      </dgm:t>
    </dgm:pt>
    <dgm:pt modelId="{ADAA34D9-C761-483D-85BC-CB36B94A34B8}" type="sibTrans" cxnId="{1434245D-26E9-403C-ABA6-3C3DF4A745AD}">
      <dgm:prSet/>
      <dgm:spPr/>
      <dgm:t>
        <a:bodyPr/>
        <a:lstStyle/>
        <a:p>
          <a:endParaRPr lang="en-US"/>
        </a:p>
      </dgm:t>
    </dgm:pt>
    <dgm:pt modelId="{D5A216D8-FAF6-4BDE-9783-FAEA87C2F052}">
      <dgm:prSet custT="1"/>
      <dgm:spPr/>
      <dgm:t>
        <a:bodyPr/>
        <a:lstStyle/>
        <a:p>
          <a:r>
            <a:rPr lang="en-US" sz="1800" dirty="0">
              <a:latin typeface="Times New Roman" panose="02020603050405020304" pitchFamily="18" charset="0"/>
              <a:cs typeface="Times New Roman" panose="02020603050405020304" pitchFamily="18" charset="0"/>
            </a:rPr>
            <a:t>Hypothesis 4: Orders with same-day shipping have the lowest rate of returned products.</a:t>
          </a:r>
        </a:p>
      </dgm:t>
    </dgm:pt>
    <dgm:pt modelId="{4DEBFDF8-BBBB-405D-B7FA-7C9AF7A605C8}" type="parTrans" cxnId="{3237B9DD-8303-438E-91FE-A346C02567DC}">
      <dgm:prSet/>
      <dgm:spPr/>
      <dgm:t>
        <a:bodyPr/>
        <a:lstStyle/>
        <a:p>
          <a:endParaRPr lang="en-US"/>
        </a:p>
      </dgm:t>
    </dgm:pt>
    <dgm:pt modelId="{AEED3A3A-3EE1-4C02-A9BE-168F46C6C714}" type="sibTrans" cxnId="{3237B9DD-8303-438E-91FE-A346C02567DC}">
      <dgm:prSet/>
      <dgm:spPr/>
      <dgm:t>
        <a:bodyPr/>
        <a:lstStyle/>
        <a:p>
          <a:endParaRPr lang="en-US" dirty="0"/>
        </a:p>
      </dgm:t>
    </dgm:pt>
    <dgm:pt modelId="{4B716562-9856-4BAF-9F26-E3310544E9EF}">
      <dgm:prSet custT="1"/>
      <dgm:spPr/>
      <dgm:t>
        <a:bodyPr/>
        <a:lstStyle/>
        <a:p>
          <a:r>
            <a:rPr lang="en-US" sz="1800" dirty="0">
              <a:latin typeface="Times New Roman" panose="02020603050405020304" pitchFamily="18" charset="0"/>
              <a:cs typeface="Times New Roman" panose="02020603050405020304" pitchFamily="18" charset="0"/>
            </a:rPr>
            <a:t>Hypothesis 5: The company's profit is more on weekdays than on weekends.</a:t>
          </a:r>
        </a:p>
      </dgm:t>
    </dgm:pt>
    <dgm:pt modelId="{3CA81094-54AA-4EDD-A45F-9FF6522CD159}" type="parTrans" cxnId="{A5DB06C5-A667-4D4B-B92A-6C9EB08069EA}">
      <dgm:prSet/>
      <dgm:spPr/>
      <dgm:t>
        <a:bodyPr/>
        <a:lstStyle/>
        <a:p>
          <a:endParaRPr lang="en-US"/>
        </a:p>
      </dgm:t>
    </dgm:pt>
    <dgm:pt modelId="{B9E202FD-4EA8-4BF6-B50E-4766791A0680}" type="sibTrans" cxnId="{A5DB06C5-A667-4D4B-B92A-6C9EB08069EA}">
      <dgm:prSet/>
      <dgm:spPr/>
      <dgm:t>
        <a:bodyPr/>
        <a:lstStyle/>
        <a:p>
          <a:endParaRPr lang="en-US"/>
        </a:p>
      </dgm:t>
    </dgm:pt>
    <dgm:pt modelId="{828F4F62-2799-4958-80F3-4CA82AC08634}" type="pres">
      <dgm:prSet presAssocID="{A3B837E8-E6E4-4669-A1B4-38FED865EE33}" presName="outerComposite" presStyleCnt="0">
        <dgm:presLayoutVars>
          <dgm:chMax val="5"/>
          <dgm:dir/>
          <dgm:resizeHandles val="exact"/>
        </dgm:presLayoutVars>
      </dgm:prSet>
      <dgm:spPr/>
    </dgm:pt>
    <dgm:pt modelId="{4978056B-6707-4C84-B675-1C02EEE7C7BC}" type="pres">
      <dgm:prSet presAssocID="{A3B837E8-E6E4-4669-A1B4-38FED865EE33}" presName="dummyMaxCanvas" presStyleCnt="0">
        <dgm:presLayoutVars/>
      </dgm:prSet>
      <dgm:spPr/>
    </dgm:pt>
    <dgm:pt modelId="{47CFE775-5B14-4096-A37F-07C8E85308BA}" type="pres">
      <dgm:prSet presAssocID="{A3B837E8-E6E4-4669-A1B4-38FED865EE33}" presName="FiveNodes_1" presStyleLbl="node1" presStyleIdx="0" presStyleCnt="5">
        <dgm:presLayoutVars>
          <dgm:bulletEnabled val="1"/>
        </dgm:presLayoutVars>
      </dgm:prSet>
      <dgm:spPr/>
    </dgm:pt>
    <dgm:pt modelId="{230F02E4-7F12-4852-9347-6C80353AA41C}" type="pres">
      <dgm:prSet presAssocID="{A3B837E8-E6E4-4669-A1B4-38FED865EE33}" presName="FiveNodes_2" presStyleLbl="node1" presStyleIdx="1" presStyleCnt="5">
        <dgm:presLayoutVars>
          <dgm:bulletEnabled val="1"/>
        </dgm:presLayoutVars>
      </dgm:prSet>
      <dgm:spPr/>
    </dgm:pt>
    <dgm:pt modelId="{6AC6FF69-259E-4F58-9CC1-074CF467928F}" type="pres">
      <dgm:prSet presAssocID="{A3B837E8-E6E4-4669-A1B4-38FED865EE33}" presName="FiveNodes_3" presStyleLbl="node1" presStyleIdx="2" presStyleCnt="5">
        <dgm:presLayoutVars>
          <dgm:bulletEnabled val="1"/>
        </dgm:presLayoutVars>
      </dgm:prSet>
      <dgm:spPr/>
    </dgm:pt>
    <dgm:pt modelId="{8F59B027-8D99-45F1-9F95-C351F9DAA289}" type="pres">
      <dgm:prSet presAssocID="{A3B837E8-E6E4-4669-A1B4-38FED865EE33}" presName="FiveNodes_4" presStyleLbl="node1" presStyleIdx="3" presStyleCnt="5">
        <dgm:presLayoutVars>
          <dgm:bulletEnabled val="1"/>
        </dgm:presLayoutVars>
      </dgm:prSet>
      <dgm:spPr/>
    </dgm:pt>
    <dgm:pt modelId="{A5AA8822-92FA-408E-AB7B-49C99FF76C88}" type="pres">
      <dgm:prSet presAssocID="{A3B837E8-E6E4-4669-A1B4-38FED865EE33}" presName="FiveNodes_5" presStyleLbl="node1" presStyleIdx="4" presStyleCnt="5">
        <dgm:presLayoutVars>
          <dgm:bulletEnabled val="1"/>
        </dgm:presLayoutVars>
      </dgm:prSet>
      <dgm:spPr/>
    </dgm:pt>
    <dgm:pt modelId="{C40BE3E2-DC68-4516-9B4E-048C52459B17}" type="pres">
      <dgm:prSet presAssocID="{A3B837E8-E6E4-4669-A1B4-38FED865EE33}" presName="FiveConn_1-2" presStyleLbl="fgAccFollowNode1" presStyleIdx="0" presStyleCnt="4">
        <dgm:presLayoutVars>
          <dgm:bulletEnabled val="1"/>
        </dgm:presLayoutVars>
      </dgm:prSet>
      <dgm:spPr/>
    </dgm:pt>
    <dgm:pt modelId="{7ED57870-26A5-4316-A79F-1F4C2040883B}" type="pres">
      <dgm:prSet presAssocID="{A3B837E8-E6E4-4669-A1B4-38FED865EE33}" presName="FiveConn_2-3" presStyleLbl="fgAccFollowNode1" presStyleIdx="1" presStyleCnt="4">
        <dgm:presLayoutVars>
          <dgm:bulletEnabled val="1"/>
        </dgm:presLayoutVars>
      </dgm:prSet>
      <dgm:spPr/>
    </dgm:pt>
    <dgm:pt modelId="{1F85CD90-4625-462C-BA5D-2EBA68B21ED5}" type="pres">
      <dgm:prSet presAssocID="{A3B837E8-E6E4-4669-A1B4-38FED865EE33}" presName="FiveConn_3-4" presStyleLbl="fgAccFollowNode1" presStyleIdx="2" presStyleCnt="4">
        <dgm:presLayoutVars>
          <dgm:bulletEnabled val="1"/>
        </dgm:presLayoutVars>
      </dgm:prSet>
      <dgm:spPr/>
    </dgm:pt>
    <dgm:pt modelId="{535EFC54-1B4E-4388-82AB-93179E449106}" type="pres">
      <dgm:prSet presAssocID="{A3B837E8-E6E4-4669-A1B4-38FED865EE33}" presName="FiveConn_4-5" presStyleLbl="fgAccFollowNode1" presStyleIdx="3" presStyleCnt="4">
        <dgm:presLayoutVars>
          <dgm:bulletEnabled val="1"/>
        </dgm:presLayoutVars>
      </dgm:prSet>
      <dgm:spPr/>
    </dgm:pt>
    <dgm:pt modelId="{FBF37CA6-52A5-4618-BE6B-8DD0092B4A6E}" type="pres">
      <dgm:prSet presAssocID="{A3B837E8-E6E4-4669-A1B4-38FED865EE33}" presName="FiveNodes_1_text" presStyleLbl="node1" presStyleIdx="4" presStyleCnt="5">
        <dgm:presLayoutVars>
          <dgm:bulletEnabled val="1"/>
        </dgm:presLayoutVars>
      </dgm:prSet>
      <dgm:spPr/>
    </dgm:pt>
    <dgm:pt modelId="{5F2EDEC6-CA56-44F0-94EC-EF3BB4E2795E}" type="pres">
      <dgm:prSet presAssocID="{A3B837E8-E6E4-4669-A1B4-38FED865EE33}" presName="FiveNodes_2_text" presStyleLbl="node1" presStyleIdx="4" presStyleCnt="5">
        <dgm:presLayoutVars>
          <dgm:bulletEnabled val="1"/>
        </dgm:presLayoutVars>
      </dgm:prSet>
      <dgm:spPr/>
    </dgm:pt>
    <dgm:pt modelId="{00AF5F4B-0C12-479D-A438-F8EBD01FDD35}" type="pres">
      <dgm:prSet presAssocID="{A3B837E8-E6E4-4669-A1B4-38FED865EE33}" presName="FiveNodes_3_text" presStyleLbl="node1" presStyleIdx="4" presStyleCnt="5">
        <dgm:presLayoutVars>
          <dgm:bulletEnabled val="1"/>
        </dgm:presLayoutVars>
      </dgm:prSet>
      <dgm:spPr/>
    </dgm:pt>
    <dgm:pt modelId="{B0C473A6-4C7E-4BBF-B689-C27C5860A19A}" type="pres">
      <dgm:prSet presAssocID="{A3B837E8-E6E4-4669-A1B4-38FED865EE33}" presName="FiveNodes_4_text" presStyleLbl="node1" presStyleIdx="4" presStyleCnt="5">
        <dgm:presLayoutVars>
          <dgm:bulletEnabled val="1"/>
        </dgm:presLayoutVars>
      </dgm:prSet>
      <dgm:spPr/>
    </dgm:pt>
    <dgm:pt modelId="{F03A4BE7-D2EE-4C20-B9BA-CD5BC7ACFFDA}" type="pres">
      <dgm:prSet presAssocID="{A3B837E8-E6E4-4669-A1B4-38FED865EE33}" presName="FiveNodes_5_text" presStyleLbl="node1" presStyleIdx="4" presStyleCnt="5">
        <dgm:presLayoutVars>
          <dgm:bulletEnabled val="1"/>
        </dgm:presLayoutVars>
      </dgm:prSet>
      <dgm:spPr/>
    </dgm:pt>
  </dgm:ptLst>
  <dgm:cxnLst>
    <dgm:cxn modelId="{8696C800-784E-4A68-A049-BA8709E821AF}" type="presOf" srcId="{A872D8C9-CB8C-4604-B9D3-45E18C1185F0}" destId="{230F02E4-7F12-4852-9347-6C80353AA41C}" srcOrd="0" destOrd="0" presId="urn:microsoft.com/office/officeart/2005/8/layout/vProcess5"/>
    <dgm:cxn modelId="{81EFC017-A530-4BFD-A8C5-EBE181F1CCF8}" srcId="{A3B837E8-E6E4-4669-A1B4-38FED865EE33}" destId="{A872D8C9-CB8C-4604-B9D3-45E18C1185F0}" srcOrd="1" destOrd="0" parTransId="{C11B65AF-ECFC-471A-BC56-E794F86477C9}" sibTransId="{32737EE2-39F7-4C42-8700-A35228AAF251}"/>
    <dgm:cxn modelId="{266CED26-92B6-4C56-8E99-2B154136088D}" type="presOf" srcId="{3937C041-422F-4822-9A3A-467CE40A06D2}" destId="{6AC6FF69-259E-4F58-9CC1-074CF467928F}" srcOrd="0" destOrd="0" presId="urn:microsoft.com/office/officeart/2005/8/layout/vProcess5"/>
    <dgm:cxn modelId="{1434245D-26E9-403C-ABA6-3C3DF4A745AD}" srcId="{A3B837E8-E6E4-4669-A1B4-38FED865EE33}" destId="{3937C041-422F-4822-9A3A-467CE40A06D2}" srcOrd="2" destOrd="0" parTransId="{7D56F823-AFAF-4124-A8AF-7AB3B363B7D1}" sibTransId="{ADAA34D9-C761-483D-85BC-CB36B94A34B8}"/>
    <dgm:cxn modelId="{F96F8260-3B99-447C-B755-0E8DA09F3372}" type="presOf" srcId="{D5A216D8-FAF6-4BDE-9783-FAEA87C2F052}" destId="{8F59B027-8D99-45F1-9F95-C351F9DAA289}" srcOrd="0" destOrd="0" presId="urn:microsoft.com/office/officeart/2005/8/layout/vProcess5"/>
    <dgm:cxn modelId="{57A1A26C-F97F-4268-B69F-D8DD71B901BC}" type="presOf" srcId="{32737EE2-39F7-4C42-8700-A35228AAF251}" destId="{7ED57870-26A5-4316-A79F-1F4C2040883B}" srcOrd="0" destOrd="0" presId="urn:microsoft.com/office/officeart/2005/8/layout/vProcess5"/>
    <dgm:cxn modelId="{C3261353-4FF8-4D2A-AEB2-F061312342F7}" type="presOf" srcId="{A872D8C9-CB8C-4604-B9D3-45E18C1185F0}" destId="{5F2EDEC6-CA56-44F0-94EC-EF3BB4E2795E}" srcOrd="1" destOrd="0" presId="urn:microsoft.com/office/officeart/2005/8/layout/vProcess5"/>
    <dgm:cxn modelId="{B06C3B73-0C18-4FA7-B11B-B0D068657D53}" type="presOf" srcId="{A3B837E8-E6E4-4669-A1B4-38FED865EE33}" destId="{828F4F62-2799-4958-80F3-4CA82AC08634}" srcOrd="0" destOrd="0" presId="urn:microsoft.com/office/officeart/2005/8/layout/vProcess5"/>
    <dgm:cxn modelId="{96F1D756-BA54-49A3-A9A1-F46B91749399}" type="presOf" srcId="{ADAA34D9-C761-483D-85BC-CB36B94A34B8}" destId="{1F85CD90-4625-462C-BA5D-2EBA68B21ED5}" srcOrd="0" destOrd="0" presId="urn:microsoft.com/office/officeart/2005/8/layout/vProcess5"/>
    <dgm:cxn modelId="{06548684-EA3B-4E79-85BF-A60CF10F94ED}" type="presOf" srcId="{AEED3A3A-3EE1-4C02-A9BE-168F46C6C714}" destId="{535EFC54-1B4E-4388-82AB-93179E449106}" srcOrd="0" destOrd="0" presId="urn:microsoft.com/office/officeart/2005/8/layout/vProcess5"/>
    <dgm:cxn modelId="{8442C088-ACF8-408D-8B4E-BC05BD8B98D0}" type="presOf" srcId="{33BD99DF-0728-46DB-8055-708CDA1495E2}" destId="{C40BE3E2-DC68-4516-9B4E-048C52459B17}" srcOrd="0" destOrd="0" presId="urn:microsoft.com/office/officeart/2005/8/layout/vProcess5"/>
    <dgm:cxn modelId="{B357CB9E-BFEB-49F0-8B55-F460CBAE90AD}" type="presOf" srcId="{D5A216D8-FAF6-4BDE-9783-FAEA87C2F052}" destId="{B0C473A6-4C7E-4BBF-B689-C27C5860A19A}" srcOrd="1" destOrd="0" presId="urn:microsoft.com/office/officeart/2005/8/layout/vProcess5"/>
    <dgm:cxn modelId="{275B71A5-068B-4CCF-AA51-2606DD11973A}" type="presOf" srcId="{7476454A-694E-4DCD-B09C-7556B83E95C8}" destId="{FBF37CA6-52A5-4618-BE6B-8DD0092B4A6E}" srcOrd="1" destOrd="0" presId="urn:microsoft.com/office/officeart/2005/8/layout/vProcess5"/>
    <dgm:cxn modelId="{17C9BDB4-9FE3-48C4-B807-5098DCAA6658}" type="presOf" srcId="{7476454A-694E-4DCD-B09C-7556B83E95C8}" destId="{47CFE775-5B14-4096-A37F-07C8E85308BA}" srcOrd="0" destOrd="0" presId="urn:microsoft.com/office/officeart/2005/8/layout/vProcess5"/>
    <dgm:cxn modelId="{FED0C3B7-5B28-469D-95F8-2C3EFF76B7B8}" type="presOf" srcId="{4B716562-9856-4BAF-9F26-E3310544E9EF}" destId="{F03A4BE7-D2EE-4C20-B9BA-CD5BC7ACFFDA}" srcOrd="1" destOrd="0" presId="urn:microsoft.com/office/officeart/2005/8/layout/vProcess5"/>
    <dgm:cxn modelId="{FBF343C0-B027-4F3F-8332-4F70FDEB2E09}" srcId="{A3B837E8-E6E4-4669-A1B4-38FED865EE33}" destId="{7476454A-694E-4DCD-B09C-7556B83E95C8}" srcOrd="0" destOrd="0" parTransId="{EBF52E95-49F9-475A-A168-A4C5AB2651E0}" sibTransId="{33BD99DF-0728-46DB-8055-708CDA1495E2}"/>
    <dgm:cxn modelId="{A5DB06C5-A667-4D4B-B92A-6C9EB08069EA}" srcId="{A3B837E8-E6E4-4669-A1B4-38FED865EE33}" destId="{4B716562-9856-4BAF-9F26-E3310544E9EF}" srcOrd="4" destOrd="0" parTransId="{3CA81094-54AA-4EDD-A45F-9FF6522CD159}" sibTransId="{B9E202FD-4EA8-4BF6-B50E-4766791A0680}"/>
    <dgm:cxn modelId="{7E26DDCD-C33E-4FB2-888A-4A5C02763E76}" type="presOf" srcId="{4B716562-9856-4BAF-9F26-E3310544E9EF}" destId="{A5AA8822-92FA-408E-AB7B-49C99FF76C88}" srcOrd="0" destOrd="0" presId="urn:microsoft.com/office/officeart/2005/8/layout/vProcess5"/>
    <dgm:cxn modelId="{3237B9DD-8303-438E-91FE-A346C02567DC}" srcId="{A3B837E8-E6E4-4669-A1B4-38FED865EE33}" destId="{D5A216D8-FAF6-4BDE-9783-FAEA87C2F052}" srcOrd="3" destOrd="0" parTransId="{4DEBFDF8-BBBB-405D-B7FA-7C9AF7A605C8}" sibTransId="{AEED3A3A-3EE1-4C02-A9BE-168F46C6C714}"/>
    <dgm:cxn modelId="{D5353BEC-91ED-4E8D-A319-C50119BEC631}" type="presOf" srcId="{3937C041-422F-4822-9A3A-467CE40A06D2}" destId="{00AF5F4B-0C12-479D-A438-F8EBD01FDD35}" srcOrd="1" destOrd="0" presId="urn:microsoft.com/office/officeart/2005/8/layout/vProcess5"/>
    <dgm:cxn modelId="{F8D91DA0-89B8-4BFE-838A-CE4850F2FB34}" type="presParOf" srcId="{828F4F62-2799-4958-80F3-4CA82AC08634}" destId="{4978056B-6707-4C84-B675-1C02EEE7C7BC}" srcOrd="0" destOrd="0" presId="urn:microsoft.com/office/officeart/2005/8/layout/vProcess5"/>
    <dgm:cxn modelId="{4CE4477D-DB5F-4DD3-B7CA-41953C2F2BD7}" type="presParOf" srcId="{828F4F62-2799-4958-80F3-4CA82AC08634}" destId="{47CFE775-5B14-4096-A37F-07C8E85308BA}" srcOrd="1" destOrd="0" presId="urn:microsoft.com/office/officeart/2005/8/layout/vProcess5"/>
    <dgm:cxn modelId="{822FD95C-BF71-4D0C-BBB3-C113456E97C5}" type="presParOf" srcId="{828F4F62-2799-4958-80F3-4CA82AC08634}" destId="{230F02E4-7F12-4852-9347-6C80353AA41C}" srcOrd="2" destOrd="0" presId="urn:microsoft.com/office/officeart/2005/8/layout/vProcess5"/>
    <dgm:cxn modelId="{8E129611-825C-4398-B343-0C82AC251B98}" type="presParOf" srcId="{828F4F62-2799-4958-80F3-4CA82AC08634}" destId="{6AC6FF69-259E-4F58-9CC1-074CF467928F}" srcOrd="3" destOrd="0" presId="urn:microsoft.com/office/officeart/2005/8/layout/vProcess5"/>
    <dgm:cxn modelId="{69691C53-F36B-4C33-8385-0B87C4479F42}" type="presParOf" srcId="{828F4F62-2799-4958-80F3-4CA82AC08634}" destId="{8F59B027-8D99-45F1-9F95-C351F9DAA289}" srcOrd="4" destOrd="0" presId="urn:microsoft.com/office/officeart/2005/8/layout/vProcess5"/>
    <dgm:cxn modelId="{31E272EB-364B-4893-B620-3C0ABA7E9A1B}" type="presParOf" srcId="{828F4F62-2799-4958-80F3-4CA82AC08634}" destId="{A5AA8822-92FA-408E-AB7B-49C99FF76C88}" srcOrd="5" destOrd="0" presId="urn:microsoft.com/office/officeart/2005/8/layout/vProcess5"/>
    <dgm:cxn modelId="{6DC0E8F0-4D03-415F-8765-EFEAEDBCAAF5}" type="presParOf" srcId="{828F4F62-2799-4958-80F3-4CA82AC08634}" destId="{C40BE3E2-DC68-4516-9B4E-048C52459B17}" srcOrd="6" destOrd="0" presId="urn:microsoft.com/office/officeart/2005/8/layout/vProcess5"/>
    <dgm:cxn modelId="{9D9B3C99-1ED8-4023-93D6-100FA7EA316D}" type="presParOf" srcId="{828F4F62-2799-4958-80F3-4CA82AC08634}" destId="{7ED57870-26A5-4316-A79F-1F4C2040883B}" srcOrd="7" destOrd="0" presId="urn:microsoft.com/office/officeart/2005/8/layout/vProcess5"/>
    <dgm:cxn modelId="{F08AA79F-C2FF-4A0C-9DF8-D114049C1E9C}" type="presParOf" srcId="{828F4F62-2799-4958-80F3-4CA82AC08634}" destId="{1F85CD90-4625-462C-BA5D-2EBA68B21ED5}" srcOrd="8" destOrd="0" presId="urn:microsoft.com/office/officeart/2005/8/layout/vProcess5"/>
    <dgm:cxn modelId="{3A129FF5-3D36-41EF-97E9-20773D24E28A}" type="presParOf" srcId="{828F4F62-2799-4958-80F3-4CA82AC08634}" destId="{535EFC54-1B4E-4388-82AB-93179E449106}" srcOrd="9" destOrd="0" presId="urn:microsoft.com/office/officeart/2005/8/layout/vProcess5"/>
    <dgm:cxn modelId="{BDED1F3A-D0B8-45BB-9051-7882C2322868}" type="presParOf" srcId="{828F4F62-2799-4958-80F3-4CA82AC08634}" destId="{FBF37CA6-52A5-4618-BE6B-8DD0092B4A6E}" srcOrd="10" destOrd="0" presId="urn:microsoft.com/office/officeart/2005/8/layout/vProcess5"/>
    <dgm:cxn modelId="{3A41EBA4-2BAB-4D4C-A3F4-3B49173F12FE}" type="presParOf" srcId="{828F4F62-2799-4958-80F3-4CA82AC08634}" destId="{5F2EDEC6-CA56-44F0-94EC-EF3BB4E2795E}" srcOrd="11" destOrd="0" presId="urn:microsoft.com/office/officeart/2005/8/layout/vProcess5"/>
    <dgm:cxn modelId="{D404200C-ACC8-4672-A689-DA0D501DDD16}" type="presParOf" srcId="{828F4F62-2799-4958-80F3-4CA82AC08634}" destId="{00AF5F4B-0C12-479D-A438-F8EBD01FDD35}" srcOrd="12" destOrd="0" presId="urn:microsoft.com/office/officeart/2005/8/layout/vProcess5"/>
    <dgm:cxn modelId="{E22A48A9-FB89-4A45-AA18-41B3905D421A}" type="presParOf" srcId="{828F4F62-2799-4958-80F3-4CA82AC08634}" destId="{B0C473A6-4C7E-4BBF-B689-C27C5860A19A}" srcOrd="13" destOrd="0" presId="urn:microsoft.com/office/officeart/2005/8/layout/vProcess5"/>
    <dgm:cxn modelId="{1398ADB4-469E-4147-B6FB-AA39F57984DE}" type="presParOf" srcId="{828F4F62-2799-4958-80F3-4CA82AC08634}" destId="{F03A4BE7-D2EE-4C20-B9BA-CD5BC7ACFFDA}"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5E4097-A748-4856-A808-D27FFDF7253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05AF61D4-C7B5-42A0-AAF4-095F383749FD}">
      <dgm:prSet custT="1"/>
      <dgm:spPr/>
      <dgm:t>
        <a:bodyPr/>
        <a:lstStyle/>
        <a:p>
          <a:r>
            <a:rPr lang="en-US" sz="1600" b="1" i="1" dirty="0">
              <a:latin typeface="Times New Roman" panose="02020603050405020304" pitchFamily="18" charset="0"/>
              <a:cs typeface="Times New Roman" panose="02020603050405020304" pitchFamily="18" charset="0"/>
            </a:rPr>
            <a:t>Hypothesis 1: Technology products have the highest profit margin compared to other product categories. </a:t>
          </a:r>
          <a:r>
            <a:rPr lang="en-US" sz="1600" dirty="0">
              <a:latin typeface="Times New Roman" panose="02020603050405020304" pitchFamily="18" charset="0"/>
              <a:cs typeface="Times New Roman" panose="02020603050405020304" pitchFamily="18" charset="0"/>
            </a:rPr>
            <a:t>This hypothesis is supported. The data shows that technology products have the highest profit margin compared to other product categories.</a:t>
          </a:r>
        </a:p>
      </dgm:t>
    </dgm:pt>
    <dgm:pt modelId="{AFAE6279-B243-4567-BAD6-90C89853D051}" type="parTrans" cxnId="{FD13F531-5EEA-4ABD-BCD8-EA11A15B71B6}">
      <dgm:prSet/>
      <dgm:spPr/>
      <dgm:t>
        <a:bodyPr/>
        <a:lstStyle/>
        <a:p>
          <a:endParaRPr lang="en-US"/>
        </a:p>
      </dgm:t>
    </dgm:pt>
    <dgm:pt modelId="{31C6421B-A481-4666-91EB-CABAC80C8380}" type="sibTrans" cxnId="{FD13F531-5EEA-4ABD-BCD8-EA11A15B71B6}">
      <dgm:prSet phldrT="1" phldr="0"/>
      <dgm:spPr/>
      <dgm:t>
        <a:bodyPr/>
        <a:lstStyle/>
        <a:p>
          <a:endParaRPr lang="en-US"/>
        </a:p>
      </dgm:t>
    </dgm:pt>
    <dgm:pt modelId="{E2C68E96-B0B7-4DF8-A81A-962B888B6F40}">
      <dgm:prSet custT="1"/>
      <dgm:spPr/>
      <dgm:t>
        <a:bodyPr/>
        <a:lstStyle/>
        <a:p>
          <a:r>
            <a:rPr lang="en-US" sz="1600" b="1" i="1" dirty="0">
              <a:latin typeface="Times New Roman" panose="02020603050405020304" pitchFamily="18" charset="0"/>
              <a:cs typeface="Times New Roman" panose="02020603050405020304" pitchFamily="18" charset="0"/>
            </a:rPr>
            <a:t>Hypothesis 2: The East region has the highest sales compared to other regions</a:t>
          </a:r>
          <a:r>
            <a:rPr lang="en-US" sz="1600" dirty="0">
              <a:latin typeface="Times New Roman" panose="02020603050405020304" pitchFamily="18" charset="0"/>
              <a:cs typeface="Times New Roman" panose="02020603050405020304" pitchFamily="18" charset="0"/>
            </a:rPr>
            <a:t>. This hypothesis is not supported. The data shows that the East region does not have the highest sales compared to other regions.</a:t>
          </a:r>
        </a:p>
      </dgm:t>
    </dgm:pt>
    <dgm:pt modelId="{2874C9CB-461D-4422-968C-691A3DD4C70B}" type="parTrans" cxnId="{CB6D3BD7-E736-4C3C-9C9F-12F998FC1A85}">
      <dgm:prSet/>
      <dgm:spPr/>
      <dgm:t>
        <a:bodyPr/>
        <a:lstStyle/>
        <a:p>
          <a:endParaRPr lang="en-US"/>
        </a:p>
      </dgm:t>
    </dgm:pt>
    <dgm:pt modelId="{A92178DC-44CA-400F-95EF-394B67634482}" type="sibTrans" cxnId="{CB6D3BD7-E736-4C3C-9C9F-12F998FC1A85}">
      <dgm:prSet phldrT="2" phldr="0"/>
      <dgm:spPr/>
      <dgm:t>
        <a:bodyPr/>
        <a:lstStyle/>
        <a:p>
          <a:endParaRPr lang="en-US"/>
        </a:p>
      </dgm:t>
    </dgm:pt>
    <dgm:pt modelId="{828E454D-97A8-4E32-BBC8-AFD4CBEF216C}">
      <dgm:prSet custT="1"/>
      <dgm:spPr/>
      <dgm:t>
        <a:bodyPr/>
        <a:lstStyle/>
        <a:p>
          <a:r>
            <a:rPr lang="en-US" sz="1600" b="1" i="1" dirty="0">
              <a:latin typeface="Times New Roman" panose="02020603050405020304" pitchFamily="18" charset="0"/>
              <a:cs typeface="Times New Roman" panose="02020603050405020304" pitchFamily="18" charset="0"/>
            </a:rPr>
            <a:t>Hypothesis 3: Sales are higher during certain months of the year. </a:t>
          </a:r>
          <a:r>
            <a:rPr lang="en-US" sz="1600" dirty="0">
              <a:latin typeface="Times New Roman" panose="02020603050405020304" pitchFamily="18" charset="0"/>
              <a:cs typeface="Times New Roman" panose="02020603050405020304" pitchFamily="18" charset="0"/>
            </a:rPr>
            <a:t>This hypothesis is supported. The data shows that sales are higher during certain months of the year.</a:t>
          </a:r>
        </a:p>
      </dgm:t>
    </dgm:pt>
    <dgm:pt modelId="{0DA8F338-6F0B-47F9-95BA-BAA18C46FF78}" type="parTrans" cxnId="{3E8DEFC8-87EA-4ACD-8A98-5018D491C094}">
      <dgm:prSet/>
      <dgm:spPr/>
      <dgm:t>
        <a:bodyPr/>
        <a:lstStyle/>
        <a:p>
          <a:endParaRPr lang="en-US"/>
        </a:p>
      </dgm:t>
    </dgm:pt>
    <dgm:pt modelId="{168B032E-DFB0-4F64-BA2E-1943A1388C97}" type="sibTrans" cxnId="{3E8DEFC8-87EA-4ACD-8A98-5018D491C094}">
      <dgm:prSet phldrT="3" phldr="0"/>
      <dgm:spPr/>
      <dgm:t>
        <a:bodyPr/>
        <a:lstStyle/>
        <a:p>
          <a:endParaRPr lang="en-US"/>
        </a:p>
      </dgm:t>
    </dgm:pt>
    <dgm:pt modelId="{21AFB3C9-A3E4-44BF-B830-109D0E261D08}">
      <dgm:prSet custT="1"/>
      <dgm:spPr/>
      <dgm:t>
        <a:bodyPr/>
        <a:lstStyle/>
        <a:p>
          <a:r>
            <a:rPr lang="en-US" sz="1600" b="1" i="1">
              <a:latin typeface="Times New Roman" panose="02020603050405020304" pitchFamily="18" charset="0"/>
              <a:cs typeface="Times New Roman" panose="02020603050405020304" pitchFamily="18" charset="0"/>
            </a:rPr>
            <a:t>Hypothesis 4: Orders with same-day shipping have the lowest rate of returned products</a:t>
          </a:r>
          <a:r>
            <a:rPr lang="en-US" sz="1600">
              <a:latin typeface="Times New Roman" panose="02020603050405020304" pitchFamily="18" charset="0"/>
              <a:cs typeface="Times New Roman" panose="02020603050405020304" pitchFamily="18" charset="0"/>
            </a:rPr>
            <a:t>. This hypothesis is supported. The data shows that orders with same-day shipping have the lowest rate of returned products.</a:t>
          </a:r>
        </a:p>
      </dgm:t>
    </dgm:pt>
    <dgm:pt modelId="{C3EB0629-CD2F-48B5-ABB0-E4B9390AF7E8}" type="parTrans" cxnId="{04EC1D21-197C-423C-9EB5-9FBF000DDFA3}">
      <dgm:prSet/>
      <dgm:spPr/>
      <dgm:t>
        <a:bodyPr/>
        <a:lstStyle/>
        <a:p>
          <a:endParaRPr lang="en-US"/>
        </a:p>
      </dgm:t>
    </dgm:pt>
    <dgm:pt modelId="{A965B8AB-4B81-4C57-9C25-819D3E8AAF86}" type="sibTrans" cxnId="{04EC1D21-197C-423C-9EB5-9FBF000DDFA3}">
      <dgm:prSet phldrT="4" phldr="0"/>
      <dgm:spPr/>
      <dgm:t>
        <a:bodyPr/>
        <a:lstStyle/>
        <a:p>
          <a:endParaRPr lang="en-US"/>
        </a:p>
      </dgm:t>
    </dgm:pt>
    <dgm:pt modelId="{42131CA1-9B06-4552-AA22-441C5220D547}">
      <dgm:prSet custT="1"/>
      <dgm:spPr/>
      <dgm:t>
        <a:bodyPr/>
        <a:lstStyle/>
        <a:p>
          <a:r>
            <a:rPr lang="en-US" sz="1600" b="1" i="1" dirty="0">
              <a:latin typeface="Times New Roman" panose="02020603050405020304" pitchFamily="18" charset="0"/>
              <a:cs typeface="Times New Roman" panose="02020603050405020304" pitchFamily="18" charset="0"/>
            </a:rPr>
            <a:t>Hypothesis 5: The Company's profit is more on weekdays than on weekends. </a:t>
          </a:r>
          <a:r>
            <a:rPr lang="en-US" sz="1600" dirty="0">
              <a:latin typeface="Times New Roman" panose="02020603050405020304" pitchFamily="18" charset="0"/>
              <a:cs typeface="Times New Roman" panose="02020603050405020304" pitchFamily="18" charset="0"/>
            </a:rPr>
            <a:t>This hypothesis is supported. The data shows that the company's profit is more on weekdays than on weekends.</a:t>
          </a:r>
        </a:p>
      </dgm:t>
    </dgm:pt>
    <dgm:pt modelId="{3BD55E2C-D822-40E9-AE72-B6149A83DFF5}" type="parTrans" cxnId="{0B158974-4DC2-4AFE-A3EF-D07E315FCB5E}">
      <dgm:prSet/>
      <dgm:spPr/>
      <dgm:t>
        <a:bodyPr/>
        <a:lstStyle/>
        <a:p>
          <a:endParaRPr lang="en-US"/>
        </a:p>
      </dgm:t>
    </dgm:pt>
    <dgm:pt modelId="{9DA90197-4660-4C88-8030-ACD958C133B4}" type="sibTrans" cxnId="{0B158974-4DC2-4AFE-A3EF-D07E315FCB5E}">
      <dgm:prSet phldrT="5" phldr="0"/>
      <dgm:spPr/>
      <dgm:t>
        <a:bodyPr/>
        <a:lstStyle/>
        <a:p>
          <a:endParaRPr lang="en-US"/>
        </a:p>
      </dgm:t>
    </dgm:pt>
    <dgm:pt modelId="{DA8DEF7B-C51A-40AC-872F-EE101CA4B830}" type="pres">
      <dgm:prSet presAssocID="{205E4097-A748-4856-A808-D27FFDF7253D}" presName="vert0" presStyleCnt="0">
        <dgm:presLayoutVars>
          <dgm:dir/>
          <dgm:animOne val="branch"/>
          <dgm:animLvl val="lvl"/>
        </dgm:presLayoutVars>
      </dgm:prSet>
      <dgm:spPr/>
    </dgm:pt>
    <dgm:pt modelId="{01370085-F05E-477C-988F-D9DB3D5DFAE1}" type="pres">
      <dgm:prSet presAssocID="{05AF61D4-C7B5-42A0-AAF4-095F383749FD}" presName="thickLine" presStyleLbl="alignNode1" presStyleIdx="0" presStyleCnt="5"/>
      <dgm:spPr/>
    </dgm:pt>
    <dgm:pt modelId="{C45A3C4A-5D4F-426A-B2AD-89AFA36FCF4A}" type="pres">
      <dgm:prSet presAssocID="{05AF61D4-C7B5-42A0-AAF4-095F383749FD}" presName="horz1" presStyleCnt="0"/>
      <dgm:spPr/>
    </dgm:pt>
    <dgm:pt modelId="{1DEAA9CE-F03C-40A1-9AFB-EC4701D2685E}" type="pres">
      <dgm:prSet presAssocID="{05AF61D4-C7B5-42A0-AAF4-095F383749FD}" presName="tx1" presStyleLbl="revTx" presStyleIdx="0" presStyleCnt="5"/>
      <dgm:spPr/>
    </dgm:pt>
    <dgm:pt modelId="{452E08E4-C4A0-45A9-8A90-5A070FD743CA}" type="pres">
      <dgm:prSet presAssocID="{05AF61D4-C7B5-42A0-AAF4-095F383749FD}" presName="vert1" presStyleCnt="0"/>
      <dgm:spPr/>
    </dgm:pt>
    <dgm:pt modelId="{56D8BAC1-5D72-4279-AC19-A165467CFCCE}" type="pres">
      <dgm:prSet presAssocID="{E2C68E96-B0B7-4DF8-A81A-962B888B6F40}" presName="thickLine" presStyleLbl="alignNode1" presStyleIdx="1" presStyleCnt="5"/>
      <dgm:spPr/>
    </dgm:pt>
    <dgm:pt modelId="{B125ABE9-1C66-4BB8-806C-7C457DB7957A}" type="pres">
      <dgm:prSet presAssocID="{E2C68E96-B0B7-4DF8-A81A-962B888B6F40}" presName="horz1" presStyleCnt="0"/>
      <dgm:spPr/>
    </dgm:pt>
    <dgm:pt modelId="{B8DFFE91-3016-4EBE-829F-44E08C0A9ED6}" type="pres">
      <dgm:prSet presAssocID="{E2C68E96-B0B7-4DF8-A81A-962B888B6F40}" presName="tx1" presStyleLbl="revTx" presStyleIdx="1" presStyleCnt="5"/>
      <dgm:spPr/>
    </dgm:pt>
    <dgm:pt modelId="{488B0B45-9458-41C9-A1BC-F3D1799A971B}" type="pres">
      <dgm:prSet presAssocID="{E2C68E96-B0B7-4DF8-A81A-962B888B6F40}" presName="vert1" presStyleCnt="0"/>
      <dgm:spPr/>
    </dgm:pt>
    <dgm:pt modelId="{0BE5CAB3-2FF9-4679-8E5E-F1B1A71A99C8}" type="pres">
      <dgm:prSet presAssocID="{828E454D-97A8-4E32-BBC8-AFD4CBEF216C}" presName="thickLine" presStyleLbl="alignNode1" presStyleIdx="2" presStyleCnt="5"/>
      <dgm:spPr/>
    </dgm:pt>
    <dgm:pt modelId="{FB73A706-3CDC-4476-83C6-644C32C95925}" type="pres">
      <dgm:prSet presAssocID="{828E454D-97A8-4E32-BBC8-AFD4CBEF216C}" presName="horz1" presStyleCnt="0"/>
      <dgm:spPr/>
    </dgm:pt>
    <dgm:pt modelId="{76E29C61-1E95-46D5-9718-2746A7ED6D0C}" type="pres">
      <dgm:prSet presAssocID="{828E454D-97A8-4E32-BBC8-AFD4CBEF216C}" presName="tx1" presStyleLbl="revTx" presStyleIdx="2" presStyleCnt="5"/>
      <dgm:spPr/>
    </dgm:pt>
    <dgm:pt modelId="{153B93FF-D42D-4FAC-8578-877F148B72F7}" type="pres">
      <dgm:prSet presAssocID="{828E454D-97A8-4E32-BBC8-AFD4CBEF216C}" presName="vert1" presStyleCnt="0"/>
      <dgm:spPr/>
    </dgm:pt>
    <dgm:pt modelId="{B6413BCF-E904-4B5B-9320-BA1D2CE24CCC}" type="pres">
      <dgm:prSet presAssocID="{21AFB3C9-A3E4-44BF-B830-109D0E261D08}" presName="thickLine" presStyleLbl="alignNode1" presStyleIdx="3" presStyleCnt="5"/>
      <dgm:spPr/>
    </dgm:pt>
    <dgm:pt modelId="{C7E60C0F-7F6B-4CD6-B884-84EDB2258C30}" type="pres">
      <dgm:prSet presAssocID="{21AFB3C9-A3E4-44BF-B830-109D0E261D08}" presName="horz1" presStyleCnt="0"/>
      <dgm:spPr/>
    </dgm:pt>
    <dgm:pt modelId="{D6B2BAE0-4AEB-4562-8662-120481CAB52E}" type="pres">
      <dgm:prSet presAssocID="{21AFB3C9-A3E4-44BF-B830-109D0E261D08}" presName="tx1" presStyleLbl="revTx" presStyleIdx="3" presStyleCnt="5"/>
      <dgm:spPr/>
    </dgm:pt>
    <dgm:pt modelId="{5755F232-CE5B-4851-BCCA-ED99F710094A}" type="pres">
      <dgm:prSet presAssocID="{21AFB3C9-A3E4-44BF-B830-109D0E261D08}" presName="vert1" presStyleCnt="0"/>
      <dgm:spPr/>
    </dgm:pt>
    <dgm:pt modelId="{AE194516-82CC-481D-8A1D-C8B676124B99}" type="pres">
      <dgm:prSet presAssocID="{42131CA1-9B06-4552-AA22-441C5220D547}" presName="thickLine" presStyleLbl="alignNode1" presStyleIdx="4" presStyleCnt="5"/>
      <dgm:spPr/>
    </dgm:pt>
    <dgm:pt modelId="{C73DAE31-8E1E-436D-A007-FEE8D660A3E7}" type="pres">
      <dgm:prSet presAssocID="{42131CA1-9B06-4552-AA22-441C5220D547}" presName="horz1" presStyleCnt="0"/>
      <dgm:spPr/>
    </dgm:pt>
    <dgm:pt modelId="{C66D3380-FFAC-44CE-A16B-03CBAE29C560}" type="pres">
      <dgm:prSet presAssocID="{42131CA1-9B06-4552-AA22-441C5220D547}" presName="tx1" presStyleLbl="revTx" presStyleIdx="4" presStyleCnt="5"/>
      <dgm:spPr/>
    </dgm:pt>
    <dgm:pt modelId="{42D3AE45-D429-4235-A4D5-0A2F5CF32564}" type="pres">
      <dgm:prSet presAssocID="{42131CA1-9B06-4552-AA22-441C5220D547}" presName="vert1" presStyleCnt="0"/>
      <dgm:spPr/>
    </dgm:pt>
  </dgm:ptLst>
  <dgm:cxnLst>
    <dgm:cxn modelId="{1A3D400B-3C5B-4C7E-BBAD-CF6D5AD89D52}" type="presOf" srcId="{21AFB3C9-A3E4-44BF-B830-109D0E261D08}" destId="{D6B2BAE0-4AEB-4562-8662-120481CAB52E}" srcOrd="0" destOrd="0" presId="urn:microsoft.com/office/officeart/2008/layout/LinedList"/>
    <dgm:cxn modelId="{04EC1D21-197C-423C-9EB5-9FBF000DDFA3}" srcId="{205E4097-A748-4856-A808-D27FFDF7253D}" destId="{21AFB3C9-A3E4-44BF-B830-109D0E261D08}" srcOrd="3" destOrd="0" parTransId="{C3EB0629-CD2F-48B5-ABB0-E4B9390AF7E8}" sibTransId="{A965B8AB-4B81-4C57-9C25-819D3E8AAF86}"/>
    <dgm:cxn modelId="{FD13F531-5EEA-4ABD-BCD8-EA11A15B71B6}" srcId="{205E4097-A748-4856-A808-D27FFDF7253D}" destId="{05AF61D4-C7B5-42A0-AAF4-095F383749FD}" srcOrd="0" destOrd="0" parTransId="{AFAE6279-B243-4567-BAD6-90C89853D051}" sibTransId="{31C6421B-A481-4666-91EB-CABAC80C8380}"/>
    <dgm:cxn modelId="{0B158974-4DC2-4AFE-A3EF-D07E315FCB5E}" srcId="{205E4097-A748-4856-A808-D27FFDF7253D}" destId="{42131CA1-9B06-4552-AA22-441C5220D547}" srcOrd="4" destOrd="0" parTransId="{3BD55E2C-D822-40E9-AE72-B6149A83DFF5}" sibTransId="{9DA90197-4660-4C88-8030-ACD958C133B4}"/>
    <dgm:cxn modelId="{21CFE757-23A5-4EC6-8824-2D0556FBB9CB}" type="presOf" srcId="{42131CA1-9B06-4552-AA22-441C5220D547}" destId="{C66D3380-FFAC-44CE-A16B-03CBAE29C560}" srcOrd="0" destOrd="0" presId="urn:microsoft.com/office/officeart/2008/layout/LinedList"/>
    <dgm:cxn modelId="{7ED16B79-029E-4BB8-B0D1-CBEE857E5A64}" type="presOf" srcId="{E2C68E96-B0B7-4DF8-A81A-962B888B6F40}" destId="{B8DFFE91-3016-4EBE-829F-44E08C0A9ED6}" srcOrd="0" destOrd="0" presId="urn:microsoft.com/office/officeart/2008/layout/LinedList"/>
    <dgm:cxn modelId="{25C433A9-51DE-4BAE-B108-0A2E6ECC35C5}" type="presOf" srcId="{05AF61D4-C7B5-42A0-AAF4-095F383749FD}" destId="{1DEAA9CE-F03C-40A1-9AFB-EC4701D2685E}" srcOrd="0" destOrd="0" presId="urn:microsoft.com/office/officeart/2008/layout/LinedList"/>
    <dgm:cxn modelId="{3E8DEFC8-87EA-4ACD-8A98-5018D491C094}" srcId="{205E4097-A748-4856-A808-D27FFDF7253D}" destId="{828E454D-97A8-4E32-BBC8-AFD4CBEF216C}" srcOrd="2" destOrd="0" parTransId="{0DA8F338-6F0B-47F9-95BA-BAA18C46FF78}" sibTransId="{168B032E-DFB0-4F64-BA2E-1943A1388C97}"/>
    <dgm:cxn modelId="{CB6D3BD7-E736-4C3C-9C9F-12F998FC1A85}" srcId="{205E4097-A748-4856-A808-D27FFDF7253D}" destId="{E2C68E96-B0B7-4DF8-A81A-962B888B6F40}" srcOrd="1" destOrd="0" parTransId="{2874C9CB-461D-4422-968C-691A3DD4C70B}" sibTransId="{A92178DC-44CA-400F-95EF-394B67634482}"/>
    <dgm:cxn modelId="{9DE9FFE1-2EC2-48DD-8E77-C70F34A4AF67}" type="presOf" srcId="{205E4097-A748-4856-A808-D27FFDF7253D}" destId="{DA8DEF7B-C51A-40AC-872F-EE101CA4B830}" srcOrd="0" destOrd="0" presId="urn:microsoft.com/office/officeart/2008/layout/LinedList"/>
    <dgm:cxn modelId="{4C1AF6F3-7055-4186-A4D5-73B7E9EDD1CC}" type="presOf" srcId="{828E454D-97A8-4E32-BBC8-AFD4CBEF216C}" destId="{76E29C61-1E95-46D5-9718-2746A7ED6D0C}" srcOrd="0" destOrd="0" presId="urn:microsoft.com/office/officeart/2008/layout/LinedList"/>
    <dgm:cxn modelId="{7918840D-8620-45D0-AD8F-1CB7F0A22DA8}" type="presParOf" srcId="{DA8DEF7B-C51A-40AC-872F-EE101CA4B830}" destId="{01370085-F05E-477C-988F-D9DB3D5DFAE1}" srcOrd="0" destOrd="0" presId="urn:microsoft.com/office/officeart/2008/layout/LinedList"/>
    <dgm:cxn modelId="{9D946DB6-D6C9-4F22-9CF7-40D2E7CDF17D}" type="presParOf" srcId="{DA8DEF7B-C51A-40AC-872F-EE101CA4B830}" destId="{C45A3C4A-5D4F-426A-B2AD-89AFA36FCF4A}" srcOrd="1" destOrd="0" presId="urn:microsoft.com/office/officeart/2008/layout/LinedList"/>
    <dgm:cxn modelId="{0817CEFC-76A7-4E5C-A844-0D7C8B0714BB}" type="presParOf" srcId="{C45A3C4A-5D4F-426A-B2AD-89AFA36FCF4A}" destId="{1DEAA9CE-F03C-40A1-9AFB-EC4701D2685E}" srcOrd="0" destOrd="0" presId="urn:microsoft.com/office/officeart/2008/layout/LinedList"/>
    <dgm:cxn modelId="{3D3ED311-B1F9-4360-B535-D3295D5B835B}" type="presParOf" srcId="{C45A3C4A-5D4F-426A-B2AD-89AFA36FCF4A}" destId="{452E08E4-C4A0-45A9-8A90-5A070FD743CA}" srcOrd="1" destOrd="0" presId="urn:microsoft.com/office/officeart/2008/layout/LinedList"/>
    <dgm:cxn modelId="{B7768D4F-D068-4952-BCD9-F5E711438D12}" type="presParOf" srcId="{DA8DEF7B-C51A-40AC-872F-EE101CA4B830}" destId="{56D8BAC1-5D72-4279-AC19-A165467CFCCE}" srcOrd="2" destOrd="0" presId="urn:microsoft.com/office/officeart/2008/layout/LinedList"/>
    <dgm:cxn modelId="{9FBD51A9-404D-485D-8DF5-16281012A752}" type="presParOf" srcId="{DA8DEF7B-C51A-40AC-872F-EE101CA4B830}" destId="{B125ABE9-1C66-4BB8-806C-7C457DB7957A}" srcOrd="3" destOrd="0" presId="urn:microsoft.com/office/officeart/2008/layout/LinedList"/>
    <dgm:cxn modelId="{27D3CF80-807E-430B-994F-73DE5EFB4A03}" type="presParOf" srcId="{B125ABE9-1C66-4BB8-806C-7C457DB7957A}" destId="{B8DFFE91-3016-4EBE-829F-44E08C0A9ED6}" srcOrd="0" destOrd="0" presId="urn:microsoft.com/office/officeart/2008/layout/LinedList"/>
    <dgm:cxn modelId="{68C8C0E9-19A8-4B9B-B93C-AF7C19CD319B}" type="presParOf" srcId="{B125ABE9-1C66-4BB8-806C-7C457DB7957A}" destId="{488B0B45-9458-41C9-A1BC-F3D1799A971B}" srcOrd="1" destOrd="0" presId="urn:microsoft.com/office/officeart/2008/layout/LinedList"/>
    <dgm:cxn modelId="{9EA543E4-8934-4426-A7B7-E27E8AFE8FC5}" type="presParOf" srcId="{DA8DEF7B-C51A-40AC-872F-EE101CA4B830}" destId="{0BE5CAB3-2FF9-4679-8E5E-F1B1A71A99C8}" srcOrd="4" destOrd="0" presId="urn:microsoft.com/office/officeart/2008/layout/LinedList"/>
    <dgm:cxn modelId="{690E29C7-4444-4780-9D91-62F72648D186}" type="presParOf" srcId="{DA8DEF7B-C51A-40AC-872F-EE101CA4B830}" destId="{FB73A706-3CDC-4476-83C6-644C32C95925}" srcOrd="5" destOrd="0" presId="urn:microsoft.com/office/officeart/2008/layout/LinedList"/>
    <dgm:cxn modelId="{3F911246-2F75-4205-BB6D-845052B16D11}" type="presParOf" srcId="{FB73A706-3CDC-4476-83C6-644C32C95925}" destId="{76E29C61-1E95-46D5-9718-2746A7ED6D0C}" srcOrd="0" destOrd="0" presId="urn:microsoft.com/office/officeart/2008/layout/LinedList"/>
    <dgm:cxn modelId="{40C8622D-8E2D-4FA7-9439-B1E05F4FBB3A}" type="presParOf" srcId="{FB73A706-3CDC-4476-83C6-644C32C95925}" destId="{153B93FF-D42D-4FAC-8578-877F148B72F7}" srcOrd="1" destOrd="0" presId="urn:microsoft.com/office/officeart/2008/layout/LinedList"/>
    <dgm:cxn modelId="{1335E8BE-B76E-4762-B3B8-AF25CBCA93FE}" type="presParOf" srcId="{DA8DEF7B-C51A-40AC-872F-EE101CA4B830}" destId="{B6413BCF-E904-4B5B-9320-BA1D2CE24CCC}" srcOrd="6" destOrd="0" presId="urn:microsoft.com/office/officeart/2008/layout/LinedList"/>
    <dgm:cxn modelId="{490837FA-5CD4-4050-AD58-A6F50430C042}" type="presParOf" srcId="{DA8DEF7B-C51A-40AC-872F-EE101CA4B830}" destId="{C7E60C0F-7F6B-4CD6-B884-84EDB2258C30}" srcOrd="7" destOrd="0" presId="urn:microsoft.com/office/officeart/2008/layout/LinedList"/>
    <dgm:cxn modelId="{D554E74E-630F-4E88-BECF-9C95291056AA}" type="presParOf" srcId="{C7E60C0F-7F6B-4CD6-B884-84EDB2258C30}" destId="{D6B2BAE0-4AEB-4562-8662-120481CAB52E}" srcOrd="0" destOrd="0" presId="urn:microsoft.com/office/officeart/2008/layout/LinedList"/>
    <dgm:cxn modelId="{4B0CF6BE-F23E-45CF-B093-66CF3C0B6A48}" type="presParOf" srcId="{C7E60C0F-7F6B-4CD6-B884-84EDB2258C30}" destId="{5755F232-CE5B-4851-BCCA-ED99F710094A}" srcOrd="1" destOrd="0" presId="urn:microsoft.com/office/officeart/2008/layout/LinedList"/>
    <dgm:cxn modelId="{6081F995-13E9-4E2C-A31B-4E8DA29DFAF0}" type="presParOf" srcId="{DA8DEF7B-C51A-40AC-872F-EE101CA4B830}" destId="{AE194516-82CC-481D-8A1D-C8B676124B99}" srcOrd="8" destOrd="0" presId="urn:microsoft.com/office/officeart/2008/layout/LinedList"/>
    <dgm:cxn modelId="{8AFDFA9C-AC9F-47D3-A2AC-1255095F43B0}" type="presParOf" srcId="{DA8DEF7B-C51A-40AC-872F-EE101CA4B830}" destId="{C73DAE31-8E1E-436D-A007-FEE8D660A3E7}" srcOrd="9" destOrd="0" presId="urn:microsoft.com/office/officeart/2008/layout/LinedList"/>
    <dgm:cxn modelId="{B3C8E286-2DCB-477C-8994-F89146CF8089}" type="presParOf" srcId="{C73DAE31-8E1E-436D-A007-FEE8D660A3E7}" destId="{C66D3380-FFAC-44CE-A16B-03CBAE29C560}" srcOrd="0" destOrd="0" presId="urn:microsoft.com/office/officeart/2008/layout/LinedList"/>
    <dgm:cxn modelId="{28614120-37E4-445D-9A2C-EEAE8C22C36C}" type="presParOf" srcId="{C73DAE31-8E1E-436D-A007-FEE8D660A3E7}" destId="{42D3AE45-D429-4235-A4D5-0A2F5CF325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B09DE7-0855-4DAD-8185-0E4DDF2AEC25}"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7600B13D-D5D9-4B78-AA82-FE46A0EDBA5F}">
      <dgm:prSet custT="1"/>
      <dgm:spPr/>
      <dgm:t>
        <a:bodyPr/>
        <a:lstStyle/>
        <a:p>
          <a:r>
            <a:rPr lang="en-US" sz="1800" dirty="0">
              <a:latin typeface="Times New Roman" panose="02020603050405020304" pitchFamily="18" charset="0"/>
              <a:cs typeface="Times New Roman" panose="02020603050405020304" pitchFamily="18" charset="0"/>
            </a:rPr>
            <a:t>The company should focus on developing and promoting technology products to increase its profits. They could also consider reducing the production and promotion of products with lower profit margins.</a:t>
          </a:r>
        </a:p>
      </dgm:t>
    </dgm:pt>
    <dgm:pt modelId="{6CE6C1E3-4A05-429D-84A7-E8F1DCD782B0}" type="parTrans" cxnId="{15DAA043-0E28-425D-B149-75614914ACD2}">
      <dgm:prSet/>
      <dgm:spPr/>
      <dgm:t>
        <a:bodyPr/>
        <a:lstStyle/>
        <a:p>
          <a:endParaRPr lang="en-US"/>
        </a:p>
      </dgm:t>
    </dgm:pt>
    <dgm:pt modelId="{9863B86C-09E1-46E6-9E40-EC88A9A9ACF5}" type="sibTrans" cxnId="{15DAA043-0E28-425D-B149-75614914ACD2}">
      <dgm:prSet/>
      <dgm:spPr/>
      <dgm:t>
        <a:bodyPr/>
        <a:lstStyle/>
        <a:p>
          <a:endParaRPr lang="en-US"/>
        </a:p>
      </dgm:t>
    </dgm:pt>
    <dgm:pt modelId="{F74A2CE1-D126-4B45-B58D-87B2C4F97C2D}">
      <dgm:prSet custT="1"/>
      <dgm:spPr/>
      <dgm:t>
        <a:bodyPr/>
        <a:lstStyle/>
        <a:p>
          <a:r>
            <a:rPr lang="en-US" sz="1800" dirty="0">
              <a:latin typeface="Times New Roman" panose="02020603050405020304" pitchFamily="18" charset="0"/>
              <a:cs typeface="Times New Roman" panose="02020603050405020304" pitchFamily="18" charset="0"/>
            </a:rPr>
            <a:t>Central region has the highest sales compared to other regions; the company could consider increasing its focus on this region. then the company should re-evaluate its marketing and sales strategies in other regions. </a:t>
          </a:r>
        </a:p>
      </dgm:t>
    </dgm:pt>
    <dgm:pt modelId="{5EABE2D5-FEC9-449F-82BB-4C23D22538D9}" type="parTrans" cxnId="{F5D3EEBE-1926-4CE8-95E4-F4751485047B}">
      <dgm:prSet/>
      <dgm:spPr/>
      <dgm:t>
        <a:bodyPr/>
        <a:lstStyle/>
        <a:p>
          <a:endParaRPr lang="en-US"/>
        </a:p>
      </dgm:t>
    </dgm:pt>
    <dgm:pt modelId="{5CB96790-7A1C-46B2-9513-06A29BF688C7}" type="sibTrans" cxnId="{F5D3EEBE-1926-4CE8-95E4-F4751485047B}">
      <dgm:prSet/>
      <dgm:spPr/>
      <dgm:t>
        <a:bodyPr/>
        <a:lstStyle/>
        <a:p>
          <a:endParaRPr lang="en-US"/>
        </a:p>
      </dgm:t>
    </dgm:pt>
    <dgm:pt modelId="{4E4D13F6-F727-476F-81E9-5F7887AAF8D4}">
      <dgm:prSet custT="1"/>
      <dgm:spPr/>
      <dgm:t>
        <a:bodyPr/>
        <a:lstStyle/>
        <a:p>
          <a:r>
            <a:rPr lang="en-US" sz="1800" dirty="0">
              <a:latin typeface="Times New Roman" panose="02020603050405020304" pitchFamily="18" charset="0"/>
              <a:cs typeface="Times New Roman" panose="02020603050405020304" pitchFamily="18" charset="0"/>
            </a:rPr>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p>
      </dgm:t>
    </dgm:pt>
    <dgm:pt modelId="{2E46A7DB-9317-4674-8201-5A51EFA39A7A}" type="parTrans" cxnId="{3ABC1E03-29A9-4840-96B4-AB33BD542E8C}">
      <dgm:prSet/>
      <dgm:spPr/>
      <dgm:t>
        <a:bodyPr/>
        <a:lstStyle/>
        <a:p>
          <a:endParaRPr lang="en-US"/>
        </a:p>
      </dgm:t>
    </dgm:pt>
    <dgm:pt modelId="{DA1EAB36-86B7-4222-B69D-C10A412930A9}" type="sibTrans" cxnId="{3ABC1E03-29A9-4840-96B4-AB33BD542E8C}">
      <dgm:prSet/>
      <dgm:spPr/>
      <dgm:t>
        <a:bodyPr/>
        <a:lstStyle/>
        <a:p>
          <a:endParaRPr lang="en-US"/>
        </a:p>
      </dgm:t>
    </dgm:pt>
    <dgm:pt modelId="{FA86745E-C3FB-4A52-8CF4-94FFA863BB26}" type="pres">
      <dgm:prSet presAssocID="{1AB09DE7-0855-4DAD-8185-0E4DDF2AEC25}" presName="vert0" presStyleCnt="0">
        <dgm:presLayoutVars>
          <dgm:dir/>
          <dgm:animOne val="branch"/>
          <dgm:animLvl val="lvl"/>
        </dgm:presLayoutVars>
      </dgm:prSet>
      <dgm:spPr/>
    </dgm:pt>
    <dgm:pt modelId="{11354922-6B6C-4CF0-8E19-EBA0D004A534}" type="pres">
      <dgm:prSet presAssocID="{7600B13D-D5D9-4B78-AA82-FE46A0EDBA5F}" presName="thickLine" presStyleLbl="alignNode1" presStyleIdx="0" presStyleCnt="3"/>
      <dgm:spPr/>
    </dgm:pt>
    <dgm:pt modelId="{2F272F22-848E-42B7-A4D0-3786BADE400A}" type="pres">
      <dgm:prSet presAssocID="{7600B13D-D5D9-4B78-AA82-FE46A0EDBA5F}" presName="horz1" presStyleCnt="0"/>
      <dgm:spPr/>
    </dgm:pt>
    <dgm:pt modelId="{4398574A-98F8-43FC-9B35-54B7B62288FD}" type="pres">
      <dgm:prSet presAssocID="{7600B13D-D5D9-4B78-AA82-FE46A0EDBA5F}" presName="tx1" presStyleLbl="revTx" presStyleIdx="0" presStyleCnt="3"/>
      <dgm:spPr/>
    </dgm:pt>
    <dgm:pt modelId="{DC57B3D3-D96A-491B-8954-C44289A7D193}" type="pres">
      <dgm:prSet presAssocID="{7600B13D-D5D9-4B78-AA82-FE46A0EDBA5F}" presName="vert1" presStyleCnt="0"/>
      <dgm:spPr/>
    </dgm:pt>
    <dgm:pt modelId="{DE8D17EC-AF52-4D85-BF06-04CFA5D37CDF}" type="pres">
      <dgm:prSet presAssocID="{F74A2CE1-D126-4B45-B58D-87B2C4F97C2D}" presName="thickLine" presStyleLbl="alignNode1" presStyleIdx="1" presStyleCnt="3"/>
      <dgm:spPr/>
    </dgm:pt>
    <dgm:pt modelId="{6CB19DF4-9DCC-4DF3-B441-507F483DC892}" type="pres">
      <dgm:prSet presAssocID="{F74A2CE1-D126-4B45-B58D-87B2C4F97C2D}" presName="horz1" presStyleCnt="0"/>
      <dgm:spPr/>
    </dgm:pt>
    <dgm:pt modelId="{B144792F-4C8F-4B6D-9DA2-E3A641824819}" type="pres">
      <dgm:prSet presAssocID="{F74A2CE1-D126-4B45-B58D-87B2C4F97C2D}" presName="tx1" presStyleLbl="revTx" presStyleIdx="1" presStyleCnt="3"/>
      <dgm:spPr/>
    </dgm:pt>
    <dgm:pt modelId="{A7894EF7-28DC-447D-BE8F-777834EE3A3D}" type="pres">
      <dgm:prSet presAssocID="{F74A2CE1-D126-4B45-B58D-87B2C4F97C2D}" presName="vert1" presStyleCnt="0"/>
      <dgm:spPr/>
    </dgm:pt>
    <dgm:pt modelId="{9D3A7A60-03C7-4794-90A3-F95920CDFFA8}" type="pres">
      <dgm:prSet presAssocID="{4E4D13F6-F727-476F-81E9-5F7887AAF8D4}" presName="thickLine" presStyleLbl="alignNode1" presStyleIdx="2" presStyleCnt="3"/>
      <dgm:spPr/>
    </dgm:pt>
    <dgm:pt modelId="{335735F1-F4B0-4A39-AADE-9F59A3BCD45E}" type="pres">
      <dgm:prSet presAssocID="{4E4D13F6-F727-476F-81E9-5F7887AAF8D4}" presName="horz1" presStyleCnt="0"/>
      <dgm:spPr/>
    </dgm:pt>
    <dgm:pt modelId="{DD054BC9-573B-4315-959F-A9E7EDEDCAFB}" type="pres">
      <dgm:prSet presAssocID="{4E4D13F6-F727-476F-81E9-5F7887AAF8D4}" presName="tx1" presStyleLbl="revTx" presStyleIdx="2" presStyleCnt="3"/>
      <dgm:spPr/>
    </dgm:pt>
    <dgm:pt modelId="{0C4DF889-C286-4E8D-8DE6-A54C59CE1F20}" type="pres">
      <dgm:prSet presAssocID="{4E4D13F6-F727-476F-81E9-5F7887AAF8D4}" presName="vert1" presStyleCnt="0"/>
      <dgm:spPr/>
    </dgm:pt>
  </dgm:ptLst>
  <dgm:cxnLst>
    <dgm:cxn modelId="{3ABC1E03-29A9-4840-96B4-AB33BD542E8C}" srcId="{1AB09DE7-0855-4DAD-8185-0E4DDF2AEC25}" destId="{4E4D13F6-F727-476F-81E9-5F7887AAF8D4}" srcOrd="2" destOrd="0" parTransId="{2E46A7DB-9317-4674-8201-5A51EFA39A7A}" sibTransId="{DA1EAB36-86B7-4222-B69D-C10A412930A9}"/>
    <dgm:cxn modelId="{15DAA043-0E28-425D-B149-75614914ACD2}" srcId="{1AB09DE7-0855-4DAD-8185-0E4DDF2AEC25}" destId="{7600B13D-D5D9-4B78-AA82-FE46A0EDBA5F}" srcOrd="0" destOrd="0" parTransId="{6CE6C1E3-4A05-429D-84A7-E8F1DCD782B0}" sibTransId="{9863B86C-09E1-46E6-9E40-EC88A9A9ACF5}"/>
    <dgm:cxn modelId="{501E0D53-6C10-4EFF-80F9-819A7B531619}" type="presOf" srcId="{7600B13D-D5D9-4B78-AA82-FE46A0EDBA5F}" destId="{4398574A-98F8-43FC-9B35-54B7B62288FD}" srcOrd="0" destOrd="0" presId="urn:microsoft.com/office/officeart/2008/layout/LinedList"/>
    <dgm:cxn modelId="{C35AA793-F930-43C8-99D5-D50C801EC468}" type="presOf" srcId="{1AB09DE7-0855-4DAD-8185-0E4DDF2AEC25}" destId="{FA86745E-C3FB-4A52-8CF4-94FFA863BB26}" srcOrd="0" destOrd="0" presId="urn:microsoft.com/office/officeart/2008/layout/LinedList"/>
    <dgm:cxn modelId="{8D128E9C-25BD-41DD-AADC-43FCE08B7065}" type="presOf" srcId="{4E4D13F6-F727-476F-81E9-5F7887AAF8D4}" destId="{DD054BC9-573B-4315-959F-A9E7EDEDCAFB}" srcOrd="0" destOrd="0" presId="urn:microsoft.com/office/officeart/2008/layout/LinedList"/>
    <dgm:cxn modelId="{74796DA7-73C8-4CB7-88F6-C9F6BF67C63B}" type="presOf" srcId="{F74A2CE1-D126-4B45-B58D-87B2C4F97C2D}" destId="{B144792F-4C8F-4B6D-9DA2-E3A641824819}" srcOrd="0" destOrd="0" presId="urn:microsoft.com/office/officeart/2008/layout/LinedList"/>
    <dgm:cxn modelId="{F5D3EEBE-1926-4CE8-95E4-F4751485047B}" srcId="{1AB09DE7-0855-4DAD-8185-0E4DDF2AEC25}" destId="{F74A2CE1-D126-4B45-B58D-87B2C4F97C2D}" srcOrd="1" destOrd="0" parTransId="{5EABE2D5-FEC9-449F-82BB-4C23D22538D9}" sibTransId="{5CB96790-7A1C-46B2-9513-06A29BF688C7}"/>
    <dgm:cxn modelId="{4569B7E6-AD85-442D-9FF3-04DCCD4F42C7}" type="presParOf" srcId="{FA86745E-C3FB-4A52-8CF4-94FFA863BB26}" destId="{11354922-6B6C-4CF0-8E19-EBA0D004A534}" srcOrd="0" destOrd="0" presId="urn:microsoft.com/office/officeart/2008/layout/LinedList"/>
    <dgm:cxn modelId="{0277DE69-4515-43F2-86E5-F80BE0AF4A64}" type="presParOf" srcId="{FA86745E-C3FB-4A52-8CF4-94FFA863BB26}" destId="{2F272F22-848E-42B7-A4D0-3786BADE400A}" srcOrd="1" destOrd="0" presId="urn:microsoft.com/office/officeart/2008/layout/LinedList"/>
    <dgm:cxn modelId="{03D7F81B-50CF-4DA3-B177-9D0FD34123EC}" type="presParOf" srcId="{2F272F22-848E-42B7-A4D0-3786BADE400A}" destId="{4398574A-98F8-43FC-9B35-54B7B62288FD}" srcOrd="0" destOrd="0" presId="urn:microsoft.com/office/officeart/2008/layout/LinedList"/>
    <dgm:cxn modelId="{38C380BA-C706-4E3B-A924-53E3BD134DD5}" type="presParOf" srcId="{2F272F22-848E-42B7-A4D0-3786BADE400A}" destId="{DC57B3D3-D96A-491B-8954-C44289A7D193}" srcOrd="1" destOrd="0" presId="urn:microsoft.com/office/officeart/2008/layout/LinedList"/>
    <dgm:cxn modelId="{E0954F4F-B5D3-4C7F-858B-BA1F9969F3AE}" type="presParOf" srcId="{FA86745E-C3FB-4A52-8CF4-94FFA863BB26}" destId="{DE8D17EC-AF52-4D85-BF06-04CFA5D37CDF}" srcOrd="2" destOrd="0" presId="urn:microsoft.com/office/officeart/2008/layout/LinedList"/>
    <dgm:cxn modelId="{F6D88B19-07D0-4D09-B73A-048651046472}" type="presParOf" srcId="{FA86745E-C3FB-4A52-8CF4-94FFA863BB26}" destId="{6CB19DF4-9DCC-4DF3-B441-507F483DC892}" srcOrd="3" destOrd="0" presId="urn:microsoft.com/office/officeart/2008/layout/LinedList"/>
    <dgm:cxn modelId="{0F204B5B-8227-4D8D-814E-D8FC3FBB5CEB}" type="presParOf" srcId="{6CB19DF4-9DCC-4DF3-B441-507F483DC892}" destId="{B144792F-4C8F-4B6D-9DA2-E3A641824819}" srcOrd="0" destOrd="0" presId="urn:microsoft.com/office/officeart/2008/layout/LinedList"/>
    <dgm:cxn modelId="{2A0457C7-9BBC-4118-9B5B-F864AD50AD3F}" type="presParOf" srcId="{6CB19DF4-9DCC-4DF3-B441-507F483DC892}" destId="{A7894EF7-28DC-447D-BE8F-777834EE3A3D}" srcOrd="1" destOrd="0" presId="urn:microsoft.com/office/officeart/2008/layout/LinedList"/>
    <dgm:cxn modelId="{47CD96EC-8355-45CB-ABD4-457FEF73B790}" type="presParOf" srcId="{FA86745E-C3FB-4A52-8CF4-94FFA863BB26}" destId="{9D3A7A60-03C7-4794-90A3-F95920CDFFA8}" srcOrd="4" destOrd="0" presId="urn:microsoft.com/office/officeart/2008/layout/LinedList"/>
    <dgm:cxn modelId="{ED9C67D6-F1FA-408D-ACF2-AFF3D6E0CF26}" type="presParOf" srcId="{FA86745E-C3FB-4A52-8CF4-94FFA863BB26}" destId="{335735F1-F4B0-4A39-AADE-9F59A3BCD45E}" srcOrd="5" destOrd="0" presId="urn:microsoft.com/office/officeart/2008/layout/LinedList"/>
    <dgm:cxn modelId="{3B6CCE8A-9E45-4D66-B7C7-5CC147CCB090}" type="presParOf" srcId="{335735F1-F4B0-4A39-AADE-9F59A3BCD45E}" destId="{DD054BC9-573B-4315-959F-A9E7EDEDCAFB}" srcOrd="0" destOrd="0" presId="urn:microsoft.com/office/officeart/2008/layout/LinedList"/>
    <dgm:cxn modelId="{AAD49080-BBB2-4195-96D8-64A7915AF9A9}" type="presParOf" srcId="{335735F1-F4B0-4A39-AADE-9F59A3BCD45E}" destId="{0C4DF889-C286-4E8D-8DE6-A54C59CE1F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748D8-1C54-4855-8A79-C2D55950EFC6}">
      <dsp:nvSpPr>
        <dsp:cNvPr id="0" name=""/>
        <dsp:cNvSpPr/>
      </dsp:nvSpPr>
      <dsp:spPr>
        <a:xfrm>
          <a:off x="0" y="1543"/>
          <a:ext cx="9604375" cy="7821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FE6FB-20F0-4DB9-86D1-E52810EF7C14}">
      <dsp:nvSpPr>
        <dsp:cNvPr id="0" name=""/>
        <dsp:cNvSpPr/>
      </dsp:nvSpPr>
      <dsp:spPr>
        <a:xfrm>
          <a:off x="236604" y="177530"/>
          <a:ext cx="430190" cy="430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CDB89E-4BC0-4B94-AB74-8D5196D38373}">
      <dsp:nvSpPr>
        <dsp:cNvPr id="0" name=""/>
        <dsp:cNvSpPr/>
      </dsp:nvSpPr>
      <dsp:spPr>
        <a:xfrm>
          <a:off x="903400" y="1543"/>
          <a:ext cx="8700974" cy="78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779" tIns="82779" rIns="82779" bIns="82779"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Superstore dataset provides sales and profit data for a variety of products across different categories and regions.</a:t>
          </a:r>
        </a:p>
      </dsp:txBody>
      <dsp:txXfrm>
        <a:off x="903400" y="1543"/>
        <a:ext cx="8700974" cy="782164"/>
      </dsp:txXfrm>
    </dsp:sp>
    <dsp:sp modelId="{0DC91A13-D9B4-4836-BA4C-11720701AA3E}">
      <dsp:nvSpPr>
        <dsp:cNvPr id="0" name=""/>
        <dsp:cNvSpPr/>
      </dsp:nvSpPr>
      <dsp:spPr>
        <a:xfrm>
          <a:off x="0" y="979249"/>
          <a:ext cx="9604375" cy="7821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A0025-57F8-4BD3-98CB-8E3E192CB279}">
      <dsp:nvSpPr>
        <dsp:cNvPr id="0" name=""/>
        <dsp:cNvSpPr/>
      </dsp:nvSpPr>
      <dsp:spPr>
        <a:xfrm>
          <a:off x="236604" y="1155236"/>
          <a:ext cx="430190" cy="430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11F570-5E89-4D21-9E9F-11CD30E2ABDB}">
      <dsp:nvSpPr>
        <dsp:cNvPr id="0" name=""/>
        <dsp:cNvSpPr/>
      </dsp:nvSpPr>
      <dsp:spPr>
        <a:xfrm>
          <a:off x="903400" y="979249"/>
          <a:ext cx="8700974" cy="78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779" tIns="82779" rIns="82779" bIns="82779"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goal of this project is to analyze the data and identify insights that can help the company improve its business performance. </a:t>
          </a:r>
        </a:p>
      </dsp:txBody>
      <dsp:txXfrm>
        <a:off x="903400" y="979249"/>
        <a:ext cx="8700974" cy="782164"/>
      </dsp:txXfrm>
    </dsp:sp>
    <dsp:sp modelId="{820460A1-CB41-4C8B-A0FB-0E598E8ADF62}">
      <dsp:nvSpPr>
        <dsp:cNvPr id="0" name=""/>
        <dsp:cNvSpPr/>
      </dsp:nvSpPr>
      <dsp:spPr>
        <a:xfrm>
          <a:off x="0" y="1956955"/>
          <a:ext cx="9604375" cy="7821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FF4FB-9EB7-4FE0-ACB5-7DB273C3A34F}">
      <dsp:nvSpPr>
        <dsp:cNvPr id="0" name=""/>
        <dsp:cNvSpPr/>
      </dsp:nvSpPr>
      <dsp:spPr>
        <a:xfrm>
          <a:off x="236604" y="2132942"/>
          <a:ext cx="430190" cy="430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CB7087-B61E-4A8F-B152-FE185D53DDE4}">
      <dsp:nvSpPr>
        <dsp:cNvPr id="0" name=""/>
        <dsp:cNvSpPr/>
      </dsp:nvSpPr>
      <dsp:spPr>
        <a:xfrm>
          <a:off x="903400" y="1956955"/>
          <a:ext cx="8700974" cy="78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779" tIns="82779" rIns="82779" bIns="82779"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Specifically, we aim to answer questions such as: which product categories are the most profitable? Which regions have the highest sales and profit? What are the most profitable products? </a:t>
          </a:r>
        </a:p>
      </dsp:txBody>
      <dsp:txXfrm>
        <a:off x="903400" y="1956955"/>
        <a:ext cx="8700974" cy="782164"/>
      </dsp:txXfrm>
    </dsp:sp>
    <dsp:sp modelId="{5B603F84-3811-464C-B681-F00ADBDDF4EB}">
      <dsp:nvSpPr>
        <dsp:cNvPr id="0" name=""/>
        <dsp:cNvSpPr/>
      </dsp:nvSpPr>
      <dsp:spPr>
        <a:xfrm>
          <a:off x="0" y="2934661"/>
          <a:ext cx="9604375" cy="78216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B373A7-27B7-4EA3-A692-E0AE10D39BC6}">
      <dsp:nvSpPr>
        <dsp:cNvPr id="0" name=""/>
        <dsp:cNvSpPr/>
      </dsp:nvSpPr>
      <dsp:spPr>
        <a:xfrm>
          <a:off x="236604" y="3110648"/>
          <a:ext cx="430190" cy="430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713556-1BFD-466E-B54F-D1E69225C58A}">
      <dsp:nvSpPr>
        <dsp:cNvPr id="0" name=""/>
        <dsp:cNvSpPr/>
      </dsp:nvSpPr>
      <dsp:spPr>
        <a:xfrm>
          <a:off x="903400" y="2934661"/>
          <a:ext cx="8700974" cy="78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779" tIns="82779" rIns="82779" bIns="82779"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By answering these questions, we hope to provide recommendations for the company on how to optimize its product offerings and improve its revenue and profitability.</a:t>
          </a:r>
        </a:p>
      </dsp:txBody>
      <dsp:txXfrm>
        <a:off x="903400" y="2934661"/>
        <a:ext cx="8700974" cy="782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FE775-5B14-4096-A37F-07C8E85308BA}">
      <dsp:nvSpPr>
        <dsp:cNvPr id="0" name=""/>
        <dsp:cNvSpPr/>
      </dsp:nvSpPr>
      <dsp:spPr>
        <a:xfrm>
          <a:off x="0" y="0"/>
          <a:ext cx="7395368" cy="620934"/>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Hypothesis 1: Technology products have the highest profit margin compared to other product categories.</a:t>
          </a:r>
        </a:p>
      </dsp:txBody>
      <dsp:txXfrm>
        <a:off x="18187" y="18187"/>
        <a:ext cx="6652681" cy="584560"/>
      </dsp:txXfrm>
    </dsp:sp>
    <dsp:sp modelId="{230F02E4-7F12-4852-9347-6C80353AA41C}">
      <dsp:nvSpPr>
        <dsp:cNvPr id="0" name=""/>
        <dsp:cNvSpPr/>
      </dsp:nvSpPr>
      <dsp:spPr>
        <a:xfrm>
          <a:off x="552251" y="707175"/>
          <a:ext cx="7395368" cy="620934"/>
        </a:xfrm>
        <a:prstGeom prst="roundRect">
          <a:avLst>
            <a:gd name="adj" fmla="val 1000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Hypothesis 2: The East region has the highest sales compared to other regions.</a:t>
          </a:r>
        </a:p>
      </dsp:txBody>
      <dsp:txXfrm>
        <a:off x="570438" y="725362"/>
        <a:ext cx="6403135" cy="584560"/>
      </dsp:txXfrm>
    </dsp:sp>
    <dsp:sp modelId="{6AC6FF69-259E-4F58-9CC1-074CF467928F}">
      <dsp:nvSpPr>
        <dsp:cNvPr id="0" name=""/>
        <dsp:cNvSpPr/>
      </dsp:nvSpPr>
      <dsp:spPr>
        <a:xfrm>
          <a:off x="1104503" y="1414351"/>
          <a:ext cx="7395368" cy="620934"/>
        </a:xfrm>
        <a:prstGeom prst="roundRect">
          <a:avLst>
            <a:gd name="adj" fmla="val 10000"/>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Hypothesis 3: Sales are higher during certain months of the year.</a:t>
          </a:r>
        </a:p>
      </dsp:txBody>
      <dsp:txXfrm>
        <a:off x="1122690" y="1432538"/>
        <a:ext cx="6403135" cy="584560"/>
      </dsp:txXfrm>
    </dsp:sp>
    <dsp:sp modelId="{8F59B027-8D99-45F1-9F95-C351F9DAA289}">
      <dsp:nvSpPr>
        <dsp:cNvPr id="0" name=""/>
        <dsp:cNvSpPr/>
      </dsp:nvSpPr>
      <dsp:spPr>
        <a:xfrm>
          <a:off x="1656754" y="2121527"/>
          <a:ext cx="7395368" cy="620934"/>
        </a:xfrm>
        <a:prstGeom prst="roundRect">
          <a:avLst>
            <a:gd name="adj" fmla="val 10000"/>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Hypothesis 4: Orders with same-day shipping have the lowest rate of returned products.</a:t>
          </a:r>
        </a:p>
      </dsp:txBody>
      <dsp:txXfrm>
        <a:off x="1674941" y="2139714"/>
        <a:ext cx="6403135" cy="584560"/>
      </dsp:txXfrm>
    </dsp:sp>
    <dsp:sp modelId="{A5AA8822-92FA-408E-AB7B-49C99FF76C88}">
      <dsp:nvSpPr>
        <dsp:cNvPr id="0" name=""/>
        <dsp:cNvSpPr/>
      </dsp:nvSpPr>
      <dsp:spPr>
        <a:xfrm>
          <a:off x="2209006" y="2828703"/>
          <a:ext cx="7395368" cy="620934"/>
        </a:xfrm>
        <a:prstGeom prst="roundRect">
          <a:avLst>
            <a:gd name="adj" fmla="val 10000"/>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Hypothesis 5: The company's profit is more on weekdays than on weekends.</a:t>
          </a:r>
        </a:p>
      </dsp:txBody>
      <dsp:txXfrm>
        <a:off x="2227193" y="2846890"/>
        <a:ext cx="6403135" cy="584560"/>
      </dsp:txXfrm>
    </dsp:sp>
    <dsp:sp modelId="{C40BE3E2-DC68-4516-9B4E-048C52459B17}">
      <dsp:nvSpPr>
        <dsp:cNvPr id="0" name=""/>
        <dsp:cNvSpPr/>
      </dsp:nvSpPr>
      <dsp:spPr>
        <a:xfrm>
          <a:off x="6991761" y="453627"/>
          <a:ext cx="403607" cy="403607"/>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082573" y="453627"/>
        <a:ext cx="221983" cy="303714"/>
      </dsp:txXfrm>
    </dsp:sp>
    <dsp:sp modelId="{7ED57870-26A5-4316-A79F-1F4C2040883B}">
      <dsp:nvSpPr>
        <dsp:cNvPr id="0" name=""/>
        <dsp:cNvSpPr/>
      </dsp:nvSpPr>
      <dsp:spPr>
        <a:xfrm>
          <a:off x="7544012" y="1160803"/>
          <a:ext cx="403607" cy="403607"/>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634824" y="1160803"/>
        <a:ext cx="221983" cy="303714"/>
      </dsp:txXfrm>
    </dsp:sp>
    <dsp:sp modelId="{1F85CD90-4625-462C-BA5D-2EBA68B21ED5}">
      <dsp:nvSpPr>
        <dsp:cNvPr id="0" name=""/>
        <dsp:cNvSpPr/>
      </dsp:nvSpPr>
      <dsp:spPr>
        <a:xfrm>
          <a:off x="8096264" y="1857630"/>
          <a:ext cx="403607" cy="403607"/>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187076" y="1857630"/>
        <a:ext cx="221983" cy="303714"/>
      </dsp:txXfrm>
    </dsp:sp>
    <dsp:sp modelId="{535EFC54-1B4E-4388-82AB-93179E449106}">
      <dsp:nvSpPr>
        <dsp:cNvPr id="0" name=""/>
        <dsp:cNvSpPr/>
      </dsp:nvSpPr>
      <dsp:spPr>
        <a:xfrm>
          <a:off x="8648515" y="2571705"/>
          <a:ext cx="403607" cy="403607"/>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8739327" y="2571705"/>
        <a:ext cx="221983" cy="303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70085-F05E-477C-988F-D9DB3D5DFAE1}">
      <dsp:nvSpPr>
        <dsp:cNvPr id="0" name=""/>
        <dsp:cNvSpPr/>
      </dsp:nvSpPr>
      <dsp:spPr>
        <a:xfrm>
          <a:off x="0" y="453"/>
          <a:ext cx="96043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EAA9CE-F03C-40A1-9AFB-EC4701D2685E}">
      <dsp:nvSpPr>
        <dsp:cNvPr id="0" name=""/>
        <dsp:cNvSpPr/>
      </dsp:nvSpPr>
      <dsp:spPr>
        <a:xfrm>
          <a:off x="0" y="453"/>
          <a:ext cx="9604375" cy="74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1" kern="1200" dirty="0">
              <a:latin typeface="Times New Roman" panose="02020603050405020304" pitchFamily="18" charset="0"/>
              <a:cs typeface="Times New Roman" panose="02020603050405020304" pitchFamily="18" charset="0"/>
            </a:rPr>
            <a:t>Hypothesis 1: Technology products have the highest profit margin compared to other product categories. </a:t>
          </a:r>
          <a:r>
            <a:rPr lang="en-US" sz="1600" kern="1200" dirty="0">
              <a:latin typeface="Times New Roman" panose="02020603050405020304" pitchFamily="18" charset="0"/>
              <a:cs typeface="Times New Roman" panose="02020603050405020304" pitchFamily="18" charset="0"/>
            </a:rPr>
            <a:t>This hypothesis is supported. The data shows that technology products have the highest profit margin compared to other product categories.</a:t>
          </a:r>
        </a:p>
      </dsp:txBody>
      <dsp:txXfrm>
        <a:off x="0" y="453"/>
        <a:ext cx="9604375" cy="743492"/>
      </dsp:txXfrm>
    </dsp:sp>
    <dsp:sp modelId="{56D8BAC1-5D72-4279-AC19-A165467CFCCE}">
      <dsp:nvSpPr>
        <dsp:cNvPr id="0" name=""/>
        <dsp:cNvSpPr/>
      </dsp:nvSpPr>
      <dsp:spPr>
        <a:xfrm>
          <a:off x="0" y="743946"/>
          <a:ext cx="9604375" cy="0"/>
        </a:xfrm>
        <a:prstGeom prst="line">
          <a:avLst/>
        </a:prstGeom>
        <a:solidFill>
          <a:schemeClr val="accent5">
            <a:hueOff val="524494"/>
            <a:satOff val="12004"/>
            <a:lumOff val="-2598"/>
            <a:alphaOff val="0"/>
          </a:schemeClr>
        </a:solidFill>
        <a:ln w="15875" cap="flat" cmpd="sng" algn="ctr">
          <a:solidFill>
            <a:schemeClr val="accent5">
              <a:hueOff val="524494"/>
              <a:satOff val="12004"/>
              <a:lumOff val="-2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DFFE91-3016-4EBE-829F-44E08C0A9ED6}">
      <dsp:nvSpPr>
        <dsp:cNvPr id="0" name=""/>
        <dsp:cNvSpPr/>
      </dsp:nvSpPr>
      <dsp:spPr>
        <a:xfrm>
          <a:off x="0" y="743946"/>
          <a:ext cx="9604375" cy="74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1" kern="1200" dirty="0">
              <a:latin typeface="Times New Roman" panose="02020603050405020304" pitchFamily="18" charset="0"/>
              <a:cs typeface="Times New Roman" panose="02020603050405020304" pitchFamily="18" charset="0"/>
            </a:rPr>
            <a:t>Hypothesis 2: The East region has the highest sales compared to other regions</a:t>
          </a:r>
          <a:r>
            <a:rPr lang="en-US" sz="1600" kern="1200" dirty="0">
              <a:latin typeface="Times New Roman" panose="02020603050405020304" pitchFamily="18" charset="0"/>
              <a:cs typeface="Times New Roman" panose="02020603050405020304" pitchFamily="18" charset="0"/>
            </a:rPr>
            <a:t>. This hypothesis is not supported. The data shows that the East region does not have the highest sales compared to other regions.</a:t>
          </a:r>
        </a:p>
      </dsp:txBody>
      <dsp:txXfrm>
        <a:off x="0" y="743946"/>
        <a:ext cx="9604375" cy="743492"/>
      </dsp:txXfrm>
    </dsp:sp>
    <dsp:sp modelId="{0BE5CAB3-2FF9-4679-8E5E-F1B1A71A99C8}">
      <dsp:nvSpPr>
        <dsp:cNvPr id="0" name=""/>
        <dsp:cNvSpPr/>
      </dsp:nvSpPr>
      <dsp:spPr>
        <a:xfrm>
          <a:off x="0" y="1487438"/>
          <a:ext cx="9604375" cy="0"/>
        </a:xfrm>
        <a:prstGeom prst="line">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E29C61-1E95-46D5-9718-2746A7ED6D0C}">
      <dsp:nvSpPr>
        <dsp:cNvPr id="0" name=""/>
        <dsp:cNvSpPr/>
      </dsp:nvSpPr>
      <dsp:spPr>
        <a:xfrm>
          <a:off x="0" y="1487438"/>
          <a:ext cx="9604375" cy="74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1" kern="1200" dirty="0">
              <a:latin typeface="Times New Roman" panose="02020603050405020304" pitchFamily="18" charset="0"/>
              <a:cs typeface="Times New Roman" panose="02020603050405020304" pitchFamily="18" charset="0"/>
            </a:rPr>
            <a:t>Hypothesis 3: Sales are higher during certain months of the year. </a:t>
          </a:r>
          <a:r>
            <a:rPr lang="en-US" sz="1600" kern="1200" dirty="0">
              <a:latin typeface="Times New Roman" panose="02020603050405020304" pitchFamily="18" charset="0"/>
              <a:cs typeface="Times New Roman" panose="02020603050405020304" pitchFamily="18" charset="0"/>
            </a:rPr>
            <a:t>This hypothesis is supported. The data shows that sales are higher during certain months of the year.</a:t>
          </a:r>
        </a:p>
      </dsp:txBody>
      <dsp:txXfrm>
        <a:off x="0" y="1487438"/>
        <a:ext cx="9604375" cy="743492"/>
      </dsp:txXfrm>
    </dsp:sp>
    <dsp:sp modelId="{B6413BCF-E904-4B5B-9320-BA1D2CE24CCC}">
      <dsp:nvSpPr>
        <dsp:cNvPr id="0" name=""/>
        <dsp:cNvSpPr/>
      </dsp:nvSpPr>
      <dsp:spPr>
        <a:xfrm>
          <a:off x="0" y="2230931"/>
          <a:ext cx="9604375" cy="0"/>
        </a:xfrm>
        <a:prstGeom prst="line">
          <a:avLst/>
        </a:prstGeom>
        <a:solidFill>
          <a:schemeClr val="accent5">
            <a:hueOff val="1573482"/>
            <a:satOff val="36011"/>
            <a:lumOff val="-7795"/>
            <a:alphaOff val="0"/>
          </a:schemeClr>
        </a:solidFill>
        <a:ln w="15875" cap="flat" cmpd="sng" algn="ctr">
          <a:solidFill>
            <a:schemeClr val="accent5">
              <a:hueOff val="1573482"/>
              <a:satOff val="36011"/>
              <a:lumOff val="-77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B2BAE0-4AEB-4562-8662-120481CAB52E}">
      <dsp:nvSpPr>
        <dsp:cNvPr id="0" name=""/>
        <dsp:cNvSpPr/>
      </dsp:nvSpPr>
      <dsp:spPr>
        <a:xfrm>
          <a:off x="0" y="2230931"/>
          <a:ext cx="9604375" cy="74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1" kern="1200">
              <a:latin typeface="Times New Roman" panose="02020603050405020304" pitchFamily="18" charset="0"/>
              <a:cs typeface="Times New Roman" panose="02020603050405020304" pitchFamily="18" charset="0"/>
            </a:rPr>
            <a:t>Hypothesis 4: Orders with same-day shipping have the lowest rate of returned products</a:t>
          </a:r>
          <a:r>
            <a:rPr lang="en-US" sz="1600" kern="1200">
              <a:latin typeface="Times New Roman" panose="02020603050405020304" pitchFamily="18" charset="0"/>
              <a:cs typeface="Times New Roman" panose="02020603050405020304" pitchFamily="18" charset="0"/>
            </a:rPr>
            <a:t>. This hypothesis is supported. The data shows that orders with same-day shipping have the lowest rate of returned products.</a:t>
          </a:r>
        </a:p>
      </dsp:txBody>
      <dsp:txXfrm>
        <a:off x="0" y="2230931"/>
        <a:ext cx="9604375" cy="743492"/>
      </dsp:txXfrm>
    </dsp:sp>
    <dsp:sp modelId="{AE194516-82CC-481D-8A1D-C8B676124B99}">
      <dsp:nvSpPr>
        <dsp:cNvPr id="0" name=""/>
        <dsp:cNvSpPr/>
      </dsp:nvSpPr>
      <dsp:spPr>
        <a:xfrm>
          <a:off x="0" y="2974423"/>
          <a:ext cx="9604375" cy="0"/>
        </a:xfrm>
        <a:prstGeom prst="line">
          <a:avLst/>
        </a:prstGeom>
        <a:solidFill>
          <a:schemeClr val="accent5">
            <a:hueOff val="2097976"/>
            <a:satOff val="48015"/>
            <a:lumOff val="-10393"/>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6D3380-FFAC-44CE-A16B-03CBAE29C560}">
      <dsp:nvSpPr>
        <dsp:cNvPr id="0" name=""/>
        <dsp:cNvSpPr/>
      </dsp:nvSpPr>
      <dsp:spPr>
        <a:xfrm>
          <a:off x="0" y="2974423"/>
          <a:ext cx="9604375" cy="74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1" kern="1200" dirty="0">
              <a:latin typeface="Times New Roman" panose="02020603050405020304" pitchFamily="18" charset="0"/>
              <a:cs typeface="Times New Roman" panose="02020603050405020304" pitchFamily="18" charset="0"/>
            </a:rPr>
            <a:t>Hypothesis 5: The Company's profit is more on weekdays than on weekends. </a:t>
          </a:r>
          <a:r>
            <a:rPr lang="en-US" sz="1600" kern="1200" dirty="0">
              <a:latin typeface="Times New Roman" panose="02020603050405020304" pitchFamily="18" charset="0"/>
              <a:cs typeface="Times New Roman" panose="02020603050405020304" pitchFamily="18" charset="0"/>
            </a:rPr>
            <a:t>This hypothesis is supported. The data shows that the company's profit is more on weekdays than on weekends.</a:t>
          </a:r>
        </a:p>
      </dsp:txBody>
      <dsp:txXfrm>
        <a:off x="0" y="2974423"/>
        <a:ext cx="9604375" cy="743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54922-6B6C-4CF0-8E19-EBA0D004A534}">
      <dsp:nvSpPr>
        <dsp:cNvPr id="0" name=""/>
        <dsp:cNvSpPr/>
      </dsp:nvSpPr>
      <dsp:spPr>
        <a:xfrm>
          <a:off x="0" y="1910"/>
          <a:ext cx="9291638" cy="0"/>
        </a:xfrm>
        <a:prstGeom prst="line">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398574A-98F8-43FC-9B35-54B7B62288FD}">
      <dsp:nvSpPr>
        <dsp:cNvPr id="0" name=""/>
        <dsp:cNvSpPr/>
      </dsp:nvSpPr>
      <dsp:spPr>
        <a:xfrm>
          <a:off x="0" y="1910"/>
          <a:ext cx="9291638" cy="1303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company should focus on developing and promoting technology products to increase its profits. They could also consider reducing the production and promotion of products with lower profit margins.</a:t>
          </a:r>
        </a:p>
      </dsp:txBody>
      <dsp:txXfrm>
        <a:off x="0" y="1910"/>
        <a:ext cx="9291638" cy="1303257"/>
      </dsp:txXfrm>
    </dsp:sp>
    <dsp:sp modelId="{DE8D17EC-AF52-4D85-BF06-04CFA5D37CDF}">
      <dsp:nvSpPr>
        <dsp:cNvPr id="0" name=""/>
        <dsp:cNvSpPr/>
      </dsp:nvSpPr>
      <dsp:spPr>
        <a:xfrm>
          <a:off x="0" y="1305168"/>
          <a:ext cx="9291638" cy="0"/>
        </a:xfrm>
        <a:prstGeom prst="line">
          <a:avLst/>
        </a:prstGeom>
        <a:gradFill rotWithShape="0">
          <a:gsLst>
            <a:gs pos="0">
              <a:schemeClr val="accent5">
                <a:hueOff val="1048988"/>
                <a:satOff val="24007"/>
                <a:lumOff val="-5196"/>
                <a:alphaOff val="0"/>
                <a:tint val="98000"/>
                <a:satMod val="110000"/>
                <a:lumMod val="104000"/>
              </a:schemeClr>
            </a:gs>
            <a:gs pos="69000">
              <a:schemeClr val="accent5">
                <a:hueOff val="1048988"/>
                <a:satOff val="24007"/>
                <a:lumOff val="-5196"/>
                <a:alphaOff val="0"/>
                <a:shade val="88000"/>
                <a:satMod val="130000"/>
                <a:lumMod val="92000"/>
              </a:schemeClr>
            </a:gs>
            <a:gs pos="100000">
              <a:schemeClr val="accent5">
                <a:hueOff val="1048988"/>
                <a:satOff val="24007"/>
                <a:lumOff val="-5196"/>
                <a:alphaOff val="0"/>
                <a:shade val="78000"/>
                <a:satMod val="130000"/>
                <a:lumMod val="92000"/>
              </a:schemeClr>
            </a:gs>
          </a:gsLst>
          <a:lin ang="5400000" scaled="0"/>
        </a:gradFill>
        <a:ln w="9525" cap="flat" cmpd="sng" algn="ctr">
          <a:solidFill>
            <a:schemeClr val="accent5">
              <a:hueOff val="1048988"/>
              <a:satOff val="24007"/>
              <a:lumOff val="-519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144792F-4C8F-4B6D-9DA2-E3A641824819}">
      <dsp:nvSpPr>
        <dsp:cNvPr id="0" name=""/>
        <dsp:cNvSpPr/>
      </dsp:nvSpPr>
      <dsp:spPr>
        <a:xfrm>
          <a:off x="0" y="1305168"/>
          <a:ext cx="9291638" cy="1303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Central region has the highest sales compared to other regions; the company could consider increasing its focus on this region. then the company should re-evaluate its marketing and sales strategies in other regions. </a:t>
          </a:r>
        </a:p>
      </dsp:txBody>
      <dsp:txXfrm>
        <a:off x="0" y="1305168"/>
        <a:ext cx="9291638" cy="1303257"/>
      </dsp:txXfrm>
    </dsp:sp>
    <dsp:sp modelId="{9D3A7A60-03C7-4794-90A3-F95920CDFFA8}">
      <dsp:nvSpPr>
        <dsp:cNvPr id="0" name=""/>
        <dsp:cNvSpPr/>
      </dsp:nvSpPr>
      <dsp:spPr>
        <a:xfrm>
          <a:off x="0" y="2608426"/>
          <a:ext cx="9291638" cy="0"/>
        </a:xfrm>
        <a:prstGeom prst="line">
          <a:avLst/>
        </a:prstGeom>
        <a:gradFill rotWithShape="0">
          <a:gsLst>
            <a:gs pos="0">
              <a:schemeClr val="accent5">
                <a:hueOff val="2097976"/>
                <a:satOff val="48015"/>
                <a:lumOff val="-10393"/>
                <a:alphaOff val="0"/>
                <a:tint val="98000"/>
                <a:satMod val="110000"/>
                <a:lumMod val="104000"/>
              </a:schemeClr>
            </a:gs>
            <a:gs pos="69000">
              <a:schemeClr val="accent5">
                <a:hueOff val="2097976"/>
                <a:satOff val="48015"/>
                <a:lumOff val="-10393"/>
                <a:alphaOff val="0"/>
                <a:shade val="88000"/>
                <a:satMod val="130000"/>
                <a:lumMod val="92000"/>
              </a:schemeClr>
            </a:gs>
            <a:gs pos="100000">
              <a:schemeClr val="accent5">
                <a:hueOff val="2097976"/>
                <a:satOff val="48015"/>
                <a:lumOff val="-10393"/>
                <a:alphaOff val="0"/>
                <a:shade val="78000"/>
                <a:satMod val="130000"/>
                <a:lumMod val="92000"/>
              </a:schemeClr>
            </a:gs>
          </a:gsLst>
          <a:lin ang="5400000" scaled="0"/>
        </a:gradFill>
        <a:ln w="9525" cap="flat" cmpd="sng" algn="ctr">
          <a:solidFill>
            <a:schemeClr val="accent5">
              <a:hueOff val="2097976"/>
              <a:satOff val="48015"/>
              <a:lumOff val="-1039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D054BC9-573B-4315-959F-A9E7EDEDCAFB}">
      <dsp:nvSpPr>
        <dsp:cNvPr id="0" name=""/>
        <dsp:cNvSpPr/>
      </dsp:nvSpPr>
      <dsp:spPr>
        <a:xfrm>
          <a:off x="0" y="2608426"/>
          <a:ext cx="9291638" cy="1303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p>
      </dsp:txBody>
      <dsp:txXfrm>
        <a:off x="0" y="2608426"/>
        <a:ext cx="9291638" cy="1303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02-04-2024</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33266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31781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78171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85600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49894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61748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28590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7616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20510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64015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02-04-2024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69063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02-04-2024</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30173"/>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A349E6-5392-4397-AC6B-02BC07757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833" y="2463912"/>
            <a:ext cx="10264590" cy="1669854"/>
          </a:xfrm>
          <a:prstGeom prst="rect">
            <a:avLst/>
          </a:prstGeom>
          <a:solidFill>
            <a:srgbClr val="000001">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2049976" y="2602482"/>
            <a:ext cx="8090021" cy="789032"/>
          </a:xfrm>
          <a:prstGeom prst="rect">
            <a:avLst/>
          </a:prstGeom>
        </p:spPr>
        <p:txBody>
          <a:bodyPr vert="horz" lIns="91440" tIns="45720" rIns="91440" bIns="0" rtlCol="0" anchor="b" anchorCtr="0">
            <a:norm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defTabSz="768096">
              <a:spcAft>
                <a:spcPts val="504"/>
              </a:spcAft>
            </a:pPr>
            <a:r>
              <a:rPr lang="en-US" sz="4000" kern="1200" cap="all" spc="42" baseline="0" dirty="0">
                <a:ln w="0"/>
                <a:solidFill>
                  <a:schemeClr val="accent1"/>
                </a:solidFill>
                <a:latin typeface="Times New Roman" panose="02020603050405020304" pitchFamily="18" charset="0"/>
                <a:ea typeface="+mj-ea"/>
                <a:cs typeface="Times New Roman" panose="02020603050405020304" pitchFamily="18" charset="0"/>
              </a:rPr>
              <a:t>Superstore Sales Analysis</a:t>
            </a:r>
            <a:endParaRPr lang="en-US" sz="4800" cap="all" dirty="0">
              <a:solidFill>
                <a:schemeClr val="accent1"/>
              </a:solidFill>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2049975" y="3392095"/>
            <a:ext cx="8146737" cy="730241"/>
          </a:xfrm>
          <a:prstGeom prst="rect">
            <a:avLst/>
          </a:prstGeom>
        </p:spPr>
        <p:txBody>
          <a:bodyPr vert="horz" lIns="91440" tIns="91440" rIns="91440" bIns="91440" rtlCol="0" anchorCtr="0">
            <a:norm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defTabSz="768096">
              <a:lnSpc>
                <a:spcPct val="100000"/>
              </a:lnSpc>
              <a:spcBef>
                <a:spcPts val="840"/>
              </a:spcBef>
              <a:buClr>
                <a:schemeClr val="accent1"/>
              </a:buClr>
              <a:buSzPct val="100000"/>
            </a:pP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Prepared by</a:t>
            </a:r>
            <a:b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b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Shakil Ahammed</a:t>
            </a:r>
            <a:endParaRPr lang="en-US" sz="1800" b="0" cap="all" spc="150" dirty="0">
              <a:solidFill>
                <a:srgbClr val="FFFFFE"/>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F5C2-8B05-76CD-A556-DA238407ECB3}"/>
              </a:ext>
            </a:extLst>
          </p:cNvPr>
          <p:cNvSpPr>
            <a:spLocks noGrp="1"/>
          </p:cNvSpPr>
          <p:nvPr>
            <p:ph type="title"/>
          </p:nvPr>
        </p:nvSpPr>
        <p:spPr>
          <a:xfrm>
            <a:off x="1451580" y="804520"/>
            <a:ext cx="3530157" cy="1049235"/>
          </a:xfrm>
        </p:spPr>
        <p:txBody>
          <a:bodyPr>
            <a:normAutofit/>
          </a:bodyPr>
          <a:lstStyle/>
          <a:p>
            <a:r>
              <a:rPr lang="en-IN" dirty="0">
                <a:latin typeface="Times New Roman" panose="02020603050405020304" pitchFamily="18" charset="0"/>
                <a:cs typeface="Times New Roman" panose="02020603050405020304" pitchFamily="18" charset="0"/>
              </a:rPr>
              <a:t>Test the hypotheses</a:t>
            </a:r>
          </a:p>
        </p:txBody>
      </p:sp>
      <p:sp>
        <p:nvSpPr>
          <p:cNvPr id="14" name="Content Placeholder 13">
            <a:extLst>
              <a:ext uri="{FF2B5EF4-FFF2-40B4-BE49-F238E27FC236}">
                <a16:creationId xmlns:a16="http://schemas.microsoft.com/office/drawing/2014/main" id="{2CF21836-2495-DB81-9671-1A4ACDAA6462}"/>
              </a:ext>
            </a:extLst>
          </p:cNvPr>
          <p:cNvSpPr>
            <a:spLocks noGrp="1"/>
          </p:cNvSpPr>
          <p:nvPr>
            <p:ph idx="1"/>
          </p:nvPr>
        </p:nvSpPr>
        <p:spPr>
          <a:xfrm>
            <a:off x="1451581" y="2015732"/>
            <a:ext cx="3526523" cy="3450613"/>
          </a:xfrm>
        </p:spPr>
        <p:txBody>
          <a:bodyPr>
            <a:normAutofit/>
          </a:bodyPr>
          <a:lstStyle/>
          <a:p>
            <a:pPr>
              <a:lnSpc>
                <a:spcPct val="110000"/>
              </a:lnSpc>
            </a:pPr>
            <a:r>
              <a:rPr lang="en-US" b="1" i="1" dirty="0">
                <a:latin typeface="Times New Roman" panose="02020603050405020304" pitchFamily="18" charset="0"/>
                <a:cs typeface="Times New Roman" panose="02020603050405020304" pitchFamily="18" charset="0"/>
              </a:rPr>
              <a:t>Hypothesis 5: The Company's profit is more on weekdays than on weekends.</a:t>
            </a:r>
            <a:endParaRPr lang="en-US" dirty="0">
              <a:latin typeface="Times New Roman" panose="02020603050405020304" pitchFamily="18" charset="0"/>
              <a:cs typeface="Times New Roman" panose="02020603050405020304" pitchFamily="18" charset="0"/>
            </a:endParaRPr>
          </a:p>
          <a:p>
            <a:pPr>
              <a:lnSpc>
                <a:spcPct val="110000"/>
              </a:lnSpc>
            </a:pPr>
            <a:r>
              <a:rPr lang="en-US" dirty="0">
                <a:latin typeface="Times New Roman" panose="02020603050405020304" pitchFamily="18" charset="0"/>
                <a:cs typeface="Times New Roman" panose="02020603050405020304" pitchFamily="18" charset="0"/>
              </a:rPr>
              <a:t>The hypothesis is supported as the company's profit is higher on weekdays compared to weekends.</a:t>
            </a:r>
          </a:p>
        </p:txBody>
      </p:sp>
      <p:grpSp>
        <p:nvGrpSpPr>
          <p:cNvPr id="19" name="Group 18">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0" name="Rectangle 19">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A blue and white bar chart&#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108" r="-4" b="-4"/>
          <a:stretch/>
        </p:blipFill>
        <p:spPr>
          <a:xfrm>
            <a:off x="6093926" y="1116345"/>
            <a:ext cx="4821551" cy="3866172"/>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804519"/>
            <a:ext cx="9291215" cy="1049235"/>
          </a:xfrm>
        </p:spPr>
        <p:txBody>
          <a:bodyPr>
            <a:normAutofit/>
          </a:bodyPr>
          <a:lstStyle/>
          <a:p>
            <a:r>
              <a:rPr lang="en-IN" dirty="0">
                <a:latin typeface="Times New Roman" panose="02020603050405020304" pitchFamily="18" charset="0"/>
                <a:cs typeface="Times New Roman" panose="02020603050405020304" pitchFamily="18" charset="0"/>
              </a:rPr>
              <a:t>Draw conclusions</a:t>
            </a:r>
          </a:p>
        </p:txBody>
      </p:sp>
      <p:cxnSp>
        <p:nvCxnSpPr>
          <p:cNvPr id="12" name="Straight Connector 11">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E222D63C-7921-B323-B9C5-E6419808C567}"/>
              </a:ext>
            </a:extLst>
          </p:cNvPr>
          <p:cNvGraphicFramePr>
            <a:graphicFrameLocks noGrp="1"/>
          </p:cNvGraphicFramePr>
          <p:nvPr>
            <p:ph idx="1"/>
            <p:extLst>
              <p:ext uri="{D42A27DB-BD31-4B8C-83A1-F6EECF244321}">
                <p14:modId xmlns:p14="http://schemas.microsoft.com/office/powerpoint/2010/main" val="3532594297"/>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32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004138E-63E1-5AEC-8CA1-33C528A777F9}"/>
              </a:ext>
            </a:extLst>
          </p:cNvPr>
          <p:cNvPicPr>
            <a:picLocks noChangeAspect="1"/>
          </p:cNvPicPr>
          <p:nvPr/>
        </p:nvPicPr>
        <p:blipFill rotWithShape="1">
          <a:blip r:embed="rId2">
            <a:alphaModFix amt="50000"/>
            <a:grayscl/>
          </a:blip>
          <a:srcRect l="2"/>
          <a:stretch/>
        </p:blipFill>
        <p:spPr>
          <a:xfrm>
            <a:off x="305" y="0"/>
            <a:ext cx="12191695" cy="6857990"/>
          </a:xfrm>
          <a:prstGeom prst="rect">
            <a:avLst/>
          </a:prstGeom>
        </p:spPr>
      </p:pic>
      <p:sp>
        <p:nvSpPr>
          <p:cNvPr id="2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a:xfrm>
            <a:off x="635216" y="1193800"/>
            <a:ext cx="3383863" cy="4699000"/>
          </a:xfrm>
        </p:spPr>
        <p:txBody>
          <a:bodyPr anchor="ctr">
            <a:normAutofit/>
          </a:bodyPr>
          <a:lstStyle/>
          <a:p>
            <a:r>
              <a:rPr lang="en-IN" sz="3000" dirty="0">
                <a:latin typeface="Times New Roman" panose="02020603050405020304" pitchFamily="18" charset="0"/>
                <a:cs typeface="Times New Roman" panose="02020603050405020304" pitchFamily="18" charset="0"/>
              </a:rPr>
              <a:t>Communicate the results</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4723063" y="1262839"/>
            <a:ext cx="6580148" cy="4899639"/>
          </a:xfrm>
        </p:spPr>
        <p:txBody>
          <a:bodyPr anchor="ctr">
            <a:normAutofit/>
          </a:bodyPr>
          <a:lstStyle/>
          <a:p>
            <a:pPr>
              <a:lnSpc>
                <a:spcPct val="110000"/>
              </a:lnSpc>
            </a:pPr>
            <a:r>
              <a:rPr lang="en-US" sz="1800" dirty="0">
                <a:latin typeface="Times New Roman" panose="02020603050405020304" pitchFamily="18" charset="0"/>
                <a:cs typeface="Times New Roman" panose="02020603050405020304" pitchFamily="18" charset="0"/>
              </a:rPr>
              <a:t>Based on the analysis, it can be concluded that technology products have the highest profit margin compared to other product categories. </a:t>
            </a:r>
          </a:p>
          <a:p>
            <a:pPr>
              <a:lnSpc>
                <a:spcPct val="110000"/>
              </a:lnSpc>
            </a:pPr>
            <a:r>
              <a:rPr lang="en-US" sz="1800" dirty="0">
                <a:latin typeface="Times New Roman" panose="02020603050405020304" pitchFamily="18" charset="0"/>
                <a:cs typeface="Times New Roman" panose="02020603050405020304" pitchFamily="18" charset="0"/>
              </a:rPr>
              <a:t>The company's profit is higher on weekdays than on weekends. Sales are higher during certain months of the year. </a:t>
            </a:r>
          </a:p>
          <a:p>
            <a:pPr>
              <a:lnSpc>
                <a:spcPct val="110000"/>
              </a:lnSpc>
            </a:pPr>
            <a:r>
              <a:rPr lang="en-US" sz="1800" dirty="0">
                <a:latin typeface="Times New Roman" panose="02020603050405020304" pitchFamily="18" charset="0"/>
                <a:cs typeface="Times New Roman" panose="02020603050405020304" pitchFamily="18" charset="0"/>
              </a:rPr>
              <a:t>Orders with same-day shipping have the lowest rate of returned products. However, the hypothesis that the East region has the highest sales compared to other regions is not supported by the data. </a:t>
            </a:r>
          </a:p>
          <a:p>
            <a:pPr>
              <a:lnSpc>
                <a:spcPct val="110000"/>
              </a:lnSpc>
            </a:pPr>
            <a:r>
              <a:rPr lang="en-US" sz="1800" dirty="0">
                <a:latin typeface="Times New Roman" panose="02020603050405020304" pitchFamily="18" charset="0"/>
                <a:cs typeface="Times New Roman" panose="02020603050405020304" pitchFamily="18" charset="0"/>
              </a:rPr>
              <a:t>These conclusions provide valuable insights into the company's performance and can guide future decision-making processes. </a:t>
            </a:r>
          </a:p>
          <a:p>
            <a:pPr>
              <a:lnSpc>
                <a:spcPct val="110000"/>
              </a:lnSpc>
            </a:pPr>
            <a:r>
              <a:rPr lang="en-US" sz="1800" dirty="0">
                <a:latin typeface="Times New Roman" panose="02020603050405020304" pitchFamily="18" charset="0"/>
                <a:cs typeface="Times New Roman" panose="02020603050405020304" pitchFamily="18" charset="0"/>
              </a:rPr>
              <a:t>It is important to note that further investigation may be required to fully understand the underlying factors influencing these observations.</a:t>
            </a:r>
            <a:endParaRPr lang="en-IN" sz="1800" dirty="0">
              <a:latin typeface="Times New Roman" panose="02020603050405020304" pitchFamily="18" charset="0"/>
              <a:cs typeface="Times New Roman" panose="02020603050405020304" pitchFamily="18" charset="0"/>
            </a:endParaRP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07580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a:xfrm>
            <a:off x="1505368" y="432044"/>
            <a:ext cx="9291215" cy="1049235"/>
          </a:xfrm>
        </p:spPr>
        <p:txBody>
          <a:bodyPr>
            <a:normAutofit/>
          </a:bodyPr>
          <a:lstStyle/>
          <a:p>
            <a:r>
              <a:rPr lang="en-IN" dirty="0">
                <a:latin typeface="Times New Roman" panose="02020603050405020304" pitchFamily="18" charset="0"/>
                <a:cs typeface="Times New Roman" panose="02020603050405020304" pitchFamily="18" charset="0"/>
              </a:rPr>
              <a:t>Suggestions</a:t>
            </a:r>
            <a:endParaRPr lang="en-IN" i="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C3353116-A908-2EFE-B2F3-D3D470143353}"/>
              </a:ext>
            </a:extLst>
          </p:cNvPr>
          <p:cNvGraphicFramePr>
            <a:graphicFrameLocks noGrp="1"/>
          </p:cNvGraphicFramePr>
          <p:nvPr>
            <p:ph idx="1"/>
            <p:extLst>
              <p:ext uri="{D42A27DB-BD31-4B8C-83A1-F6EECF244321}">
                <p14:modId xmlns:p14="http://schemas.microsoft.com/office/powerpoint/2010/main" val="863455959"/>
              </p:ext>
            </p:extLst>
          </p:nvPr>
        </p:nvGraphicFramePr>
        <p:xfrm>
          <a:off x="1450181" y="1711117"/>
          <a:ext cx="9291638" cy="3913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822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a:xfrm>
            <a:off x="893523" y="804519"/>
            <a:ext cx="3160501" cy="4431360"/>
          </a:xfrm>
        </p:spPr>
        <p:txBody>
          <a:bodyPr anchor="ctr">
            <a:normAutofit/>
          </a:bodyPr>
          <a:lstStyle/>
          <a:p>
            <a:r>
              <a:rPr lang="en-IN" dirty="0">
                <a:latin typeface="Times New Roman" panose="02020603050405020304" pitchFamily="18" charset="0"/>
                <a:cs typeface="Times New Roman" panose="02020603050405020304" pitchFamily="18" charset="0"/>
              </a:rPr>
              <a:t>Suggestions</a:t>
            </a:r>
          </a:p>
        </p:txBody>
      </p:sp>
      <p:cxnSp>
        <p:nvCxnSpPr>
          <p:cNvPr id="30" name="Straight Connector 29">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3EFE23DB-B3A1-95F8-BB71-88604A7D7BA4}"/>
              </a:ext>
            </a:extLst>
          </p:cNvPr>
          <p:cNvSpPr>
            <a:spLocks noGrp="1"/>
          </p:cNvSpPr>
          <p:nvPr>
            <p:ph idx="1"/>
          </p:nvPr>
        </p:nvSpPr>
        <p:spPr>
          <a:xfrm>
            <a:off x="4637863" y="804520"/>
            <a:ext cx="7011132" cy="4431359"/>
          </a:xfrm>
        </p:spPr>
        <p:txBody>
          <a:bodyPr anchor="ctr">
            <a:normAutofit fontScale="92500"/>
          </a:bodyPr>
          <a:lstStyle/>
          <a:p>
            <a:pPr>
              <a:lnSpc>
                <a:spcPct val="110000"/>
              </a:lnSpc>
            </a:pPr>
            <a:r>
              <a:rPr lang="en-US" sz="2100" dirty="0">
                <a:latin typeface="Times New Roman" panose="02020603050405020304" pitchFamily="18" charset="0"/>
                <a:cs typeface="Times New Roman" panose="02020603050405020304" pitchFamily="18" charset="0"/>
              </a:rPr>
              <a:t>The company could consider offering more same-day shipping options to customers. This might involve optimizing inventory and supply chain processes to ensure that products can be shipped quickly and efficiently.</a:t>
            </a:r>
          </a:p>
          <a:p>
            <a:pPr>
              <a:lnSpc>
                <a:spcPct val="110000"/>
              </a:lnSpc>
            </a:pPr>
            <a:r>
              <a:rPr lang="en-US" sz="2100" dirty="0">
                <a:latin typeface="Times New Roman" panose="02020603050405020304" pitchFamily="18" charset="0"/>
                <a:cs typeface="Times New Roman" panose="02020603050405020304" pitchFamily="18" charset="0"/>
              </a:rPr>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pPr>
              <a:lnSpc>
                <a:spcPct val="110000"/>
              </a:lnSpc>
            </a:pPr>
            <a:endParaRPr lang="en-IN" sz="1600" dirty="0"/>
          </a:p>
        </p:txBody>
      </p:sp>
      <p:pic>
        <p:nvPicPr>
          <p:cNvPr id="32" name="Picture 31">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a:xfrm>
            <a:off x="1451579" y="804519"/>
            <a:ext cx="9291215" cy="1049235"/>
          </a:xfrm>
        </p:spPr>
        <p:txBody>
          <a:bodyPr>
            <a:normAutofit/>
          </a:bodyPr>
          <a:lstStyle/>
          <a:p>
            <a:r>
              <a:rPr lang="en-IN" dirty="0">
                <a:latin typeface="Times New Roman" panose="02020603050405020304" pitchFamily="18" charset="0"/>
                <a:cs typeface="Times New Roman" panose="02020603050405020304" pitchFamily="18" charset="0"/>
              </a:rPr>
              <a:t>problem statement</a:t>
            </a:r>
          </a:p>
        </p:txBody>
      </p:sp>
      <p:cxnSp>
        <p:nvCxnSpPr>
          <p:cNvPr id="30" name="Straight Connector 29">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8CF7A461-7467-376E-64CA-6A858610E445}"/>
              </a:ext>
            </a:extLst>
          </p:cNvPr>
          <p:cNvGraphicFramePr>
            <a:graphicFrameLocks noGrp="1"/>
          </p:cNvGraphicFramePr>
          <p:nvPr>
            <p:ph idx="1"/>
            <p:extLst>
              <p:ext uri="{D42A27DB-BD31-4B8C-83A1-F6EECF244321}">
                <p14:modId xmlns:p14="http://schemas.microsoft.com/office/powerpoint/2010/main" val="1737962945"/>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a:xfrm>
            <a:off x="893523" y="804519"/>
            <a:ext cx="3160501" cy="4431360"/>
          </a:xfrm>
        </p:spPr>
        <p:txBody>
          <a:bodyPr anchor="ctr">
            <a:normAutofit/>
          </a:bodyPr>
          <a:lstStyle/>
          <a:p>
            <a:r>
              <a:rPr lang="en-IN" dirty="0">
                <a:latin typeface="Times New Roman" panose="02020603050405020304" pitchFamily="18" charset="0"/>
                <a:cs typeface="Times New Roman" panose="02020603050405020304" pitchFamily="18" charset="0"/>
              </a:rPr>
              <a:t>assumptions</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38F3A2AC-CE1F-5DD3-3395-C5FE6B0BEF19}"/>
              </a:ext>
            </a:extLst>
          </p:cNvPr>
          <p:cNvSpPr>
            <a:spLocks noGrp="1"/>
          </p:cNvSpPr>
          <p:nvPr>
            <p:ph idx="1"/>
          </p:nvPr>
        </p:nvSpPr>
        <p:spPr>
          <a:xfrm>
            <a:off x="4637863" y="804520"/>
            <a:ext cx="6102559" cy="4431359"/>
          </a:xfrm>
        </p:spPr>
        <p:txBody>
          <a:bodyPr anchor="ctr">
            <a:normAutofit/>
          </a:bodyPr>
          <a:lstStyle/>
          <a:p>
            <a:pPr>
              <a:lnSpc>
                <a:spcPct val="110000"/>
              </a:lnSpc>
            </a:pPr>
            <a:r>
              <a:rPr lang="en-US" sz="1800" dirty="0">
                <a:latin typeface="Times New Roman" panose="02020603050405020304" pitchFamily="18" charset="0"/>
                <a:cs typeface="Times New Roman" panose="02020603050405020304" pitchFamily="18" charset="0"/>
              </a:rPr>
              <a:t>The superstore dataset contains a representative sample of all transactions conducted by the store during the time period covered by the dataset.</a:t>
            </a:r>
          </a:p>
          <a:p>
            <a:pPr>
              <a:lnSpc>
                <a:spcPct val="110000"/>
              </a:lnSpc>
            </a:pPr>
            <a:r>
              <a:rPr lang="en-US" sz="1800" dirty="0">
                <a:latin typeface="Times New Roman" panose="02020603050405020304" pitchFamily="18" charset="0"/>
                <a:cs typeface="Times New Roman" panose="02020603050405020304" pitchFamily="18" charset="0"/>
              </a:rPr>
              <a:t>The data in the superstore dataset is accurate and has been cleaned and preprocessed prior to analysis.</a:t>
            </a:r>
          </a:p>
          <a:p>
            <a:pPr>
              <a:lnSpc>
                <a:spcPct val="110000"/>
              </a:lnSpc>
            </a:pPr>
            <a:r>
              <a:rPr lang="en-US" sz="1800" dirty="0">
                <a:latin typeface="Times New Roman" panose="02020603050405020304" pitchFamily="18" charset="0"/>
                <a:cs typeface="Times New Roman" panose="02020603050405020304" pitchFamily="18" charset="0"/>
              </a:rPr>
              <a:t>The superstore dataset covers a sufficient time period to allow for the identification of trends or patterns in sales and profitability.</a:t>
            </a:r>
          </a:p>
          <a:p>
            <a:pPr>
              <a:lnSpc>
                <a:spcPct val="110000"/>
              </a:lnSpc>
            </a:pPr>
            <a:r>
              <a:rPr lang="en-US" sz="1800" dirty="0">
                <a:latin typeface="Times New Roman" panose="02020603050405020304" pitchFamily="18" charset="0"/>
                <a:cs typeface="Times New Roman" panose="02020603050405020304" pitchFamily="18" charset="0"/>
              </a:rPr>
              <a:t>The Super Store dataset is not impacted by any significant outliers or anomalies that could skew the results of any analysis conducted on the dataset.</a:t>
            </a:r>
            <a:endParaRPr lang="en-IN" sz="1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52293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a:xfrm>
            <a:off x="1451579" y="1025770"/>
            <a:ext cx="9603275" cy="1020229"/>
          </a:xfrm>
        </p:spPr>
        <p:txBody>
          <a:bodyPr>
            <a:normAutofit/>
          </a:bodyPr>
          <a:lstStyle/>
          <a:p>
            <a:r>
              <a:rPr lang="en-IN" sz="3600" dirty="0">
                <a:latin typeface="Times New Roman" panose="02020603050405020304" pitchFamily="18" charset="0"/>
                <a:cs typeface="Times New Roman" panose="02020603050405020304" pitchFamily="18" charset="0"/>
              </a:rPr>
              <a:t>research questions</a:t>
            </a:r>
          </a:p>
        </p:txBody>
      </p:sp>
      <p:cxnSp>
        <p:nvCxnSpPr>
          <p:cNvPr id="39" name="Straight Connector 38">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107744"/>
            <a:ext cx="9581995" cy="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30" name="Content Placeholder 2">
            <a:extLst>
              <a:ext uri="{FF2B5EF4-FFF2-40B4-BE49-F238E27FC236}">
                <a16:creationId xmlns:a16="http://schemas.microsoft.com/office/drawing/2014/main" id="{90BC59F1-9FD7-8437-DBBF-9895D438E7A0}"/>
              </a:ext>
            </a:extLst>
          </p:cNvPr>
          <p:cNvSpPr>
            <a:spLocks noGrp="1"/>
          </p:cNvSpPr>
          <p:nvPr>
            <p:ph idx="1"/>
          </p:nvPr>
        </p:nvSpPr>
        <p:spPr>
          <a:xfrm>
            <a:off x="1451580" y="2355536"/>
            <a:ext cx="9436404" cy="3215530"/>
          </a:xfrm>
        </p:spPr>
        <p:txBody>
          <a:bodyPr>
            <a:normAutofit/>
          </a:bodyPr>
          <a:lstStyle/>
          <a:p>
            <a:pPr marL="0" indent="0">
              <a:lnSpc>
                <a:spcPct val="110000"/>
              </a:lnSpc>
              <a:buNone/>
            </a:pPr>
            <a:r>
              <a:rPr lang="en-IN" dirty="0">
                <a:latin typeface="Times New Roman" panose="02020603050405020304" pitchFamily="18" charset="0"/>
                <a:cs typeface="Times New Roman" panose="02020603050405020304" pitchFamily="18" charset="0"/>
              </a:rPr>
              <a:t>We’re </a:t>
            </a:r>
            <a:r>
              <a:rPr lang="en-US" dirty="0">
                <a:latin typeface="Times New Roman" panose="02020603050405020304" pitchFamily="18" charset="0"/>
                <a:cs typeface="Times New Roman" panose="02020603050405020304" pitchFamily="18" charset="0"/>
              </a:rPr>
              <a:t>interested in understanding which factors contribute to high sales in the superstore.</a:t>
            </a:r>
          </a:p>
          <a:p>
            <a:pPr>
              <a:lnSpc>
                <a:spcPct val="110000"/>
              </a:lnSpc>
            </a:pPr>
            <a:r>
              <a:rPr lang="en-US" dirty="0">
                <a:latin typeface="Times New Roman" panose="02020603050405020304" pitchFamily="18" charset="0"/>
                <a:cs typeface="Times New Roman" panose="02020603050405020304" pitchFamily="18" charset="0"/>
              </a:rPr>
              <a:t>Which product categories have the highest profit margins in the Super Store?</a:t>
            </a:r>
          </a:p>
          <a:p>
            <a:pPr>
              <a:lnSpc>
                <a:spcPct val="110000"/>
              </a:lnSpc>
            </a:pPr>
            <a:r>
              <a:rPr lang="en-US" dirty="0">
                <a:latin typeface="Times New Roman" panose="02020603050405020304" pitchFamily="18" charset="0"/>
                <a:cs typeface="Times New Roman" panose="02020603050405020304" pitchFamily="18" charset="0"/>
              </a:rPr>
              <a:t>Are there any significant differences in sales between the East region and other regions?</a:t>
            </a:r>
          </a:p>
          <a:p>
            <a:pPr>
              <a:lnSpc>
                <a:spcPct val="110000"/>
              </a:lnSpc>
            </a:pPr>
            <a:r>
              <a:rPr lang="en-US" dirty="0">
                <a:latin typeface="Times New Roman" panose="02020603050405020304" pitchFamily="18" charset="0"/>
                <a:cs typeface="Times New Roman" panose="02020603050405020304" pitchFamily="18" charset="0"/>
              </a:rPr>
              <a:t>How do sales vary by product category during different months of the year?</a:t>
            </a:r>
          </a:p>
          <a:p>
            <a:pPr>
              <a:lnSpc>
                <a:spcPct val="110000"/>
              </a:lnSpc>
            </a:pPr>
            <a:r>
              <a:rPr lang="en-US" dirty="0">
                <a:latin typeface="Times New Roman" panose="02020603050405020304" pitchFamily="18" charset="0"/>
                <a:cs typeface="Times New Roman" panose="02020603050405020304" pitchFamily="18" charset="0"/>
              </a:rPr>
              <a:t>What is the rate of returned products for orders with same-day shipping compared to other shipping options?</a:t>
            </a:r>
          </a:p>
          <a:p>
            <a:pPr>
              <a:lnSpc>
                <a:spcPct val="110000"/>
              </a:lnSpc>
            </a:pPr>
            <a:r>
              <a:rPr lang="en-US" dirty="0">
                <a:latin typeface="Times New Roman" panose="02020603050405020304" pitchFamily="18" charset="0"/>
                <a:cs typeface="Times New Roman" panose="02020603050405020304" pitchFamily="18" charset="0"/>
              </a:rPr>
              <a:t>How do sales and profit vary by product category on weekdays compared to weekends?</a:t>
            </a:r>
          </a:p>
          <a:p>
            <a:pPr>
              <a:lnSpc>
                <a:spcPct val="110000"/>
              </a:lnSpc>
            </a:pPr>
            <a:endParaRPr lang="en-US" sz="1700" dirty="0"/>
          </a:p>
          <a:p>
            <a:pPr>
              <a:lnSpc>
                <a:spcPct val="110000"/>
              </a:lnSpc>
            </a:pPr>
            <a:endParaRPr lang="en-US" sz="1700" dirty="0"/>
          </a:p>
          <a:p>
            <a:pPr>
              <a:lnSpc>
                <a:spcPct val="110000"/>
              </a:lnSpc>
            </a:pPr>
            <a:endParaRPr lang="en-IN" sz="1700" dirty="0"/>
          </a:p>
        </p:txBody>
      </p:sp>
      <p:sp>
        <p:nvSpPr>
          <p:cNvPr id="41" name="Rectangle 40">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26163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5B5C6C-0A47-4C9C-A07E-9601110A8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8AD6542-0672-4B6E-9828-E9DFD316E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a:xfrm>
            <a:off x="1451581" y="5008500"/>
            <a:ext cx="9603272" cy="960755"/>
          </a:xfrm>
        </p:spPr>
        <p:txBody>
          <a:bodyPr anchor="t">
            <a:normAutofit/>
          </a:bodyPr>
          <a:lstStyle/>
          <a:p>
            <a:r>
              <a:rPr lang="en-IN"/>
              <a:t>Formulate hypotheses</a:t>
            </a:r>
          </a:p>
        </p:txBody>
      </p:sp>
      <p:cxnSp>
        <p:nvCxnSpPr>
          <p:cNvPr id="16" name="Straight Connector 15">
            <a:extLst>
              <a:ext uri="{FF2B5EF4-FFF2-40B4-BE49-F238E27FC236}">
                <a16:creationId xmlns:a16="http://schemas.microsoft.com/office/drawing/2014/main" id="{CD746FE0-417F-4D9D-A260-9183601D36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A3DB65D6-29B2-47F4-B234-955B03D352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84AAC87-AAED-4B52-B079-98FCC9DDB3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graphicFrame>
        <p:nvGraphicFramePr>
          <p:cNvPr id="7" name="Content Placeholder 2">
            <a:extLst>
              <a:ext uri="{FF2B5EF4-FFF2-40B4-BE49-F238E27FC236}">
                <a16:creationId xmlns:a16="http://schemas.microsoft.com/office/drawing/2014/main" id="{3482C9BB-7613-1517-FA7E-4927F0E8288A}"/>
              </a:ext>
            </a:extLst>
          </p:cNvPr>
          <p:cNvGraphicFramePr>
            <a:graphicFrameLocks noGrp="1"/>
          </p:cNvGraphicFramePr>
          <p:nvPr>
            <p:ph idx="1"/>
            <p:extLst>
              <p:ext uri="{D42A27DB-BD31-4B8C-83A1-F6EECF244321}">
                <p14:modId xmlns:p14="http://schemas.microsoft.com/office/powerpoint/2010/main" val="3184776597"/>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915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a:bodyPr>
          <a:lstStyle/>
          <a:p>
            <a:r>
              <a:rPr lang="en-IN" dirty="0">
                <a:latin typeface="Times New Roman" panose="02020603050405020304" pitchFamily="18" charset="0"/>
                <a:cs typeface="Times New Roman" panose="02020603050405020304" pitchFamily="18" charset="0"/>
              </a:rPr>
              <a:t>Test the hypotheses</a:t>
            </a:r>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a:bodyPr>
          <a:lstStyle/>
          <a:p>
            <a:r>
              <a:rPr lang="en-US" b="1" i="1" dirty="0">
                <a:latin typeface="Times New Roman" panose="02020603050405020304" pitchFamily="18" charset="0"/>
                <a:cs typeface="Times New Roman" panose="02020603050405020304" pitchFamily="18" charset="0"/>
              </a:rPr>
              <a:t>Hypothesis 1:  Technology products have the highest profit margin compared to other product categories.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Hypothesis is supported as technology products have the highest profit margin of the three categories.</a:t>
            </a:r>
            <a:endParaRPr lang="en-IN" dirty="0">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4" name="Rectangle 23">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descr="Icon&#10;&#10;Description automatically generated">
            <a:extLst>
              <a:ext uri="{FF2B5EF4-FFF2-40B4-BE49-F238E27FC236}">
                <a16:creationId xmlns:a16="http://schemas.microsoft.com/office/drawing/2014/main" id="{F9D775B3-1368-797F-41DF-D997C8401B10}"/>
              </a:ext>
            </a:extLst>
          </p:cNvPr>
          <p:cNvPicPr>
            <a:picLocks noChangeAspect="1"/>
          </p:cNvPicPr>
          <p:nvPr/>
        </p:nvPicPr>
        <p:blipFill rotWithShape="1">
          <a:blip r:embed="rId3">
            <a:extLst>
              <a:ext uri="{28A0092B-C50C-407E-A947-70E740481C1C}">
                <a14:useLocalDpi xmlns:a14="http://schemas.microsoft.com/office/drawing/2010/main" val="0"/>
              </a:ext>
            </a:extLst>
          </a:blip>
          <a:srcRect r="4" b="4623"/>
          <a:stretch/>
        </p:blipFill>
        <p:spPr>
          <a:xfrm>
            <a:off x="5963479" y="1067257"/>
            <a:ext cx="5031512" cy="4034530"/>
          </a:xfrm>
          <a:prstGeom prst="rect">
            <a:avLst/>
          </a:prstGeom>
        </p:spPr>
      </p:pic>
    </p:spTree>
    <p:extLst>
      <p:ext uri="{BB962C8B-B14F-4D97-AF65-F5344CB8AC3E}">
        <p14:creationId xmlns:p14="http://schemas.microsoft.com/office/powerpoint/2010/main" val="185408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a:bodyPr>
          <a:lstStyle/>
          <a:p>
            <a:r>
              <a:rPr lang="en-IN" dirty="0">
                <a:latin typeface="Times New Roman" panose="02020603050405020304" pitchFamily="18" charset="0"/>
                <a:cs typeface="Times New Roman" panose="02020603050405020304" pitchFamily="18" charset="0"/>
              </a:rPr>
              <a:t>Test the hypotheses</a:t>
            </a:r>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r>
              <a:rPr lang="en-US" b="1" i="1" dirty="0">
                <a:latin typeface="Times New Roman" panose="02020603050405020304" pitchFamily="18" charset="0"/>
                <a:cs typeface="Times New Roman" panose="02020603050405020304" pitchFamily="18" charset="0"/>
              </a:rPr>
              <a:t>Hypothesis 2: The East region has the highest sales compared to other regions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hypothesis is not supported as the Central region has the highest sales</a:t>
            </a:r>
          </a:p>
        </p:txBody>
      </p:sp>
      <p:grpSp>
        <p:nvGrpSpPr>
          <p:cNvPr id="42" name="Group 41">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Chart, histogram&#10;&#10;Description automatically generated">
            <a:extLst>
              <a:ext uri="{FF2B5EF4-FFF2-40B4-BE49-F238E27FC236}">
                <a16:creationId xmlns:a16="http://schemas.microsoft.com/office/drawing/2014/main" id="{4E5E357A-12C0-23B4-A214-7743D5AC8061}"/>
              </a:ext>
            </a:extLst>
          </p:cNvPr>
          <p:cNvPicPr>
            <a:picLocks noChangeAspect="1"/>
          </p:cNvPicPr>
          <p:nvPr/>
        </p:nvPicPr>
        <p:blipFill rotWithShape="1">
          <a:blip r:embed="rId3">
            <a:extLst>
              <a:ext uri="{28A0092B-C50C-407E-A947-70E740481C1C}">
                <a14:useLocalDpi xmlns:a14="http://schemas.microsoft.com/office/drawing/2010/main" val="0"/>
              </a:ext>
            </a:extLst>
          </a:blip>
          <a:srcRect t="9750" r="-1" b="12"/>
          <a:stretch/>
        </p:blipFill>
        <p:spPr>
          <a:xfrm>
            <a:off x="6023114" y="1226728"/>
            <a:ext cx="4961938" cy="3978742"/>
          </a:xfrm>
          <a:prstGeom prst="rect">
            <a:avLst/>
          </a:prstGeom>
        </p:spPr>
      </p:pic>
    </p:spTree>
    <p:extLst>
      <p:ext uri="{BB962C8B-B14F-4D97-AF65-F5344CB8AC3E}">
        <p14:creationId xmlns:p14="http://schemas.microsoft.com/office/powerpoint/2010/main" val="236341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a:bodyPr>
          <a:lstStyle/>
          <a:p>
            <a:r>
              <a:rPr lang="en-IN" dirty="0">
                <a:latin typeface="Times New Roman" panose="02020603050405020304" pitchFamily="18" charset="0"/>
                <a:cs typeface="Times New Roman" panose="02020603050405020304" pitchFamily="18" charset="0"/>
              </a:rPr>
              <a:t>Test the hypotheses</a:t>
            </a:r>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a:bodyPr>
          <a:lstStyle/>
          <a:p>
            <a:pPr>
              <a:lnSpc>
                <a:spcPct val="110000"/>
              </a:lnSpc>
            </a:pPr>
            <a:r>
              <a:rPr lang="en-US" b="1" i="1" dirty="0">
                <a:latin typeface="Times New Roman" panose="02020603050405020304" pitchFamily="18" charset="0"/>
                <a:cs typeface="Times New Roman" panose="02020603050405020304" pitchFamily="18" charset="0"/>
              </a:rPr>
              <a:t>Hypothesis 3: Sales are higher during certain months of the year.</a:t>
            </a:r>
            <a:endParaRPr lang="en-US" dirty="0">
              <a:latin typeface="Times New Roman" panose="02020603050405020304" pitchFamily="18" charset="0"/>
              <a:cs typeface="Times New Roman" panose="02020603050405020304" pitchFamily="18" charset="0"/>
            </a:endParaRPr>
          </a:p>
          <a:p>
            <a:pPr>
              <a:lnSpc>
                <a:spcPct val="110000"/>
              </a:lnSpc>
            </a:pPr>
            <a:r>
              <a:rPr lang="en-US" dirty="0">
                <a:latin typeface="Times New Roman" panose="02020603050405020304" pitchFamily="18" charset="0"/>
                <a:cs typeface="Times New Roman" panose="02020603050405020304" pitchFamily="18" charset="0"/>
              </a:rPr>
              <a:t>Sales are higher in November and December. </a:t>
            </a:r>
          </a:p>
          <a:p>
            <a:pPr>
              <a:lnSpc>
                <a:spcPct val="110000"/>
              </a:lnSpc>
            </a:pPr>
            <a:r>
              <a:rPr lang="en-US" dirty="0">
                <a:latin typeface="Times New Roman" panose="02020603050405020304" pitchFamily="18" charset="0"/>
                <a:cs typeface="Times New Roman" panose="02020603050405020304" pitchFamily="18" charset="0"/>
              </a:rPr>
              <a:t>This supports our hypothesis that sales are higher during certain months of the year.</a:t>
            </a:r>
          </a:p>
        </p:txBody>
      </p:sp>
      <p:grpSp>
        <p:nvGrpSpPr>
          <p:cNvPr id="24" name="Group 23">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5" name="Rectangle 24">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id="{227DAB6D-5148-9C47-0EE0-BB6E67931F7F}"/>
              </a:ext>
            </a:extLst>
          </p:cNvPr>
          <p:cNvPicPr>
            <a:picLocks noChangeAspect="1"/>
          </p:cNvPicPr>
          <p:nvPr/>
        </p:nvPicPr>
        <p:blipFill rotWithShape="1">
          <a:blip r:embed="rId3">
            <a:extLst>
              <a:ext uri="{28A0092B-C50C-407E-A947-70E740481C1C}">
                <a14:useLocalDpi xmlns:a14="http://schemas.microsoft.com/office/drawing/2010/main" val="0"/>
              </a:ext>
            </a:extLst>
          </a:blip>
          <a:srcRect l="7874" r="2307" b="-1"/>
          <a:stretch/>
        </p:blipFill>
        <p:spPr>
          <a:xfrm>
            <a:off x="5983358" y="1057410"/>
            <a:ext cx="4981816" cy="3994681"/>
          </a:xfrm>
          <a:prstGeom prst="rect">
            <a:avLst/>
          </a:prstGeom>
        </p:spPr>
      </p:pic>
    </p:spTree>
    <p:extLst>
      <p:ext uri="{BB962C8B-B14F-4D97-AF65-F5344CB8AC3E}">
        <p14:creationId xmlns:p14="http://schemas.microsoft.com/office/powerpoint/2010/main" val="1232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a:bodyPr>
          <a:lstStyle/>
          <a:p>
            <a:r>
              <a:rPr lang="en-IN" dirty="0">
                <a:latin typeface="Times New Roman" panose="02020603050405020304" pitchFamily="18" charset="0"/>
                <a:cs typeface="Times New Roman" panose="02020603050405020304" pitchFamily="18" charset="0"/>
              </a:rPr>
              <a:t>Test the hypotheses</a:t>
            </a:r>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a:bodyPr>
          <a:lstStyle/>
          <a:p>
            <a:pPr>
              <a:lnSpc>
                <a:spcPct val="110000"/>
              </a:lnSpc>
            </a:pPr>
            <a:r>
              <a:rPr lang="en-US" b="1" i="1" dirty="0">
                <a:latin typeface="Times New Roman" panose="02020603050405020304" pitchFamily="18" charset="0"/>
                <a:cs typeface="Times New Roman" panose="02020603050405020304" pitchFamily="18" charset="0"/>
              </a:rPr>
              <a:t>Hypothesis 4: Orders with same-day shipping have the lowest rate of returned products</a:t>
            </a:r>
            <a:r>
              <a:rPr lang="en-US" dirty="0">
                <a:latin typeface="Times New Roman" panose="02020603050405020304" pitchFamily="18" charset="0"/>
                <a:cs typeface="Times New Roman" panose="02020603050405020304" pitchFamily="18" charset="0"/>
              </a:rPr>
              <a:t>.</a:t>
            </a:r>
          </a:p>
          <a:p>
            <a:pPr>
              <a:lnSpc>
                <a:spcPct val="110000"/>
              </a:lnSpc>
            </a:pPr>
            <a:r>
              <a:rPr lang="en-US" dirty="0">
                <a:latin typeface="Times New Roman" panose="02020603050405020304" pitchFamily="18" charset="0"/>
                <a:cs typeface="Times New Roman" panose="02020603050405020304" pitchFamily="18" charset="0"/>
              </a:rPr>
              <a:t>The hypothesis is supported as orders with same-day shipping have the lowest rate of returned products.</a:t>
            </a:r>
          </a:p>
        </p:txBody>
      </p:sp>
      <p:grpSp>
        <p:nvGrpSpPr>
          <p:cNvPr id="14" name="Group 13">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5" name="Rectangle 14">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A picture containing text, clipart&#10;&#10;Description automatically generated">
            <a:extLst>
              <a:ext uri="{FF2B5EF4-FFF2-40B4-BE49-F238E27FC236}">
                <a16:creationId xmlns:a16="http://schemas.microsoft.com/office/drawing/2014/main" id="{A5039477-AAE2-63B9-91E0-49A5739A607E}"/>
              </a:ext>
            </a:extLst>
          </p:cNvPr>
          <p:cNvPicPr>
            <a:picLocks noChangeAspect="1"/>
          </p:cNvPicPr>
          <p:nvPr/>
        </p:nvPicPr>
        <p:blipFill rotWithShape="1">
          <a:blip r:embed="rId3">
            <a:extLst>
              <a:ext uri="{28A0092B-C50C-407E-A947-70E740481C1C}">
                <a14:useLocalDpi xmlns:a14="http://schemas.microsoft.com/office/drawing/2010/main" val="0"/>
              </a:ext>
            </a:extLst>
          </a:blip>
          <a:srcRect l="12132" r="3881" b="3"/>
          <a:stretch/>
        </p:blipFill>
        <p:spPr>
          <a:xfrm>
            <a:off x="6093926" y="1116345"/>
            <a:ext cx="4821551" cy="3866172"/>
          </a:xfrm>
          <a:prstGeom prst="rect">
            <a:avLst/>
          </a:prstGeom>
        </p:spPr>
      </p:pic>
    </p:spTree>
    <p:extLst>
      <p:ext uri="{BB962C8B-B14F-4D97-AF65-F5344CB8AC3E}">
        <p14:creationId xmlns:p14="http://schemas.microsoft.com/office/powerpoint/2010/main" val="28924313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1133</TotalTime>
  <Words>1103</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Rockwell</vt:lpstr>
      <vt:lpstr>Times New Roman</vt:lpstr>
      <vt:lpstr>Gallery</vt:lpstr>
      <vt:lpstr>PowerPoint Presentation</vt:lpstr>
      <vt:lpstr>problem statement</vt:lpstr>
      <vt:lpstr>assumptions</vt:lpstr>
      <vt:lpstr>research questions</vt:lpstr>
      <vt:lpstr>Formulate hypotheses</vt:lpstr>
      <vt:lpstr>Test the hypotheses</vt:lpstr>
      <vt:lpstr>Test the hypotheses</vt:lpstr>
      <vt:lpstr>Test the hypotheses</vt:lpstr>
      <vt:lpstr>Test the hypotheses</vt:lpstr>
      <vt:lpstr>Test the hypotheses</vt:lpstr>
      <vt:lpstr>Draw conclusions</vt:lpstr>
      <vt:lpstr>Communicate the results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Shakil Ahammed</cp:lastModifiedBy>
  <cp:revision>97</cp:revision>
  <dcterms:created xsi:type="dcterms:W3CDTF">2023-03-31T09:54:37Z</dcterms:created>
  <dcterms:modified xsi:type="dcterms:W3CDTF">2024-04-02T10:44:28Z</dcterms:modified>
</cp:coreProperties>
</file>