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4" r:id="rId1"/>
  </p:sldMasterIdLst>
  <p:notesMasterIdLst>
    <p:notesMasterId r:id="rId13"/>
  </p:notesMasterIdLst>
  <p:sldIdLst>
    <p:sldId id="256" r:id="rId2"/>
    <p:sldId id="261" r:id="rId3"/>
    <p:sldId id="281" r:id="rId4"/>
    <p:sldId id="274" r:id="rId5"/>
    <p:sldId id="275" r:id="rId6"/>
    <p:sldId id="276" r:id="rId7"/>
    <p:sldId id="277" r:id="rId8"/>
    <p:sldId id="278" r:id="rId9"/>
    <p:sldId id="267" r:id="rId10"/>
    <p:sldId id="279" r:id="rId11"/>
    <p:sldId id="280" r:id="rId12"/>
  </p:sldIdLst>
  <p:sldSz cx="9144000" cy="5143500" type="screen16x9"/>
  <p:notesSz cx="6858000" cy="9144000"/>
  <p:embeddedFontLst>
    <p:embeddedFont>
      <p:font typeface="Corbel" panose="020B0503020204020204" pitchFamily="34" charset="0"/>
      <p:regular r:id="rId14"/>
      <p:bold r:id="rId15"/>
      <p:italic r:id="rId16"/>
      <p:boldItalic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0EE227-6159-460C-8E44-D0F36F3074C4}">
  <a:tblStyle styleId="{140EE227-6159-460C-8E44-D0F36F3074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83613-7366-4525-9955-02ECCF5742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95" d="100"/>
          <a:sy n="95" d="100"/>
        </p:scale>
        <p:origin x="6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781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19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280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20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02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04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956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66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1915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210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9698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528599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6763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4120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05669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3040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81480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3"/>
        <p:cNvGrpSpPr/>
        <p:nvPr/>
      </p:nvGrpSpPr>
      <p:grpSpPr>
        <a:xfrm>
          <a:off x="0" y="0"/>
          <a:ext cx="0" cy="0"/>
          <a:chOff x="0" y="0"/>
          <a:chExt cx="0" cy="0"/>
        </a:xfrm>
      </p:grpSpPr>
      <p:sp>
        <p:nvSpPr>
          <p:cNvPr id="85" name="Google Shape;85;p18"/>
          <p:cNvSpPr txBox="1">
            <a:spLocks noGrp="1"/>
          </p:cNvSpPr>
          <p:nvPr>
            <p:ph type="title"/>
          </p:nvPr>
        </p:nvSpPr>
        <p:spPr>
          <a:xfrm>
            <a:off x="720000" y="540000"/>
            <a:ext cx="28482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6" name="Google Shape;86;p18"/>
          <p:cNvSpPr>
            <a:spLocks noGrp="1"/>
          </p:cNvSpPr>
          <p:nvPr>
            <p:ph type="pic" idx="2"/>
          </p:nvPr>
        </p:nvSpPr>
        <p:spPr>
          <a:xfrm>
            <a:off x="777850" y="1322624"/>
            <a:ext cx="1701000" cy="1701000"/>
          </a:xfrm>
          <a:prstGeom prst="roundRect">
            <a:avLst>
              <a:gd name="adj" fmla="val 16667"/>
            </a:avLst>
          </a:prstGeom>
          <a:noFill/>
          <a:ln w="28575" cap="flat" cmpd="sng">
            <a:solidFill>
              <a:schemeClr val="accent3"/>
            </a:solidFill>
            <a:prstDash val="solid"/>
            <a:round/>
            <a:headEnd type="none" w="sm" len="sm"/>
            <a:tailEnd type="none" w="sm" len="sm"/>
          </a:ln>
        </p:spPr>
      </p:sp>
    </p:spTree>
    <p:extLst>
      <p:ext uri="{BB962C8B-B14F-4D97-AF65-F5344CB8AC3E}">
        <p14:creationId xmlns:p14="http://schemas.microsoft.com/office/powerpoint/2010/main" val="4018972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0"/>
        <p:cNvGrpSpPr/>
        <p:nvPr/>
      </p:nvGrpSpPr>
      <p:grpSpPr>
        <a:xfrm>
          <a:off x="0" y="0"/>
          <a:ext cx="0" cy="0"/>
          <a:chOff x="0" y="0"/>
          <a:chExt cx="0" cy="0"/>
        </a:xfrm>
      </p:grpSpPr>
      <p:sp>
        <p:nvSpPr>
          <p:cNvPr id="112" name="Google Shape;112;p23"/>
          <p:cNvSpPr txBox="1">
            <a:spLocks noGrp="1"/>
          </p:cNvSpPr>
          <p:nvPr>
            <p:ph type="title"/>
          </p:nvPr>
        </p:nvSpPr>
        <p:spPr>
          <a:xfrm>
            <a:off x="720000" y="721275"/>
            <a:ext cx="1911300" cy="1026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3" name="Google Shape;113;p23"/>
          <p:cNvSpPr txBox="1">
            <a:spLocks noGrp="1"/>
          </p:cNvSpPr>
          <p:nvPr>
            <p:ph type="title" idx="2"/>
          </p:nvPr>
        </p:nvSpPr>
        <p:spPr>
          <a:xfrm>
            <a:off x="5534444" y="799550"/>
            <a:ext cx="2751900" cy="466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23"/>
          <p:cNvSpPr txBox="1">
            <a:spLocks noGrp="1"/>
          </p:cNvSpPr>
          <p:nvPr>
            <p:ph type="subTitle" idx="1"/>
          </p:nvPr>
        </p:nvSpPr>
        <p:spPr>
          <a:xfrm>
            <a:off x="5532265" y="1197111"/>
            <a:ext cx="2751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23"/>
          <p:cNvSpPr txBox="1">
            <a:spLocks noGrp="1"/>
          </p:cNvSpPr>
          <p:nvPr>
            <p:ph type="title" idx="3"/>
          </p:nvPr>
        </p:nvSpPr>
        <p:spPr>
          <a:xfrm>
            <a:off x="5535191" y="2056798"/>
            <a:ext cx="2749500" cy="48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6" name="Google Shape;116;p23"/>
          <p:cNvSpPr txBox="1">
            <a:spLocks noGrp="1"/>
          </p:cNvSpPr>
          <p:nvPr>
            <p:ph type="subTitle" idx="4"/>
          </p:nvPr>
        </p:nvSpPr>
        <p:spPr>
          <a:xfrm>
            <a:off x="5533014" y="2469364"/>
            <a:ext cx="27495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23"/>
          <p:cNvSpPr txBox="1">
            <a:spLocks noGrp="1"/>
          </p:cNvSpPr>
          <p:nvPr>
            <p:ph type="title" idx="5"/>
          </p:nvPr>
        </p:nvSpPr>
        <p:spPr>
          <a:xfrm>
            <a:off x="5531925" y="3382771"/>
            <a:ext cx="2749500" cy="514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 name="Google Shape;118;p23"/>
          <p:cNvSpPr txBox="1">
            <a:spLocks noGrp="1"/>
          </p:cNvSpPr>
          <p:nvPr>
            <p:ph type="subTitle" idx="6"/>
          </p:nvPr>
        </p:nvSpPr>
        <p:spPr>
          <a:xfrm>
            <a:off x="5534102" y="3821576"/>
            <a:ext cx="2749500" cy="58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 name="Google Shape;119;p23"/>
          <p:cNvSpPr>
            <a:spLocks noGrp="1"/>
          </p:cNvSpPr>
          <p:nvPr>
            <p:ph type="pic" idx="7"/>
          </p:nvPr>
        </p:nvSpPr>
        <p:spPr>
          <a:xfrm>
            <a:off x="2843450" y="721275"/>
            <a:ext cx="2336400" cy="1183200"/>
          </a:xfrm>
          <a:prstGeom prst="roundRect">
            <a:avLst>
              <a:gd name="adj" fmla="val 16667"/>
            </a:avLst>
          </a:prstGeom>
          <a:noFill/>
          <a:ln w="28575" cap="flat" cmpd="sng">
            <a:solidFill>
              <a:schemeClr val="accent1"/>
            </a:solidFill>
            <a:prstDash val="solid"/>
            <a:round/>
            <a:headEnd type="none" w="sm" len="sm"/>
            <a:tailEnd type="none" w="sm" len="sm"/>
          </a:ln>
        </p:spPr>
      </p:sp>
      <p:sp>
        <p:nvSpPr>
          <p:cNvPr id="120" name="Google Shape;120;p23"/>
          <p:cNvSpPr>
            <a:spLocks noGrp="1"/>
          </p:cNvSpPr>
          <p:nvPr>
            <p:ph type="pic" idx="8"/>
          </p:nvPr>
        </p:nvSpPr>
        <p:spPr>
          <a:xfrm>
            <a:off x="2842250" y="2012850"/>
            <a:ext cx="2336400" cy="1183200"/>
          </a:xfrm>
          <a:prstGeom prst="roundRect">
            <a:avLst>
              <a:gd name="adj" fmla="val 16667"/>
            </a:avLst>
          </a:prstGeom>
          <a:noFill/>
          <a:ln w="28575" cap="flat" cmpd="sng">
            <a:solidFill>
              <a:schemeClr val="accent3"/>
            </a:solidFill>
            <a:prstDash val="solid"/>
            <a:round/>
            <a:headEnd type="none" w="sm" len="sm"/>
            <a:tailEnd type="none" w="sm" len="sm"/>
          </a:ln>
        </p:spPr>
      </p:sp>
      <p:sp>
        <p:nvSpPr>
          <p:cNvPr id="121" name="Google Shape;121;p23"/>
          <p:cNvSpPr>
            <a:spLocks noGrp="1"/>
          </p:cNvSpPr>
          <p:nvPr>
            <p:ph type="pic" idx="9"/>
          </p:nvPr>
        </p:nvSpPr>
        <p:spPr>
          <a:xfrm>
            <a:off x="2843450" y="3304425"/>
            <a:ext cx="2336400" cy="1183200"/>
          </a:xfrm>
          <a:prstGeom prst="roundRect">
            <a:avLst>
              <a:gd name="adj" fmla="val 16667"/>
            </a:avLst>
          </a:prstGeom>
          <a:noFill/>
          <a:ln w="28575" cap="flat" cmpd="sng">
            <a:solidFill>
              <a:schemeClr val="dk2"/>
            </a:solidFill>
            <a:prstDash val="solid"/>
            <a:round/>
            <a:headEnd type="none" w="sm" len="sm"/>
            <a:tailEnd type="none" w="sm" len="sm"/>
          </a:ln>
        </p:spPr>
      </p:sp>
    </p:spTree>
    <p:extLst>
      <p:ext uri="{BB962C8B-B14F-4D97-AF65-F5344CB8AC3E}">
        <p14:creationId xmlns:p14="http://schemas.microsoft.com/office/powerpoint/2010/main" val="363266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5785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94350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6660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631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7785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7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4901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7112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4/2/2024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628413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5" r:id="rId18"/>
    <p:sldLayoutId id="2147483781" r:id="rId19"/>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p:nvPr/>
        </p:nvSpPr>
        <p:spPr>
          <a:xfrm>
            <a:off x="1100850" y="981925"/>
            <a:ext cx="6942300" cy="3376500"/>
          </a:xfrm>
          <a:prstGeom prst="roundRect">
            <a:avLst>
              <a:gd name="adj" fmla="val 8246"/>
            </a:avLst>
          </a:prstGeom>
          <a:solidFill>
            <a:srgbClr val="0E0E0E">
              <a:alpha val="40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ctrTitle"/>
          </p:nvPr>
        </p:nvSpPr>
        <p:spPr>
          <a:xfrm>
            <a:off x="1559331" y="2073275"/>
            <a:ext cx="6025338" cy="99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4000" dirty="0">
                <a:latin typeface="Times New Roman" panose="02020603050405020304" pitchFamily="18" charset="0"/>
                <a:cs typeface="Times New Roman" panose="02020603050405020304" pitchFamily="18" charset="0"/>
              </a:rPr>
              <a:t>Report on Diwali Sales Analysis</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D3AAF3-F404-2FC0-5943-199BB4F38D71}"/>
              </a:ext>
            </a:extLst>
          </p:cNvPr>
          <p:cNvSpPr txBox="1"/>
          <p:nvPr/>
        </p:nvSpPr>
        <p:spPr>
          <a:xfrm>
            <a:off x="1559331" y="2994897"/>
            <a:ext cx="4572000" cy="523220"/>
          </a:xfrm>
          <a:prstGeom prst="rect">
            <a:avLst/>
          </a:prstGeom>
          <a:noFill/>
        </p:spPr>
        <p:txBody>
          <a:bodyPr wrap="square">
            <a:spAutoFit/>
          </a:bodyPr>
          <a:lstStyle/>
          <a:p>
            <a:pPr defTabSz="768096">
              <a:lnSpc>
                <a:spcPct val="100000"/>
              </a:lnSpc>
              <a:spcBef>
                <a:spcPts val="840"/>
              </a:spcBef>
              <a:buClr>
                <a:schemeClr val="accent1"/>
              </a:buClr>
              <a:buSzPct val="100000"/>
            </a:pP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Prepared by</a:t>
            </a:r>
            <a:b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br>
            <a:r>
              <a:rPr lang="en-US" sz="1400" b="0" kern="1200" cap="all" spc="252" baseline="0" dirty="0">
                <a:solidFill>
                  <a:srgbClr val="FFFFFE"/>
                </a:solidFill>
                <a:latin typeface="Times New Roman" panose="02020603050405020304" pitchFamily="18" charset="0"/>
                <a:ea typeface="+mn-ea"/>
                <a:cs typeface="Times New Roman" panose="02020603050405020304" pitchFamily="18" charset="0"/>
              </a:rPr>
              <a:t>Shakil Ahammed</a:t>
            </a:r>
            <a:endParaRPr lang="en-US" b="0" cap="all" spc="150" dirty="0">
              <a:solidFill>
                <a:srgbClr val="FFFFF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p:nvPr/>
        </p:nvSpPr>
        <p:spPr>
          <a:xfrm>
            <a:off x="329878" y="724935"/>
            <a:ext cx="8599990" cy="4260307"/>
          </a:xfrm>
          <a:prstGeom prst="roundRect">
            <a:avLst>
              <a:gd name="adj" fmla="val 21873"/>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43"/>
          <p:cNvSpPr txBox="1">
            <a:spLocks noGrp="1"/>
          </p:cNvSpPr>
          <p:nvPr>
            <p:ph type="subTitle" idx="1"/>
          </p:nvPr>
        </p:nvSpPr>
        <p:spPr>
          <a:xfrm>
            <a:off x="810228" y="881761"/>
            <a:ext cx="7963382" cy="41034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1. Targeted Marketing Campaigns: Develop targeted marketing campaigns specifically tailored to the preferences and needs of married women aged 26-35 working in IT, Healthcare, and Aviation sectors in Uttar Pradesh, Maharashtra, and Karnataka. Highlighting products from these campaigns' Food, Clothing, and Electronics categories can enhance engagement and conversion rates.</a:t>
            </a:r>
          </a:p>
          <a:p>
            <a:pPr marL="0" lvl="0" indent="0" algn="l" rtl="0">
              <a:spcBef>
                <a:spcPts val="0"/>
              </a:spcBef>
              <a:spcAft>
                <a:spcPts val="0"/>
              </a:spcAft>
              <a:buNone/>
            </a:pPr>
            <a:endParaRPr lang="en-GB"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2. Regional Customization: Recognize and accommodate regional preferences and cultural nuances variations within Uttar Pradesh, Maharashtra, and Karnataka. Customize marketing messages and product offerings to resonate with the specific tastes and lifestyle choices of the target demographic in each state.</a:t>
            </a:r>
          </a:p>
          <a:p>
            <a:pPr marL="0" lvl="0" indent="0" algn="l" rtl="0">
              <a:spcBef>
                <a:spcPts val="0"/>
              </a:spcBef>
              <a:spcAft>
                <a:spcPts val="0"/>
              </a:spcAft>
              <a:buNone/>
            </a:pPr>
            <a:endParaRPr lang="en-GB" sz="11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4D87275-A5B5-8216-B683-B1872650824F}"/>
              </a:ext>
            </a:extLst>
          </p:cNvPr>
          <p:cNvSpPr txBox="1"/>
          <p:nvPr/>
        </p:nvSpPr>
        <p:spPr>
          <a:xfrm>
            <a:off x="2613015" y="17050"/>
            <a:ext cx="3917967"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243628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p:nvPr/>
        </p:nvSpPr>
        <p:spPr>
          <a:xfrm>
            <a:off x="246803" y="600438"/>
            <a:ext cx="8650393" cy="4224759"/>
          </a:xfrm>
          <a:prstGeom prst="roundRect">
            <a:avLst>
              <a:gd name="adj" fmla="val 21873"/>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43"/>
          <p:cNvSpPr txBox="1">
            <a:spLocks noGrp="1"/>
          </p:cNvSpPr>
          <p:nvPr>
            <p:ph type="subTitle" idx="1"/>
          </p:nvPr>
        </p:nvSpPr>
        <p:spPr>
          <a:xfrm>
            <a:off x="893291" y="925251"/>
            <a:ext cx="7729848" cy="3733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3. Online Presence Enhancement:</a:t>
            </a:r>
          </a:p>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   Given the focus on IT, consider strengthening the online presence of products in the Food, Clothing, and Electronics categories. Optimize e-commerce platforms, leverage social media channels, and explore digital marketing strategies to effectively reach and engage the target audience.</a:t>
            </a:r>
          </a:p>
          <a:p>
            <a:pPr marL="0" lvl="0" indent="0" algn="l" rtl="0">
              <a:spcBef>
                <a:spcPts val="0"/>
              </a:spcBef>
              <a:spcAft>
                <a:spcPts val="0"/>
              </a:spcAft>
              <a:buNone/>
            </a:pPr>
            <a:endParaRPr lang="en-GB"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4. Customer Feedback and Engagement: Actively seek and respond to customer feedback to understand evolving preferences and trends. Establishing a feedback loop can contribute to the ongoing refinement of products and marketing strategies, ensuring sustained appeal to the target demographic.</a:t>
            </a:r>
          </a:p>
        </p:txBody>
      </p:sp>
    </p:spTree>
    <p:extLst>
      <p:ext uri="{BB962C8B-B14F-4D97-AF65-F5344CB8AC3E}">
        <p14:creationId xmlns:p14="http://schemas.microsoft.com/office/powerpoint/2010/main" val="290866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2386970" y="4007223"/>
            <a:ext cx="3897288" cy="691403"/>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M</a:t>
            </a:r>
            <a:r>
              <a:rPr lang="en-GB" sz="2000" b="0" dirty="0">
                <a:effectLst/>
                <a:latin typeface="Times New Roman" panose="02020603050405020304" pitchFamily="18" charset="0"/>
                <a:cs typeface="Times New Roman" panose="02020603050405020304" pitchFamily="18" charset="0"/>
              </a:rPr>
              <a:t>ost of the buyers are </a:t>
            </a:r>
            <a:r>
              <a:rPr lang="en-GB" sz="2000" dirty="0">
                <a:effectLst/>
                <a:latin typeface="Times New Roman" panose="02020603050405020304" pitchFamily="18" charset="0"/>
                <a:cs typeface="Times New Roman" panose="02020603050405020304" pitchFamily="18" charset="0"/>
              </a:rPr>
              <a:t>females.</a:t>
            </a:r>
            <a:endParaRPr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7FE44-5277-5E89-1C8A-831236E0609E}"/>
              </a:ext>
            </a:extLst>
          </p:cNvPr>
          <p:cNvPicPr>
            <a:picLocks noChangeAspect="1"/>
          </p:cNvPicPr>
          <p:nvPr/>
        </p:nvPicPr>
        <p:blipFill>
          <a:blip r:embed="rId3"/>
          <a:stretch>
            <a:fillRect/>
          </a:stretch>
        </p:blipFill>
        <p:spPr>
          <a:xfrm>
            <a:off x="1725201" y="303678"/>
            <a:ext cx="5589998" cy="3554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58" name="Google Shape;258;p37"/>
          <p:cNvSpPr/>
          <p:nvPr/>
        </p:nvSpPr>
        <p:spPr>
          <a:xfrm>
            <a:off x="1763611" y="3897407"/>
            <a:ext cx="5345089" cy="830356"/>
          </a:xfrm>
          <a:prstGeom prst="roundRect">
            <a:avLst>
              <a:gd name="adj" fmla="val 22650"/>
            </a:avLst>
          </a:prstGeom>
          <a:solidFill>
            <a:srgbClr val="0E0E0E">
              <a:alpha val="3213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2000" dirty="0">
                <a:latin typeface="Times New Roman" panose="02020603050405020304" pitchFamily="18" charset="0"/>
                <a:cs typeface="Times New Roman" panose="02020603050405020304" pitchFamily="18" charset="0"/>
              </a:rPr>
              <a:t>T</a:t>
            </a:r>
            <a:r>
              <a:rPr lang="en-GB" sz="2000" dirty="0">
                <a:effectLst/>
                <a:latin typeface="Times New Roman" panose="02020603050405020304" pitchFamily="18" charset="0"/>
                <a:cs typeface="Times New Roman" panose="02020603050405020304" pitchFamily="18" charset="0"/>
              </a:rPr>
              <a:t>he purchasing power of females are greater than men.</a:t>
            </a:r>
            <a:endParaRPr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239F23-6EC2-A25A-2767-7E445443B86C}"/>
              </a:ext>
            </a:extLst>
          </p:cNvPr>
          <p:cNvPicPr>
            <a:picLocks noChangeAspect="1"/>
          </p:cNvPicPr>
          <p:nvPr/>
        </p:nvPicPr>
        <p:blipFill>
          <a:blip r:embed="rId3"/>
          <a:stretch>
            <a:fillRect/>
          </a:stretch>
        </p:blipFill>
        <p:spPr>
          <a:xfrm>
            <a:off x="2027760" y="240925"/>
            <a:ext cx="4816793" cy="3427660"/>
          </a:xfrm>
          <a:prstGeom prst="rect">
            <a:avLst/>
          </a:prstGeom>
        </p:spPr>
      </p:pic>
    </p:spTree>
    <p:extLst>
      <p:ext uri="{BB962C8B-B14F-4D97-AF65-F5344CB8AC3E}">
        <p14:creationId xmlns:p14="http://schemas.microsoft.com/office/powerpoint/2010/main" val="394256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191158" y="2063750"/>
            <a:ext cx="3897288" cy="1111250"/>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0" dirty="0">
                <a:effectLst/>
                <a:latin typeface="Times New Roman" panose="02020603050405020304" pitchFamily="18" charset="0"/>
                <a:cs typeface="Times New Roman" panose="02020603050405020304" pitchFamily="18" charset="0"/>
              </a:rPr>
              <a:t>Most of the buyers are of age group between 26-35 years female.</a:t>
            </a:r>
            <a:endParaRP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5152A0A-C8F5-20BF-FC48-E3919197FFFB}"/>
              </a:ext>
            </a:extLst>
          </p:cNvPr>
          <p:cNvPicPr>
            <a:picLocks noChangeAspect="1"/>
          </p:cNvPicPr>
          <p:nvPr/>
        </p:nvPicPr>
        <p:blipFill>
          <a:blip r:embed="rId3"/>
          <a:stretch>
            <a:fillRect/>
          </a:stretch>
        </p:blipFill>
        <p:spPr>
          <a:xfrm>
            <a:off x="4330587" y="904875"/>
            <a:ext cx="4622255" cy="3333750"/>
          </a:xfrm>
          <a:prstGeom prst="rect">
            <a:avLst/>
          </a:prstGeom>
        </p:spPr>
      </p:pic>
    </p:spTree>
    <p:extLst>
      <p:ext uri="{BB962C8B-B14F-4D97-AF65-F5344CB8AC3E}">
        <p14:creationId xmlns:p14="http://schemas.microsoft.com/office/powerpoint/2010/main" val="346790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108674" y="1725613"/>
            <a:ext cx="2990125" cy="1463675"/>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2000" dirty="0">
                <a:latin typeface="Times New Roman" panose="02020603050405020304" pitchFamily="18" charset="0"/>
                <a:cs typeface="Times New Roman" panose="02020603050405020304" pitchFamily="18" charset="0"/>
              </a:rPr>
              <a:t>M</a:t>
            </a:r>
            <a:r>
              <a:rPr lang="en-GB" sz="2000" b="0" dirty="0">
                <a:effectLst/>
                <a:latin typeface="Times New Roman" panose="02020603050405020304" pitchFamily="18" charset="0"/>
                <a:cs typeface="Times New Roman" panose="02020603050405020304" pitchFamily="18" charset="0"/>
              </a:rPr>
              <a:t>ost of the orders &amp; total sales/amount are from Uttar Pradesh, Maharashtra, Karnataka.</a:t>
            </a:r>
            <a:endParaRP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0BF04BE-5EC9-49FB-D519-23DCA8909B29}"/>
              </a:ext>
            </a:extLst>
          </p:cNvPr>
          <p:cNvPicPr>
            <a:picLocks noChangeAspect="1"/>
          </p:cNvPicPr>
          <p:nvPr/>
        </p:nvPicPr>
        <p:blipFill>
          <a:blip r:embed="rId3"/>
          <a:stretch>
            <a:fillRect/>
          </a:stretch>
        </p:blipFill>
        <p:spPr>
          <a:xfrm>
            <a:off x="3162299" y="97773"/>
            <a:ext cx="5937250" cy="2359678"/>
          </a:xfrm>
          <a:prstGeom prst="rect">
            <a:avLst/>
          </a:prstGeom>
        </p:spPr>
      </p:pic>
      <p:pic>
        <p:nvPicPr>
          <p:cNvPr id="6" name="Picture 5">
            <a:extLst>
              <a:ext uri="{FF2B5EF4-FFF2-40B4-BE49-F238E27FC236}">
                <a16:creationId xmlns:a16="http://schemas.microsoft.com/office/drawing/2014/main" id="{AB9B90B9-BEA2-6968-D86C-1C7BC939A30C}"/>
              </a:ext>
            </a:extLst>
          </p:cNvPr>
          <p:cNvPicPr>
            <a:picLocks noChangeAspect="1"/>
          </p:cNvPicPr>
          <p:nvPr/>
        </p:nvPicPr>
        <p:blipFill>
          <a:blip r:embed="rId4"/>
          <a:stretch>
            <a:fillRect/>
          </a:stretch>
        </p:blipFill>
        <p:spPr>
          <a:xfrm>
            <a:off x="3162299" y="2571750"/>
            <a:ext cx="5937251" cy="2423177"/>
          </a:xfrm>
          <a:prstGeom prst="rect">
            <a:avLst/>
          </a:prstGeom>
        </p:spPr>
      </p:pic>
    </p:spTree>
    <p:extLst>
      <p:ext uri="{BB962C8B-B14F-4D97-AF65-F5344CB8AC3E}">
        <p14:creationId xmlns:p14="http://schemas.microsoft.com/office/powerpoint/2010/main" val="45599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127148" y="2095500"/>
            <a:ext cx="3943202" cy="1377950"/>
          </a:xfrm>
          <a:prstGeom prst="roundRect">
            <a:avLst>
              <a:gd name="adj" fmla="val 1685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M</a:t>
            </a:r>
            <a:r>
              <a:rPr lang="en-GB" sz="2000" b="0" dirty="0">
                <a:effectLst/>
                <a:latin typeface="Times New Roman" panose="02020603050405020304" pitchFamily="18" charset="0"/>
                <a:cs typeface="Times New Roman" panose="02020603050405020304" pitchFamily="18" charset="0"/>
              </a:rPr>
              <a:t>ost of the buyers are married (women) and they have high purchasing power.</a:t>
            </a:r>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BAA5E9-A4C7-6B7F-629E-99327444D2ED}"/>
              </a:ext>
            </a:extLst>
          </p:cNvPr>
          <p:cNvPicPr>
            <a:picLocks noChangeAspect="1"/>
          </p:cNvPicPr>
          <p:nvPr/>
        </p:nvPicPr>
        <p:blipFill>
          <a:blip r:embed="rId3"/>
          <a:stretch>
            <a:fillRect/>
          </a:stretch>
        </p:blipFill>
        <p:spPr>
          <a:xfrm>
            <a:off x="4165600" y="632003"/>
            <a:ext cx="4908402" cy="3879493"/>
          </a:xfrm>
          <a:prstGeom prst="rect">
            <a:avLst/>
          </a:prstGeom>
        </p:spPr>
      </p:pic>
    </p:spTree>
    <p:extLst>
      <p:ext uri="{BB962C8B-B14F-4D97-AF65-F5344CB8AC3E}">
        <p14:creationId xmlns:p14="http://schemas.microsoft.com/office/powerpoint/2010/main" val="273768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993775" y="3765550"/>
            <a:ext cx="7451725" cy="839088"/>
          </a:xfrm>
          <a:prstGeom prst="roundRect">
            <a:avLst>
              <a:gd name="adj" fmla="val 32285"/>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M</a:t>
            </a:r>
            <a:r>
              <a:rPr lang="en-GB" sz="2000" b="0" dirty="0">
                <a:effectLst/>
                <a:latin typeface="Times New Roman" panose="02020603050405020304" pitchFamily="18" charset="0"/>
                <a:cs typeface="Times New Roman" panose="02020603050405020304" pitchFamily="18" charset="0"/>
              </a:rPr>
              <a:t>ost of the buyers are working in IT, Healthcare and Aviation sector.</a:t>
            </a:r>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29C584-6FFE-84EB-9FDD-EC260D8F2CCB}"/>
              </a:ext>
            </a:extLst>
          </p:cNvPr>
          <p:cNvPicPr>
            <a:picLocks noChangeAspect="1"/>
          </p:cNvPicPr>
          <p:nvPr/>
        </p:nvPicPr>
        <p:blipFill>
          <a:blip r:embed="rId3"/>
          <a:stretch>
            <a:fillRect/>
          </a:stretch>
        </p:blipFill>
        <p:spPr>
          <a:xfrm>
            <a:off x="101600" y="323850"/>
            <a:ext cx="8940800" cy="3136900"/>
          </a:xfrm>
          <a:prstGeom prst="rect">
            <a:avLst/>
          </a:prstGeom>
        </p:spPr>
      </p:pic>
    </p:spTree>
    <p:extLst>
      <p:ext uri="{BB962C8B-B14F-4D97-AF65-F5344CB8AC3E}">
        <p14:creationId xmlns:p14="http://schemas.microsoft.com/office/powerpoint/2010/main" val="149578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555625" y="3778250"/>
            <a:ext cx="8150225" cy="839088"/>
          </a:xfrm>
          <a:prstGeom prst="roundRect">
            <a:avLst>
              <a:gd name="adj" fmla="val 32285"/>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M</a:t>
            </a:r>
            <a:r>
              <a:rPr lang="en-GB" sz="2000" b="0" dirty="0">
                <a:effectLst/>
                <a:latin typeface="Times New Roman" panose="02020603050405020304" pitchFamily="18" charset="0"/>
                <a:cs typeface="Times New Roman" panose="02020603050405020304" pitchFamily="18" charset="0"/>
              </a:rPr>
              <a:t>ost of the sold products are from Food, Clothing and Electronics category.</a:t>
            </a:r>
            <a:endParaRP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8A7FA2C-3AFE-EFE3-9172-F2C558FEA7A3}"/>
              </a:ext>
            </a:extLst>
          </p:cNvPr>
          <p:cNvPicPr>
            <a:picLocks noChangeAspect="1"/>
          </p:cNvPicPr>
          <p:nvPr/>
        </p:nvPicPr>
        <p:blipFill>
          <a:blip r:embed="rId3"/>
          <a:stretch>
            <a:fillRect/>
          </a:stretch>
        </p:blipFill>
        <p:spPr>
          <a:xfrm>
            <a:off x="187325" y="184097"/>
            <a:ext cx="8769350" cy="3289353"/>
          </a:xfrm>
          <a:prstGeom prst="rect">
            <a:avLst/>
          </a:prstGeom>
        </p:spPr>
      </p:pic>
    </p:spTree>
    <p:extLst>
      <p:ext uri="{BB962C8B-B14F-4D97-AF65-F5344CB8AC3E}">
        <p14:creationId xmlns:p14="http://schemas.microsoft.com/office/powerpoint/2010/main" val="326740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p:nvPr/>
        </p:nvSpPr>
        <p:spPr>
          <a:xfrm>
            <a:off x="530318" y="962525"/>
            <a:ext cx="7945075" cy="3218450"/>
          </a:xfrm>
          <a:prstGeom prst="roundRect">
            <a:avLst>
              <a:gd name="adj" fmla="val 21873"/>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43"/>
          <p:cNvSpPr txBox="1">
            <a:spLocks noGrp="1"/>
          </p:cNvSpPr>
          <p:nvPr>
            <p:ph type="subTitle" idx="1"/>
          </p:nvPr>
        </p:nvSpPr>
        <p:spPr>
          <a:xfrm>
            <a:off x="1410407" y="1817924"/>
            <a:ext cx="6412085" cy="15076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0" dirty="0">
                <a:effectLst/>
                <a:latin typeface="Times New Roman" panose="02020603050405020304" pitchFamily="18" charset="0"/>
                <a:cs typeface="Times New Roman" panose="02020603050405020304" pitchFamily="18" charset="0"/>
              </a:rPr>
              <a:t>Married women age group 26-35 years from Uttar Pradesh, </a:t>
            </a:r>
            <a:r>
              <a:rPr lang="en-GB" sz="2000" b="0" dirty="0" err="1">
                <a:effectLst/>
                <a:latin typeface="Times New Roman" panose="02020603050405020304" pitchFamily="18" charset="0"/>
                <a:cs typeface="Times New Roman" panose="02020603050405020304" pitchFamily="18" charset="0"/>
              </a:rPr>
              <a:t>Maharastra</a:t>
            </a:r>
            <a:r>
              <a:rPr lang="en-GB" sz="2000" b="0" dirty="0">
                <a:effectLst/>
                <a:latin typeface="Times New Roman" panose="02020603050405020304" pitchFamily="18" charset="0"/>
                <a:cs typeface="Times New Roman" panose="02020603050405020304" pitchFamily="18" charset="0"/>
              </a:rPr>
              <a:t> and Karnataka working in IT, Healthcare and Aviation are more likely to buy products from Food, Clothing and Electronics category.</a:t>
            </a:r>
            <a:endParaRPr sz="2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4D87275-A5B5-8216-B683-B1872650824F}"/>
              </a:ext>
            </a:extLst>
          </p:cNvPr>
          <p:cNvSpPr txBox="1"/>
          <p:nvPr/>
        </p:nvSpPr>
        <p:spPr>
          <a:xfrm>
            <a:off x="3111500" y="161407"/>
            <a:ext cx="300990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145</TotalTime>
  <Words>342</Words>
  <Application>Microsoft Office PowerPoint</Application>
  <PresentationFormat>On-screen Show (16:9)</PresentationFormat>
  <Paragraphs>19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Depth</vt:lpstr>
      <vt:lpstr>Report on Diwali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Eye-Catching Portfolio</dc:title>
  <cp:lastModifiedBy>Shakil Ahammed</cp:lastModifiedBy>
  <cp:revision>34</cp:revision>
  <dcterms:modified xsi:type="dcterms:W3CDTF">2024-04-02T10:48:42Z</dcterms:modified>
</cp:coreProperties>
</file>