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4" r:id="rId1"/>
  </p:sldMasterIdLst>
  <p:notesMasterIdLst>
    <p:notesMasterId r:id="rId10"/>
  </p:notesMasterIdLst>
  <p:sldIdLst>
    <p:sldId id="256" r:id="rId2"/>
    <p:sldId id="261" r:id="rId3"/>
    <p:sldId id="274" r:id="rId4"/>
    <p:sldId id="275" r:id="rId5"/>
    <p:sldId id="276" r:id="rId6"/>
    <p:sldId id="277" r:id="rId7"/>
    <p:sldId id="267" r:id="rId8"/>
    <p:sldId id="279" r:id="rId9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0EE227-6159-460C-8E44-D0F36F3074C4}">
  <a:tblStyle styleId="{140EE227-6159-460C-8E44-D0F36F3074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983613-7366-4525-9955-02ECCF5742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202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80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44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956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da022a9685_1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da022a9685_1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da022a9685_1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da022a9685_1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78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915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10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98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285991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763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120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6692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3040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1480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8482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777850" y="1322624"/>
            <a:ext cx="1701000" cy="1701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8972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720000" y="721275"/>
            <a:ext cx="1911300" cy="10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2"/>
          </p:nvPr>
        </p:nvSpPr>
        <p:spPr>
          <a:xfrm>
            <a:off x="5534444" y="799550"/>
            <a:ext cx="27519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5532265" y="1197111"/>
            <a:ext cx="2751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3"/>
          </p:nvPr>
        </p:nvSpPr>
        <p:spPr>
          <a:xfrm>
            <a:off x="5535191" y="2056798"/>
            <a:ext cx="27495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4"/>
          </p:nvPr>
        </p:nvSpPr>
        <p:spPr>
          <a:xfrm>
            <a:off x="5533014" y="2469364"/>
            <a:ext cx="2749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 idx="5"/>
          </p:nvPr>
        </p:nvSpPr>
        <p:spPr>
          <a:xfrm>
            <a:off x="5531925" y="3382771"/>
            <a:ext cx="27495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6"/>
          </p:nvPr>
        </p:nvSpPr>
        <p:spPr>
          <a:xfrm>
            <a:off x="5534102" y="3821576"/>
            <a:ext cx="27495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>
            <a:spLocks noGrp="1"/>
          </p:cNvSpPr>
          <p:nvPr>
            <p:ph type="pic" idx="7"/>
          </p:nvPr>
        </p:nvSpPr>
        <p:spPr>
          <a:xfrm>
            <a:off x="2843450" y="721275"/>
            <a:ext cx="2336400" cy="1183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23"/>
          <p:cNvSpPr>
            <a:spLocks noGrp="1"/>
          </p:cNvSpPr>
          <p:nvPr>
            <p:ph type="pic" idx="8"/>
          </p:nvPr>
        </p:nvSpPr>
        <p:spPr>
          <a:xfrm>
            <a:off x="2842250" y="2012850"/>
            <a:ext cx="2336400" cy="1183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23"/>
          <p:cNvSpPr>
            <a:spLocks noGrp="1"/>
          </p:cNvSpPr>
          <p:nvPr>
            <p:ph type="pic" idx="9"/>
          </p:nvPr>
        </p:nvSpPr>
        <p:spPr>
          <a:xfrm>
            <a:off x="2843450" y="3304425"/>
            <a:ext cx="2336400" cy="1183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266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785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350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660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31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785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9012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112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84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5" r:id="rId18"/>
    <p:sldLayoutId id="2147483781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/>
          <p:nvPr/>
        </p:nvSpPr>
        <p:spPr>
          <a:xfrm>
            <a:off x="1198076" y="1024694"/>
            <a:ext cx="6942300" cy="3376500"/>
          </a:xfrm>
          <a:prstGeom prst="roundRect">
            <a:avLst>
              <a:gd name="adj" fmla="val 8246"/>
            </a:avLst>
          </a:prstGeom>
          <a:solidFill>
            <a:srgbClr val="0E0E0E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70" name="Google Shape;170;p32"/>
          <p:cNvSpPr txBox="1">
            <a:spLocks noGrp="1"/>
          </p:cNvSpPr>
          <p:nvPr>
            <p:ph type="ctrTitle"/>
          </p:nvPr>
        </p:nvSpPr>
        <p:spPr>
          <a:xfrm>
            <a:off x="1559330" y="2073275"/>
            <a:ext cx="6219793" cy="996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on Amazon Sales Analysis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FBC7B1-884B-C852-F344-2AC7DBCF4E01}"/>
              </a:ext>
            </a:extLst>
          </p:cNvPr>
          <p:cNvSpPr txBox="1"/>
          <p:nvPr/>
        </p:nvSpPr>
        <p:spPr>
          <a:xfrm>
            <a:off x="1559330" y="2965076"/>
            <a:ext cx="4585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96">
              <a:lnSpc>
                <a:spcPct val="100000"/>
              </a:lnSpc>
              <a:spcBef>
                <a:spcPts val="840"/>
              </a:spcBef>
              <a:buClr>
                <a:schemeClr val="accent1"/>
              </a:buClr>
              <a:buSzPct val="100000"/>
            </a:pPr>
            <a:r>
              <a:rPr lang="en-US" sz="12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Prepared by</a:t>
            </a:r>
            <a:br>
              <a:rPr lang="en-US" sz="12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2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Shakil Ahammed</a:t>
            </a:r>
            <a:endParaRPr lang="en-US" sz="1600" b="0" cap="all" spc="150" dirty="0">
              <a:solidFill>
                <a:srgbClr val="FFFFF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68;p32">
            <a:extLst>
              <a:ext uri="{FF2B5EF4-FFF2-40B4-BE49-F238E27FC236}">
                <a16:creationId xmlns:a16="http://schemas.microsoft.com/office/drawing/2014/main" id="{23CFB153-46C9-AF5E-AE80-839DD64BA675}"/>
              </a:ext>
            </a:extLst>
          </p:cNvPr>
          <p:cNvSpPr/>
          <p:nvPr/>
        </p:nvSpPr>
        <p:spPr>
          <a:xfrm>
            <a:off x="1876722" y="3980090"/>
            <a:ext cx="5390553" cy="711746"/>
          </a:xfrm>
          <a:prstGeom prst="roundRect">
            <a:avLst>
              <a:gd name="adj" fmla="val 20527"/>
            </a:avLst>
          </a:prstGeom>
          <a:solidFill>
            <a:srgbClr val="0E0E0E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57951-EB27-1727-BE75-6383D5FD6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780" y="276853"/>
            <a:ext cx="6440439" cy="35084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0B19DE-B988-A5E0-BEBC-186C1CDE722F}"/>
              </a:ext>
            </a:extLst>
          </p:cNvPr>
          <p:cNvSpPr txBox="1"/>
          <p:nvPr/>
        </p:nvSpPr>
        <p:spPr>
          <a:xfrm>
            <a:off x="2730204" y="4135908"/>
            <a:ext cx="36835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people buys M-Size.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1301003" y="4101351"/>
            <a:ext cx="6444504" cy="705971"/>
          </a:xfrm>
          <a:prstGeom prst="roundRect">
            <a:avLst>
              <a:gd name="adj" fmla="val 28284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majority of the orders are shipped through the courier.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53772-0F90-BA27-7443-A236C7BB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8" y="228601"/>
            <a:ext cx="7779123" cy="373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0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2273651" y="3993777"/>
            <a:ext cx="4301962" cy="705970"/>
          </a:xfrm>
          <a:prstGeom prst="roundRect">
            <a:avLst>
              <a:gd name="adj" fmla="val 24548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 buyers buy T-shirt.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34160-F309-6976-F1D1-80109CEB0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10" y="317060"/>
            <a:ext cx="7160180" cy="35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1310490" y="3909036"/>
            <a:ext cx="6677064" cy="897404"/>
          </a:xfrm>
          <a:prstGeom prst="roundRect">
            <a:avLst>
              <a:gd name="adj" fmla="val 1685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i.e. 99.2% of buyers are retailers and 0.8% are B2B buyers.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0A9566-E6D6-4EB4-5DD1-B0352612B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564" y="337060"/>
            <a:ext cx="4270872" cy="34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8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2096806" y="4147468"/>
            <a:ext cx="5339790" cy="653131"/>
          </a:xfrm>
          <a:prstGeom prst="roundRect">
            <a:avLst>
              <a:gd name="adj" fmla="val 32285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 buyers are from Maharashtra state.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62005D-B347-6382-0051-5F5F13CAB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06" y="224179"/>
            <a:ext cx="7995061" cy="38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8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/>
          <p:nvPr/>
        </p:nvSpPr>
        <p:spPr>
          <a:xfrm>
            <a:off x="599462" y="1164231"/>
            <a:ext cx="7945075" cy="3218450"/>
          </a:xfrm>
          <a:prstGeom prst="roundRect">
            <a:avLst>
              <a:gd name="adj" fmla="val 21873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43"/>
          <p:cNvSpPr txBox="1">
            <a:spLocks noGrp="1"/>
          </p:cNvSpPr>
          <p:nvPr>
            <p:ph type="subTitle" idx="1"/>
          </p:nvPr>
        </p:nvSpPr>
        <p:spPr>
          <a:xfrm>
            <a:off x="1410407" y="1817923"/>
            <a:ext cx="6412085" cy="1974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analysis reveals that the business has a significant customer base in Maharashtra state, mainly serves retailers, </a:t>
            </a:r>
            <a:r>
              <a:rPr lang="en-GB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fulfills</a:t>
            </a:r>
            <a:r>
              <a:rPr lang="en-GB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orders through Amazon, experiences high demand for T-shirts, and sees M-Size as the preferred choice among buyers.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D87275-A5B5-8216-B683-B1872650824F}"/>
              </a:ext>
            </a:extLst>
          </p:cNvPr>
          <p:cNvSpPr txBox="1"/>
          <p:nvPr/>
        </p:nvSpPr>
        <p:spPr>
          <a:xfrm>
            <a:off x="3158565" y="268984"/>
            <a:ext cx="300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/>
          <p:nvPr/>
        </p:nvSpPr>
        <p:spPr>
          <a:xfrm>
            <a:off x="1112742" y="1025714"/>
            <a:ext cx="7268136" cy="3200626"/>
          </a:xfrm>
          <a:prstGeom prst="roundRect">
            <a:avLst>
              <a:gd name="adj" fmla="val 21873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43"/>
          <p:cNvSpPr txBox="1">
            <a:spLocks noGrp="1"/>
          </p:cNvSpPr>
          <p:nvPr>
            <p:ph type="subTitle" idx="1"/>
          </p:nvPr>
        </p:nvSpPr>
        <p:spPr>
          <a:xfrm>
            <a:off x="2639029" y="1695308"/>
            <a:ext cx="4642554" cy="1861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Targeted Marketing Campaigns.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Regional Customization.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Online Presence Enhancement.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Customer Feedback and Engagement.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D87275-A5B5-8216-B683-B1872650824F}"/>
              </a:ext>
            </a:extLst>
          </p:cNvPr>
          <p:cNvSpPr txBox="1"/>
          <p:nvPr/>
        </p:nvSpPr>
        <p:spPr>
          <a:xfrm>
            <a:off x="2787827" y="247921"/>
            <a:ext cx="3917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43628425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162</TotalTime>
  <Words>129</Words>
  <Application>Microsoft Office PowerPoint</Application>
  <PresentationFormat>On-screen Show (16:9)</PresentationFormat>
  <Paragraphs>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Times New Roman</vt:lpstr>
      <vt:lpstr>Depth</vt:lpstr>
      <vt:lpstr>Report on Amazon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Eye-Catching Portfolio</dc:title>
  <cp:lastModifiedBy>Shakil Ahammed</cp:lastModifiedBy>
  <cp:revision>40</cp:revision>
  <dcterms:modified xsi:type="dcterms:W3CDTF">2024-04-02T10:45:14Z</dcterms:modified>
</cp:coreProperties>
</file>