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4" r:id="rId1"/>
  </p:sldMasterIdLst>
  <p:notesMasterIdLst>
    <p:notesMasterId r:id="rId15"/>
  </p:notesMasterIdLst>
  <p:sldIdLst>
    <p:sldId id="256" r:id="rId2"/>
    <p:sldId id="261" r:id="rId3"/>
    <p:sldId id="280" r:id="rId4"/>
    <p:sldId id="281" r:id="rId5"/>
    <p:sldId id="274" r:id="rId6"/>
    <p:sldId id="282" r:id="rId7"/>
    <p:sldId id="283" r:id="rId8"/>
    <p:sldId id="276" r:id="rId9"/>
    <p:sldId id="277" r:id="rId10"/>
    <p:sldId id="267" r:id="rId11"/>
    <p:sldId id="279" r:id="rId12"/>
    <p:sldId id="285" r:id="rId13"/>
    <p:sldId id="284" r:id="rId14"/>
  </p:sldIdLst>
  <p:sldSz cx="9144000" cy="5143500" type="screen16x9"/>
  <p:notesSz cx="6858000" cy="9144000"/>
  <p:embeddedFontLst>
    <p:embeddedFont>
      <p:font typeface="Aptos" panose="020B0004020202020204" pitchFamily="34" charset="0"/>
      <p:regular r:id="rId16"/>
      <p:bold r:id="rId17"/>
    </p:embeddedFont>
    <p:embeddedFont>
      <p:font typeface="Corbel" panose="020B0503020204020204" pitchFamily="34" charset="0"/>
      <p:regular r:id="rId18"/>
      <p:bold r:id="rId19"/>
      <p:italic r:id="rId20"/>
      <p:boldItalic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0EE227-6159-460C-8E44-D0F36F3074C4}">
  <a:tblStyle styleId="{140EE227-6159-460C-8E44-D0F36F3074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983613-7366-4525-9955-02ECCF5742B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p:scale>
          <a:sx n="100" d="100"/>
          <a:sy n="100" d="100"/>
        </p:scale>
        <p:origin x="516" y="2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da022a9685_1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da022a9685_1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da022a9685_1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da022a9685_1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2781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da022a9685_1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da022a9685_1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971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484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645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48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202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211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879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044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a022a9685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a022a9685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95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2770782"/>
            <a:ext cx="6858000" cy="56551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819156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6210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96984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45285991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767636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241208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056692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203040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81480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83"/>
        <p:cNvGrpSpPr/>
        <p:nvPr/>
      </p:nvGrpSpPr>
      <p:grpSpPr>
        <a:xfrm>
          <a:off x="0" y="0"/>
          <a:ext cx="0" cy="0"/>
          <a:chOff x="0" y="0"/>
          <a:chExt cx="0" cy="0"/>
        </a:xfrm>
      </p:grpSpPr>
      <p:sp>
        <p:nvSpPr>
          <p:cNvPr id="85" name="Google Shape;85;p18"/>
          <p:cNvSpPr txBox="1">
            <a:spLocks noGrp="1"/>
          </p:cNvSpPr>
          <p:nvPr>
            <p:ph type="title"/>
          </p:nvPr>
        </p:nvSpPr>
        <p:spPr>
          <a:xfrm>
            <a:off x="720000" y="540000"/>
            <a:ext cx="28482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86" name="Google Shape;86;p18"/>
          <p:cNvSpPr>
            <a:spLocks noGrp="1"/>
          </p:cNvSpPr>
          <p:nvPr>
            <p:ph type="pic" idx="2"/>
          </p:nvPr>
        </p:nvSpPr>
        <p:spPr>
          <a:xfrm>
            <a:off x="777850" y="1322624"/>
            <a:ext cx="1701000" cy="1701000"/>
          </a:xfrm>
          <a:prstGeom prst="roundRect">
            <a:avLst>
              <a:gd name="adj" fmla="val 16667"/>
            </a:avLst>
          </a:prstGeom>
          <a:noFill/>
          <a:ln w="28575" cap="flat" cmpd="sng">
            <a:solidFill>
              <a:schemeClr val="accent3"/>
            </a:solidFill>
            <a:prstDash val="solid"/>
            <a:round/>
            <a:headEnd type="none" w="sm" len="sm"/>
            <a:tailEnd type="none" w="sm" len="sm"/>
          </a:ln>
        </p:spPr>
      </p:sp>
    </p:spTree>
    <p:extLst>
      <p:ext uri="{BB962C8B-B14F-4D97-AF65-F5344CB8AC3E}">
        <p14:creationId xmlns:p14="http://schemas.microsoft.com/office/powerpoint/2010/main" val="40189727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0"/>
        <p:cNvGrpSpPr/>
        <p:nvPr/>
      </p:nvGrpSpPr>
      <p:grpSpPr>
        <a:xfrm>
          <a:off x="0" y="0"/>
          <a:ext cx="0" cy="0"/>
          <a:chOff x="0" y="0"/>
          <a:chExt cx="0" cy="0"/>
        </a:xfrm>
      </p:grpSpPr>
      <p:sp>
        <p:nvSpPr>
          <p:cNvPr id="112" name="Google Shape;112;p23"/>
          <p:cNvSpPr txBox="1">
            <a:spLocks noGrp="1"/>
          </p:cNvSpPr>
          <p:nvPr>
            <p:ph type="title"/>
          </p:nvPr>
        </p:nvSpPr>
        <p:spPr>
          <a:xfrm>
            <a:off x="720000" y="721275"/>
            <a:ext cx="1911300" cy="10266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13" name="Google Shape;113;p23"/>
          <p:cNvSpPr txBox="1">
            <a:spLocks noGrp="1"/>
          </p:cNvSpPr>
          <p:nvPr>
            <p:ph type="title" idx="2"/>
          </p:nvPr>
        </p:nvSpPr>
        <p:spPr>
          <a:xfrm>
            <a:off x="5534444" y="799550"/>
            <a:ext cx="2751900" cy="466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4" name="Google Shape;114;p23"/>
          <p:cNvSpPr txBox="1">
            <a:spLocks noGrp="1"/>
          </p:cNvSpPr>
          <p:nvPr>
            <p:ph type="subTitle" idx="1"/>
          </p:nvPr>
        </p:nvSpPr>
        <p:spPr>
          <a:xfrm>
            <a:off x="5532265" y="1197111"/>
            <a:ext cx="2751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5" name="Google Shape;115;p23"/>
          <p:cNvSpPr txBox="1">
            <a:spLocks noGrp="1"/>
          </p:cNvSpPr>
          <p:nvPr>
            <p:ph type="title" idx="3"/>
          </p:nvPr>
        </p:nvSpPr>
        <p:spPr>
          <a:xfrm>
            <a:off x="5535191" y="2056798"/>
            <a:ext cx="2749500" cy="483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6" name="Google Shape;116;p23"/>
          <p:cNvSpPr txBox="1">
            <a:spLocks noGrp="1"/>
          </p:cNvSpPr>
          <p:nvPr>
            <p:ph type="subTitle" idx="4"/>
          </p:nvPr>
        </p:nvSpPr>
        <p:spPr>
          <a:xfrm>
            <a:off x="5533014" y="2469364"/>
            <a:ext cx="2749500" cy="68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7" name="Google Shape;117;p23"/>
          <p:cNvSpPr txBox="1">
            <a:spLocks noGrp="1"/>
          </p:cNvSpPr>
          <p:nvPr>
            <p:ph type="title" idx="5"/>
          </p:nvPr>
        </p:nvSpPr>
        <p:spPr>
          <a:xfrm>
            <a:off x="5531925" y="3382771"/>
            <a:ext cx="2749500" cy="514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8" name="Google Shape;118;p23"/>
          <p:cNvSpPr txBox="1">
            <a:spLocks noGrp="1"/>
          </p:cNvSpPr>
          <p:nvPr>
            <p:ph type="subTitle" idx="6"/>
          </p:nvPr>
        </p:nvSpPr>
        <p:spPr>
          <a:xfrm>
            <a:off x="5534102" y="3821576"/>
            <a:ext cx="2749500" cy="58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9" name="Google Shape;119;p23"/>
          <p:cNvSpPr>
            <a:spLocks noGrp="1"/>
          </p:cNvSpPr>
          <p:nvPr>
            <p:ph type="pic" idx="7"/>
          </p:nvPr>
        </p:nvSpPr>
        <p:spPr>
          <a:xfrm>
            <a:off x="2843450" y="721275"/>
            <a:ext cx="2336400" cy="1183200"/>
          </a:xfrm>
          <a:prstGeom prst="roundRect">
            <a:avLst>
              <a:gd name="adj" fmla="val 16667"/>
            </a:avLst>
          </a:prstGeom>
          <a:noFill/>
          <a:ln w="28575" cap="flat" cmpd="sng">
            <a:solidFill>
              <a:schemeClr val="accent1"/>
            </a:solidFill>
            <a:prstDash val="solid"/>
            <a:round/>
            <a:headEnd type="none" w="sm" len="sm"/>
            <a:tailEnd type="none" w="sm" len="sm"/>
          </a:ln>
        </p:spPr>
      </p:sp>
      <p:sp>
        <p:nvSpPr>
          <p:cNvPr id="120" name="Google Shape;120;p23"/>
          <p:cNvSpPr>
            <a:spLocks noGrp="1"/>
          </p:cNvSpPr>
          <p:nvPr>
            <p:ph type="pic" idx="8"/>
          </p:nvPr>
        </p:nvSpPr>
        <p:spPr>
          <a:xfrm>
            <a:off x="2842250" y="2012850"/>
            <a:ext cx="2336400" cy="1183200"/>
          </a:xfrm>
          <a:prstGeom prst="roundRect">
            <a:avLst>
              <a:gd name="adj" fmla="val 16667"/>
            </a:avLst>
          </a:prstGeom>
          <a:noFill/>
          <a:ln w="28575" cap="flat" cmpd="sng">
            <a:solidFill>
              <a:schemeClr val="accent3"/>
            </a:solidFill>
            <a:prstDash val="solid"/>
            <a:round/>
            <a:headEnd type="none" w="sm" len="sm"/>
            <a:tailEnd type="none" w="sm" len="sm"/>
          </a:ln>
        </p:spPr>
      </p:sp>
      <p:sp>
        <p:nvSpPr>
          <p:cNvPr id="121" name="Google Shape;121;p23"/>
          <p:cNvSpPr>
            <a:spLocks noGrp="1"/>
          </p:cNvSpPr>
          <p:nvPr>
            <p:ph type="pic" idx="9"/>
          </p:nvPr>
        </p:nvSpPr>
        <p:spPr>
          <a:xfrm>
            <a:off x="2843450" y="3304425"/>
            <a:ext cx="2336400" cy="1183200"/>
          </a:xfrm>
          <a:prstGeom prst="roundRect">
            <a:avLst>
              <a:gd name="adj" fmla="val 16667"/>
            </a:avLst>
          </a:prstGeom>
          <a:noFill/>
          <a:ln w="28575" cap="flat" cmpd="sng">
            <a:solidFill>
              <a:schemeClr val="dk2"/>
            </a:solidFill>
            <a:prstDash val="solid"/>
            <a:round/>
            <a:headEnd type="none" w="sm" len="sm"/>
            <a:tailEnd type="none" w="sm" len="sm"/>
          </a:ln>
        </p:spPr>
      </p:sp>
    </p:spTree>
    <p:extLst>
      <p:ext uri="{BB962C8B-B14F-4D97-AF65-F5344CB8AC3E}">
        <p14:creationId xmlns:p14="http://schemas.microsoft.com/office/powerpoint/2010/main" val="3632662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657851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943503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66600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1878806"/>
            <a:ext cx="377666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76317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27785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171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449012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67112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4/3/2024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6284131"/>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5" r:id="rId18"/>
    <p:sldLayoutId id="2147483781" r:id="rId19"/>
  </p:sldLayoutIdLst>
  <p:hf hdr="0" ftr="0" dt="0"/>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p:nvPr/>
        </p:nvSpPr>
        <p:spPr>
          <a:xfrm>
            <a:off x="1100850" y="883500"/>
            <a:ext cx="6942300" cy="3376500"/>
          </a:xfrm>
          <a:prstGeom prst="roundRect">
            <a:avLst>
              <a:gd name="adj" fmla="val 8246"/>
            </a:avLst>
          </a:prstGeom>
          <a:solidFill>
            <a:srgbClr val="0E0E0E">
              <a:alpha val="40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170" name="Google Shape;170;p32"/>
          <p:cNvSpPr txBox="1">
            <a:spLocks noGrp="1"/>
          </p:cNvSpPr>
          <p:nvPr>
            <p:ph type="ctrTitle"/>
          </p:nvPr>
        </p:nvSpPr>
        <p:spPr>
          <a:xfrm>
            <a:off x="1482274" y="1828324"/>
            <a:ext cx="6458215" cy="9969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4000" dirty="0">
                <a:latin typeface="Times New Roman" panose="02020603050405020304" pitchFamily="18" charset="0"/>
                <a:cs typeface="Times New Roman" panose="02020603050405020304" pitchFamily="18" charset="0"/>
              </a:rPr>
              <a:t>Report on Hotel Booking Analysis</a:t>
            </a:r>
            <a:endParaRPr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7FBC7B1-884B-C852-F344-2AC7DBCF4E01}"/>
              </a:ext>
            </a:extLst>
          </p:cNvPr>
          <p:cNvSpPr txBox="1"/>
          <p:nvPr/>
        </p:nvSpPr>
        <p:spPr>
          <a:xfrm>
            <a:off x="1482274" y="2825274"/>
            <a:ext cx="4585447" cy="461665"/>
          </a:xfrm>
          <a:prstGeom prst="rect">
            <a:avLst/>
          </a:prstGeom>
          <a:noFill/>
        </p:spPr>
        <p:txBody>
          <a:bodyPr wrap="square" rtlCol="0">
            <a:spAutoFit/>
          </a:bodyPr>
          <a:lstStyle/>
          <a:p>
            <a:pPr defTabSz="768096">
              <a:lnSpc>
                <a:spcPct val="100000"/>
              </a:lnSpc>
              <a:spcBef>
                <a:spcPts val="840"/>
              </a:spcBef>
              <a:buClr>
                <a:schemeClr val="accent1"/>
              </a:buClr>
              <a:buSzPct val="100000"/>
            </a:pPr>
            <a:r>
              <a:rPr lang="en-US" sz="1200" b="0" kern="1200" cap="all" spc="252" baseline="0" dirty="0">
                <a:solidFill>
                  <a:srgbClr val="FFFFFE"/>
                </a:solidFill>
                <a:latin typeface="Times New Roman" panose="02020603050405020304" pitchFamily="18" charset="0"/>
                <a:ea typeface="+mn-ea"/>
                <a:cs typeface="Times New Roman" panose="02020603050405020304" pitchFamily="18" charset="0"/>
              </a:rPr>
              <a:t>Prepared by</a:t>
            </a:r>
            <a:br>
              <a:rPr lang="en-US" sz="1200" b="0" kern="1200" cap="all" spc="252" baseline="0" dirty="0">
                <a:solidFill>
                  <a:srgbClr val="FFFFFE"/>
                </a:solidFill>
                <a:latin typeface="Times New Roman" panose="02020603050405020304" pitchFamily="18" charset="0"/>
                <a:ea typeface="+mn-ea"/>
                <a:cs typeface="Times New Roman" panose="02020603050405020304" pitchFamily="18" charset="0"/>
              </a:rPr>
            </a:br>
            <a:r>
              <a:rPr lang="en-US" sz="1200" b="0" kern="1200" cap="all" spc="252" baseline="0" dirty="0">
                <a:solidFill>
                  <a:srgbClr val="FFFFFE"/>
                </a:solidFill>
                <a:latin typeface="Times New Roman" panose="02020603050405020304" pitchFamily="18" charset="0"/>
                <a:ea typeface="+mn-ea"/>
                <a:cs typeface="Times New Roman" panose="02020603050405020304" pitchFamily="18" charset="0"/>
              </a:rPr>
              <a:t>Shakil Ahammed</a:t>
            </a:r>
            <a:endParaRPr lang="en-US" sz="1600" b="0" cap="all" spc="150" dirty="0">
              <a:solidFill>
                <a:srgbClr val="FFFFFE"/>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5" name="Picture 4">
            <a:extLst>
              <a:ext uri="{FF2B5EF4-FFF2-40B4-BE49-F238E27FC236}">
                <a16:creationId xmlns:a16="http://schemas.microsoft.com/office/drawing/2014/main" id="{87C5E509-C8CC-3C5D-0A8B-A05EF32B1971}"/>
              </a:ext>
            </a:extLst>
          </p:cNvPr>
          <p:cNvPicPr>
            <a:picLocks noChangeAspect="1"/>
          </p:cNvPicPr>
          <p:nvPr/>
        </p:nvPicPr>
        <p:blipFill>
          <a:blip r:embed="rId3"/>
          <a:stretch>
            <a:fillRect/>
          </a:stretch>
        </p:blipFill>
        <p:spPr>
          <a:xfrm>
            <a:off x="2939493" y="463918"/>
            <a:ext cx="3528542" cy="3544247"/>
          </a:xfrm>
          <a:prstGeom prst="rect">
            <a:avLst/>
          </a:prstGeom>
        </p:spPr>
      </p:pic>
      <p:sp>
        <p:nvSpPr>
          <p:cNvPr id="9" name="Google Shape;247;p37">
            <a:extLst>
              <a:ext uri="{FF2B5EF4-FFF2-40B4-BE49-F238E27FC236}">
                <a16:creationId xmlns:a16="http://schemas.microsoft.com/office/drawing/2014/main" id="{1589C44F-1FFC-7815-7065-23DA5CDCF47B}"/>
              </a:ext>
            </a:extLst>
          </p:cNvPr>
          <p:cNvSpPr/>
          <p:nvPr/>
        </p:nvSpPr>
        <p:spPr>
          <a:xfrm>
            <a:off x="942483" y="4125826"/>
            <a:ext cx="7353164" cy="694944"/>
          </a:xfrm>
          <a:prstGeom prst="roundRect">
            <a:avLst>
              <a:gd name="adj" fmla="val 21186"/>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The top country is Portugal with the highest number of cancellations.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47"/>
        <p:cNvGrpSpPr/>
        <p:nvPr/>
      </p:nvGrpSpPr>
      <p:grpSpPr>
        <a:xfrm>
          <a:off x="0" y="0"/>
          <a:ext cx="0" cy="0"/>
          <a:chOff x="0" y="0"/>
          <a:chExt cx="0" cy="0"/>
        </a:xfrm>
      </p:grpSpPr>
      <p:sp>
        <p:nvSpPr>
          <p:cNvPr id="6" name="Google Shape;247;p37">
            <a:extLst>
              <a:ext uri="{FF2B5EF4-FFF2-40B4-BE49-F238E27FC236}">
                <a16:creationId xmlns:a16="http://schemas.microsoft.com/office/drawing/2014/main" id="{3E5571D1-4A05-24E7-FC99-8B98A6D468BA}"/>
              </a:ext>
            </a:extLst>
          </p:cNvPr>
          <p:cNvSpPr/>
          <p:nvPr/>
        </p:nvSpPr>
        <p:spPr>
          <a:xfrm>
            <a:off x="336550" y="3975099"/>
            <a:ext cx="8597900" cy="918461"/>
          </a:xfrm>
          <a:prstGeom prst="roundRect">
            <a:avLst>
              <a:gd name="adj" fmla="val 21186"/>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Around 47% of the clients come from online travel agencies, 20% come from offline travel agency, whereas 17% come from groups, 10% clients are come directly and Only 4% clients book hotels by corporate and making reservations.</a:t>
            </a:r>
            <a:endParaRPr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5DE315E-8548-0C4B-22A7-972ECAAF1D71}"/>
              </a:ext>
            </a:extLst>
          </p:cNvPr>
          <p:cNvPicPr>
            <a:picLocks noChangeAspect="1"/>
          </p:cNvPicPr>
          <p:nvPr/>
        </p:nvPicPr>
        <p:blipFill>
          <a:blip r:embed="rId4"/>
          <a:stretch>
            <a:fillRect/>
          </a:stretch>
        </p:blipFill>
        <p:spPr>
          <a:xfrm>
            <a:off x="2749828" y="408689"/>
            <a:ext cx="4273271" cy="3427676"/>
          </a:xfrm>
          <a:prstGeom prst="rect">
            <a:avLst/>
          </a:prstGeom>
        </p:spPr>
      </p:pic>
    </p:spTree>
    <p:extLst>
      <p:ext uri="{BB962C8B-B14F-4D97-AF65-F5344CB8AC3E}">
        <p14:creationId xmlns:p14="http://schemas.microsoft.com/office/powerpoint/2010/main" val="2436284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6" name="Google Shape;247;p37">
            <a:extLst>
              <a:ext uri="{FF2B5EF4-FFF2-40B4-BE49-F238E27FC236}">
                <a16:creationId xmlns:a16="http://schemas.microsoft.com/office/drawing/2014/main" id="{3E5571D1-4A05-24E7-FC99-8B98A6D468BA}"/>
              </a:ext>
            </a:extLst>
          </p:cNvPr>
          <p:cNvSpPr/>
          <p:nvPr/>
        </p:nvSpPr>
        <p:spPr>
          <a:xfrm>
            <a:off x="336550" y="3975099"/>
            <a:ext cx="8597900" cy="918461"/>
          </a:xfrm>
          <a:prstGeom prst="roundRect">
            <a:avLst>
              <a:gd name="adj" fmla="val 21186"/>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0" i="0" dirty="0">
                <a:solidFill>
                  <a:srgbClr val="FAFAF9"/>
                </a:solidFill>
                <a:effectLst/>
                <a:latin typeface="Times New Roman" panose="02020603050405020304" pitchFamily="18" charset="0"/>
                <a:cs typeface="Times New Roman" panose="02020603050405020304" pitchFamily="18" charset="0"/>
              </a:rPr>
              <a:t>From this Scatter graph it appears that there is a trend where higher average daily rates are associated with a higher cancellation rate. This suggests that high prices may lead to a higher cancellation rate for hotel bookings. </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72C3798-212F-EE03-4915-A11206DA573C}"/>
              </a:ext>
            </a:extLst>
          </p:cNvPr>
          <p:cNvPicPr>
            <a:picLocks noChangeAspect="1"/>
          </p:cNvPicPr>
          <p:nvPr/>
        </p:nvPicPr>
        <p:blipFill>
          <a:blip r:embed="rId3"/>
          <a:stretch>
            <a:fillRect/>
          </a:stretch>
        </p:blipFill>
        <p:spPr>
          <a:xfrm>
            <a:off x="1149350" y="86615"/>
            <a:ext cx="7176744" cy="3691635"/>
          </a:xfrm>
          <a:prstGeom prst="rect">
            <a:avLst/>
          </a:prstGeom>
        </p:spPr>
      </p:pic>
    </p:spTree>
    <p:extLst>
      <p:ext uri="{BB962C8B-B14F-4D97-AF65-F5344CB8AC3E}">
        <p14:creationId xmlns:p14="http://schemas.microsoft.com/office/powerpoint/2010/main" val="4241869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0" name="Google Shape;168;p32">
            <a:extLst>
              <a:ext uri="{FF2B5EF4-FFF2-40B4-BE49-F238E27FC236}">
                <a16:creationId xmlns:a16="http://schemas.microsoft.com/office/drawing/2014/main" id="{23CFB153-46C9-AF5E-AE80-839DD64BA675}"/>
              </a:ext>
            </a:extLst>
          </p:cNvPr>
          <p:cNvSpPr/>
          <p:nvPr/>
        </p:nvSpPr>
        <p:spPr>
          <a:xfrm>
            <a:off x="332814" y="195130"/>
            <a:ext cx="8478371" cy="4753239"/>
          </a:xfrm>
          <a:prstGeom prst="roundRect">
            <a:avLst>
              <a:gd name="adj" fmla="val 8668"/>
            </a:avLst>
          </a:prstGeom>
          <a:solidFill>
            <a:srgbClr val="0E0E0E">
              <a:alpha val="40480"/>
            </a:srgbClr>
          </a:solidFill>
          <a:ln>
            <a:noFill/>
          </a:ln>
        </p:spPr>
        <p:txBody>
          <a:bodyPr spcFirstLastPara="1" wrap="square" lIns="91425" tIns="91425" rIns="91425" bIns="91425" anchor="ctr" anchorCtr="0">
            <a:noAutofit/>
          </a:bodyPr>
          <a:lstStyle/>
          <a:p>
            <a:pPr lvl="7">
              <a:lnSpc>
                <a:spcPct val="115000"/>
              </a:lnSpc>
              <a:spcAft>
                <a:spcPts val="800"/>
              </a:spcAft>
            </a:pPr>
            <a:r>
              <a:rPr lang="en-GB" sz="2400" b="1" u="sng" kern="100" dirty="0">
                <a:effectLst/>
                <a:latin typeface="Times New Roman" panose="02020603050405020304" pitchFamily="18" charset="0"/>
                <a:ea typeface="Aptos" panose="020B0004020202020204" pitchFamily="34" charset="0"/>
                <a:cs typeface="Times New Roman" panose="02020603050405020304" pitchFamily="18" charset="0"/>
              </a:rPr>
              <a:t>Suggestions</a:t>
            </a:r>
            <a:endParaRPr lang="en-GB" b="1" u="sng"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GB" sz="1800" kern="100" dirty="0">
                <a:effectLst/>
                <a:latin typeface="Times New Roman" panose="02020603050405020304" pitchFamily="18" charset="0"/>
                <a:ea typeface="Aptos" panose="020B0004020202020204" pitchFamily="34" charset="0"/>
                <a:cs typeface="Times New Roman" panose="02020603050405020304" pitchFamily="18" charset="0"/>
              </a:rPr>
              <a:t>1. Cancellation rates rise as the price does. In order to prevent cancellations of reservations, hotels could work on their pricing strategies and try to lower the rates for specific hotels based on locations. They can also provide some discounts to the consumers.</a:t>
            </a:r>
          </a:p>
          <a:p>
            <a:pPr marL="0" marR="0">
              <a:lnSpc>
                <a:spcPct val="115000"/>
              </a:lnSpc>
              <a:spcBef>
                <a:spcPts val="0"/>
              </a:spcBef>
              <a:spcAft>
                <a:spcPts val="800"/>
              </a:spcAft>
            </a:pPr>
            <a:r>
              <a:rPr lang="en-GB" sz="1800" kern="100" dirty="0">
                <a:effectLst/>
                <a:latin typeface="Times New Roman" panose="02020603050405020304" pitchFamily="18" charset="0"/>
                <a:ea typeface="Aptos" panose="020B0004020202020204" pitchFamily="34" charset="0"/>
                <a:cs typeface="Times New Roman" panose="02020603050405020304" pitchFamily="18" charset="0"/>
              </a:rPr>
              <a:t>2. As the ratio of the cancellation and not cancellation of the resort hotel is higher in the resort hotel than the city hotels. So the hotels should provide a reasonable discount on the room prices on weekends or on holidays.</a:t>
            </a:r>
          </a:p>
          <a:p>
            <a:pPr marL="0" marR="0">
              <a:lnSpc>
                <a:spcPct val="115000"/>
              </a:lnSpc>
              <a:spcBef>
                <a:spcPts val="0"/>
              </a:spcBef>
              <a:spcAft>
                <a:spcPts val="800"/>
              </a:spcAft>
            </a:pPr>
            <a:r>
              <a:rPr lang="en-GB" sz="1800" kern="100" dirty="0">
                <a:effectLst/>
                <a:latin typeface="Times New Roman" panose="02020603050405020304" pitchFamily="18" charset="0"/>
                <a:ea typeface="Aptos" panose="020B0004020202020204" pitchFamily="34" charset="0"/>
                <a:cs typeface="Times New Roman" panose="02020603050405020304" pitchFamily="18" charset="0"/>
              </a:rPr>
              <a:t>3. In the month of January, hotels can start campaigns or marketing with a reasonable amount to increase their revenue as the cancellation is the highest in this month.</a:t>
            </a:r>
          </a:p>
          <a:p>
            <a:pPr marL="0" marR="0">
              <a:lnSpc>
                <a:spcPct val="115000"/>
              </a:lnSpc>
              <a:spcBef>
                <a:spcPts val="0"/>
              </a:spcBef>
              <a:spcAft>
                <a:spcPts val="800"/>
              </a:spcAft>
            </a:pPr>
            <a:r>
              <a:rPr lang="en-GB" sz="1800" kern="100" dirty="0">
                <a:effectLst/>
                <a:latin typeface="Times New Roman" panose="02020603050405020304" pitchFamily="18" charset="0"/>
                <a:ea typeface="Aptos" panose="020B0004020202020204" pitchFamily="34" charset="0"/>
                <a:cs typeface="Times New Roman" panose="02020603050405020304" pitchFamily="18" charset="0"/>
              </a:rPr>
              <a:t>4. They can also increase the quality of their hotels and their services mainly in Portugal to reduce the cancellation rate.</a:t>
            </a:r>
            <a:endParaRPr lang="en-US"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4769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43"/>
        <p:cNvGrpSpPr/>
        <p:nvPr/>
      </p:nvGrpSpPr>
      <p:grpSpPr>
        <a:xfrm>
          <a:off x="0" y="0"/>
          <a:ext cx="0" cy="0"/>
          <a:chOff x="0" y="0"/>
          <a:chExt cx="0" cy="0"/>
        </a:xfrm>
      </p:grpSpPr>
      <p:sp>
        <p:nvSpPr>
          <p:cNvPr id="10" name="Google Shape;168;p32">
            <a:extLst>
              <a:ext uri="{FF2B5EF4-FFF2-40B4-BE49-F238E27FC236}">
                <a16:creationId xmlns:a16="http://schemas.microsoft.com/office/drawing/2014/main" id="{23CFB153-46C9-AF5E-AE80-839DD64BA675}"/>
              </a:ext>
            </a:extLst>
          </p:cNvPr>
          <p:cNvSpPr/>
          <p:nvPr/>
        </p:nvSpPr>
        <p:spPr>
          <a:xfrm>
            <a:off x="389964" y="356941"/>
            <a:ext cx="8364071" cy="4429618"/>
          </a:xfrm>
          <a:prstGeom prst="roundRect">
            <a:avLst>
              <a:gd name="adj" fmla="val 20527"/>
            </a:avLst>
          </a:prstGeom>
          <a:solidFill>
            <a:srgbClr val="0E0E0E">
              <a:alpha val="40480"/>
            </a:srgbClr>
          </a:solidFill>
          <a:ln>
            <a:noFill/>
          </a:ln>
        </p:spPr>
        <p:txBody>
          <a:bodyPr spcFirstLastPara="1" wrap="square" lIns="91425" tIns="91425" rIns="91425" bIns="91425" anchor="ctr" anchorCtr="0">
            <a:noAutofit/>
          </a:bodyPr>
          <a:lstStyle/>
          <a:p>
            <a:pPr lvl="6" algn="just">
              <a:lnSpc>
                <a:spcPct val="115000"/>
              </a:lnSpc>
              <a:spcAft>
                <a:spcPts val="800"/>
              </a:spcAft>
            </a:pPr>
            <a:r>
              <a:rPr lang="en-US" sz="2400" b="1" u="sng" kern="100" dirty="0">
                <a:effectLst/>
                <a:latin typeface="Times New Roman" panose="02020603050405020304" pitchFamily="18" charset="0"/>
                <a:ea typeface="Aptos" panose="020B0004020202020204" pitchFamily="34" charset="0"/>
                <a:cs typeface="Times New Roman" panose="02020603050405020304" pitchFamily="18" charset="0"/>
              </a:rPr>
              <a:t>Business Problem</a:t>
            </a:r>
          </a:p>
          <a:p>
            <a:pPr marL="0" marR="0" algn="just">
              <a:lnSpc>
                <a:spcPct val="115000"/>
              </a:lnSpc>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In recent years, City Hotel and Resort Hotel have seen high cancellation rates. Each hotel is now dealing with a number of issues as a result, including fewer revenues and less than ideal hotel room use. Consequently, lowering cancellation rates is both hotels' primary goal in order to increase their efficiency in generating revenue, and for us to offer thorough business advice to address this problem.</a:t>
            </a:r>
          </a:p>
          <a:p>
            <a:pPr marL="0" marR="0" algn="just">
              <a:lnSpc>
                <a:spcPct val="115000"/>
              </a:lnSpc>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The analysis of hotel booking cancellations as well as other factors that have no bearing on their business and yearly revenue generation are the main topics of this report.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0" name="Google Shape;168;p32">
            <a:extLst>
              <a:ext uri="{FF2B5EF4-FFF2-40B4-BE49-F238E27FC236}">
                <a16:creationId xmlns:a16="http://schemas.microsoft.com/office/drawing/2014/main" id="{23CFB153-46C9-AF5E-AE80-839DD64BA675}"/>
              </a:ext>
            </a:extLst>
          </p:cNvPr>
          <p:cNvSpPr/>
          <p:nvPr/>
        </p:nvSpPr>
        <p:spPr>
          <a:xfrm>
            <a:off x="332814" y="330046"/>
            <a:ext cx="8478371" cy="4705877"/>
          </a:xfrm>
          <a:prstGeom prst="roundRect">
            <a:avLst>
              <a:gd name="adj" fmla="val 8668"/>
            </a:avLst>
          </a:prstGeom>
          <a:solidFill>
            <a:srgbClr val="0E0E0E">
              <a:alpha val="40480"/>
            </a:srgbClr>
          </a:solidFill>
          <a:ln>
            <a:noFill/>
          </a:ln>
        </p:spPr>
        <p:txBody>
          <a:bodyPr spcFirstLastPara="1" wrap="square" lIns="91425" tIns="91425" rIns="91425" bIns="91425" anchor="ctr" anchorCtr="0">
            <a:noAutofit/>
          </a:bodyPr>
          <a:lstStyle/>
          <a:p>
            <a:pPr lvl="6">
              <a:lnSpc>
                <a:spcPct val="115000"/>
              </a:lnSpc>
              <a:spcAft>
                <a:spcPts val="800"/>
              </a:spcAft>
            </a:pPr>
            <a:endParaRPr lang="en-US" b="1" u="sng"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7">
              <a:lnSpc>
                <a:spcPct val="115000"/>
              </a:lnSpc>
              <a:spcAft>
                <a:spcPts val="800"/>
              </a:spcAft>
            </a:pPr>
            <a:r>
              <a:rPr lang="en-US" sz="2400" b="1" u="sng" kern="100" dirty="0">
                <a:effectLst/>
                <a:latin typeface="Times New Roman" panose="02020603050405020304" pitchFamily="18" charset="0"/>
                <a:ea typeface="Aptos" panose="020B0004020202020204" pitchFamily="34" charset="0"/>
                <a:cs typeface="Times New Roman" panose="02020603050405020304" pitchFamily="18" charset="0"/>
              </a:rPr>
              <a:t>Assumptions</a:t>
            </a:r>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1. No unusual occurrences between 2015 and 2017 will have a substantial impact on the data used.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2. The information is still current and can be used to analyze a hotel's possible plans in an efficient manner.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3. There are no unanticipated negatives to the hotel employing any advised technique.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4. The hotels are not currently using any of the suggested solutions.</a:t>
            </a:r>
          </a:p>
          <a:p>
            <a:pPr marL="0" marR="0">
              <a:lnSpc>
                <a:spcPct val="115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5. The biggest factor affecting the effectiveness of earning income is booking cancellations.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6. Cancellations result in vacant rooms for the booked length of time.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7. Clients make hotel reservations the same year they make cancellations.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lvl="6" algn="just">
              <a:lnSpc>
                <a:spcPct val="115000"/>
              </a:lnSpc>
              <a:spcAft>
                <a:spcPts val="800"/>
              </a:spcAft>
            </a:pPr>
            <a:endParaRPr lang="en-US"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38925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10" name="Google Shape;168;p32">
            <a:extLst>
              <a:ext uri="{FF2B5EF4-FFF2-40B4-BE49-F238E27FC236}">
                <a16:creationId xmlns:a16="http://schemas.microsoft.com/office/drawing/2014/main" id="{23CFB153-46C9-AF5E-AE80-839DD64BA675}"/>
              </a:ext>
            </a:extLst>
          </p:cNvPr>
          <p:cNvSpPr/>
          <p:nvPr/>
        </p:nvSpPr>
        <p:spPr>
          <a:xfrm>
            <a:off x="389964" y="356941"/>
            <a:ext cx="8364071" cy="4429618"/>
          </a:xfrm>
          <a:prstGeom prst="roundRect">
            <a:avLst>
              <a:gd name="adj" fmla="val 20527"/>
            </a:avLst>
          </a:prstGeom>
          <a:solidFill>
            <a:srgbClr val="0E0E0E">
              <a:alpha val="40480"/>
            </a:srgbClr>
          </a:solidFill>
          <a:ln>
            <a:noFill/>
          </a:ln>
        </p:spPr>
        <p:txBody>
          <a:bodyPr spcFirstLastPara="1" wrap="square" lIns="91425" tIns="91425" rIns="91425" bIns="91425" anchor="ctr" anchorCtr="0">
            <a:noAutofit/>
          </a:bodyPr>
          <a:lstStyle/>
          <a:p>
            <a:pPr lvl="7">
              <a:lnSpc>
                <a:spcPct val="115000"/>
              </a:lnSpc>
              <a:spcAft>
                <a:spcPts val="800"/>
              </a:spcAft>
            </a:pPr>
            <a:r>
              <a:rPr lang="en-US" sz="2400" b="1" u="sng" kern="100" dirty="0">
                <a:effectLst/>
                <a:latin typeface="Times New Roman" panose="02020603050405020304" pitchFamily="18" charset="0"/>
                <a:ea typeface="Aptos" panose="020B0004020202020204" pitchFamily="34" charset="0"/>
                <a:cs typeface="Times New Roman" panose="02020603050405020304" pitchFamily="18" charset="0"/>
              </a:rPr>
              <a:t>Hypothesis</a:t>
            </a:r>
            <a:endParaRPr lang="en-US" b="1" u="sng"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1. More cancellations occur when prices are higher.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2. When there is a longer waiting list, customers tend to cancel more frequently.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3. The majority of clients are coming from offline travel agents to make their reservations.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82704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3"/>
        <p:cNvGrpSpPr/>
        <p:nvPr/>
      </p:nvGrpSpPr>
      <p:grpSpPr>
        <a:xfrm>
          <a:off x="0" y="0"/>
          <a:ext cx="0" cy="0"/>
          <a:chOff x="0" y="0"/>
          <a:chExt cx="0" cy="0"/>
        </a:xfrm>
      </p:grpSpPr>
      <p:sp>
        <p:nvSpPr>
          <p:cNvPr id="27" name="Rectangle 26">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63578" cy="5143500"/>
          </a:xfrm>
          <a:prstGeom prst="rect">
            <a:avLst/>
          </a:prstGeom>
          <a:blipFill>
            <a:blip r:embed="rId3"/>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6A2262A-D53A-BB31-08D1-0D0801CC247C}"/>
              </a:ext>
            </a:extLst>
          </p:cNvPr>
          <p:cNvSpPr txBox="1"/>
          <p:nvPr/>
        </p:nvSpPr>
        <p:spPr>
          <a:xfrm>
            <a:off x="628650" y="273843"/>
            <a:ext cx="2576719" cy="99417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000" u="sng" dirty="0">
                <a:gradFill flip="none" rotWithShape="1">
                  <a:gsLst>
                    <a:gs pos="28000">
                      <a:srgbClr val="EDEDED"/>
                    </a:gs>
                    <a:gs pos="0">
                      <a:srgbClr val="BFBFBF"/>
                    </a:gs>
                    <a:gs pos="100000">
                      <a:srgbClr val="FFFFFF"/>
                    </a:gs>
                  </a:gsLst>
                  <a:lin ang="4800000" scaled="0"/>
                  <a:tileRect/>
                </a:gradFill>
                <a:latin typeface="Times New Roman" panose="02020603050405020304" pitchFamily="18" charset="0"/>
                <a:ea typeface="+mj-ea"/>
                <a:cs typeface="Times New Roman" panose="02020603050405020304" pitchFamily="18" charset="0"/>
              </a:rPr>
              <a:t>Analysis and Findings</a:t>
            </a:r>
          </a:p>
        </p:txBody>
      </p:sp>
      <p:sp>
        <p:nvSpPr>
          <p:cNvPr id="6" name="TextBox 5">
            <a:extLst>
              <a:ext uri="{FF2B5EF4-FFF2-40B4-BE49-F238E27FC236}">
                <a16:creationId xmlns:a16="http://schemas.microsoft.com/office/drawing/2014/main" id="{49F0BA91-4757-BD01-2632-68DA4464DB02}"/>
              </a:ext>
            </a:extLst>
          </p:cNvPr>
          <p:cNvSpPr txBox="1"/>
          <p:nvPr/>
        </p:nvSpPr>
        <p:spPr>
          <a:xfrm>
            <a:off x="250114" y="1397793"/>
            <a:ext cx="3213463" cy="3024188"/>
          </a:xfrm>
          <a:prstGeom prst="rect">
            <a:avLst/>
          </a:prstGeom>
        </p:spPr>
        <p:txBody>
          <a:bodyPr vert="horz" lIns="91440" tIns="45720" rIns="91440" bIns="45720" rtlCol="0">
            <a:normAutofit/>
          </a:bodyPr>
          <a:lstStyle/>
          <a:p>
            <a:pPr lvl="0" defTabSz="914400">
              <a:lnSpc>
                <a:spcPct val="90000"/>
              </a:lnSpc>
              <a:spcBef>
                <a:spcPts val="0"/>
              </a:spcBef>
              <a:spcAft>
                <a:spcPts val="600"/>
              </a:spcAft>
            </a:pPr>
            <a:r>
              <a:rPr lang="en-US"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The bar graph shows the percentage of reservations that are canceled and those that are not. It is obvious that there are still significant number of reservations that have not been canceled. There are still 37% of clients who canceled their reservation, which has a significant impact on the hotels earnings.</a:t>
            </a:r>
          </a:p>
        </p:txBody>
      </p:sp>
      <p:pic>
        <p:nvPicPr>
          <p:cNvPr id="12" name="Picture 11">
            <a:extLst>
              <a:ext uri="{FF2B5EF4-FFF2-40B4-BE49-F238E27FC236}">
                <a16:creationId xmlns:a16="http://schemas.microsoft.com/office/drawing/2014/main" id="{75203CF4-B89B-2B86-1F99-76F9227F5C84}"/>
              </a:ext>
            </a:extLst>
          </p:cNvPr>
          <p:cNvPicPr>
            <a:picLocks noChangeAspect="1"/>
          </p:cNvPicPr>
          <p:nvPr/>
        </p:nvPicPr>
        <p:blipFill>
          <a:blip r:embed="rId4"/>
          <a:stretch>
            <a:fillRect/>
          </a:stretch>
        </p:blipFill>
        <p:spPr>
          <a:xfrm>
            <a:off x="3713691" y="171450"/>
            <a:ext cx="5368345" cy="4800600"/>
          </a:xfrm>
          <a:prstGeom prst="rect">
            <a:avLst/>
          </a:prstGeom>
        </p:spPr>
      </p:pic>
    </p:spTree>
    <p:extLst>
      <p:ext uri="{BB962C8B-B14F-4D97-AF65-F5344CB8AC3E}">
        <p14:creationId xmlns:p14="http://schemas.microsoft.com/office/powerpoint/2010/main" val="346790437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3" name="Picture 2">
            <a:extLst>
              <a:ext uri="{FF2B5EF4-FFF2-40B4-BE49-F238E27FC236}">
                <a16:creationId xmlns:a16="http://schemas.microsoft.com/office/drawing/2014/main" id="{56B5DEDE-F5C2-27FC-B457-C7D881800CE8}"/>
              </a:ext>
            </a:extLst>
          </p:cNvPr>
          <p:cNvPicPr>
            <a:picLocks noChangeAspect="1"/>
          </p:cNvPicPr>
          <p:nvPr/>
        </p:nvPicPr>
        <p:blipFill>
          <a:blip r:embed="rId3"/>
          <a:stretch>
            <a:fillRect/>
          </a:stretch>
        </p:blipFill>
        <p:spPr>
          <a:xfrm>
            <a:off x="1233468" y="241293"/>
            <a:ext cx="6677064" cy="3759207"/>
          </a:xfrm>
          <a:prstGeom prst="rect">
            <a:avLst/>
          </a:prstGeom>
        </p:spPr>
      </p:pic>
      <p:sp>
        <p:nvSpPr>
          <p:cNvPr id="4" name="Google Shape;247;p37">
            <a:extLst>
              <a:ext uri="{FF2B5EF4-FFF2-40B4-BE49-F238E27FC236}">
                <a16:creationId xmlns:a16="http://schemas.microsoft.com/office/drawing/2014/main" id="{6A9EDD62-A1D2-9C73-6108-A84D0A33E183}"/>
              </a:ext>
            </a:extLst>
          </p:cNvPr>
          <p:cNvSpPr/>
          <p:nvPr/>
        </p:nvSpPr>
        <p:spPr>
          <a:xfrm>
            <a:off x="1199166" y="4125827"/>
            <a:ext cx="6745667" cy="776380"/>
          </a:xfrm>
          <a:prstGeom prst="roundRect">
            <a:avLst>
              <a:gd name="adj" fmla="val 21186"/>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In comparison to resort hotels, city hotels have more bookings. It's possible that resort hotels are more expensive than those in cities.</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86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4" name="Google Shape;247;p37">
            <a:extLst>
              <a:ext uri="{FF2B5EF4-FFF2-40B4-BE49-F238E27FC236}">
                <a16:creationId xmlns:a16="http://schemas.microsoft.com/office/drawing/2014/main" id="{6A9EDD62-A1D2-9C73-6108-A84D0A33E183}"/>
              </a:ext>
            </a:extLst>
          </p:cNvPr>
          <p:cNvSpPr/>
          <p:nvPr/>
        </p:nvSpPr>
        <p:spPr>
          <a:xfrm>
            <a:off x="533537" y="3907126"/>
            <a:ext cx="8402034" cy="1048870"/>
          </a:xfrm>
          <a:prstGeom prst="roundRect">
            <a:avLst>
              <a:gd name="adj" fmla="val 21186"/>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﻿The line graph shows that, on certain month, the average daily rate for a city hotel is less than that of a resort hotel, and on other month, it is even less. It goes without saying that weekends and holidays may see a rise in resort hotel rates.</a:t>
            </a:r>
            <a:endParaRPr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E6D0C36-774B-9018-ACC8-CDAF510CCAD0}"/>
              </a:ext>
            </a:extLst>
          </p:cNvPr>
          <p:cNvPicPr>
            <a:picLocks noChangeAspect="1"/>
          </p:cNvPicPr>
          <p:nvPr/>
        </p:nvPicPr>
        <p:blipFill>
          <a:blip r:embed="rId3"/>
          <a:stretch>
            <a:fillRect/>
          </a:stretch>
        </p:blipFill>
        <p:spPr>
          <a:xfrm>
            <a:off x="1503095" y="234569"/>
            <a:ext cx="6278886" cy="3456777"/>
          </a:xfrm>
          <a:prstGeom prst="rect">
            <a:avLst/>
          </a:prstGeom>
        </p:spPr>
      </p:pic>
    </p:spTree>
    <p:extLst>
      <p:ext uri="{BB962C8B-B14F-4D97-AF65-F5344CB8AC3E}">
        <p14:creationId xmlns:p14="http://schemas.microsoft.com/office/powerpoint/2010/main" val="3545862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7" name="Google Shape;247;p37"/>
          <p:cNvSpPr/>
          <p:nvPr/>
        </p:nvSpPr>
        <p:spPr>
          <a:xfrm>
            <a:off x="194982" y="3805517"/>
            <a:ext cx="8754035" cy="1179205"/>
          </a:xfrm>
          <a:prstGeom prst="roundRect">
            <a:avLst>
              <a:gd name="adj" fmla="val 22850"/>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Bar graph shows that the months with the highest and lowest reservation levels according to reservation status. As can be seen, both the number of confirmed reservations and the number of cancelled reservations are largest in the month of August. whereas January is the month with the most cancelled reservations.</a:t>
            </a:r>
          </a:p>
        </p:txBody>
      </p:sp>
      <p:pic>
        <p:nvPicPr>
          <p:cNvPr id="4" name="Picture 3">
            <a:extLst>
              <a:ext uri="{FF2B5EF4-FFF2-40B4-BE49-F238E27FC236}">
                <a16:creationId xmlns:a16="http://schemas.microsoft.com/office/drawing/2014/main" id="{26B7B828-54D0-FD86-5372-3C4F546A0E66}"/>
              </a:ext>
            </a:extLst>
          </p:cNvPr>
          <p:cNvPicPr>
            <a:picLocks noChangeAspect="1"/>
          </p:cNvPicPr>
          <p:nvPr/>
        </p:nvPicPr>
        <p:blipFill>
          <a:blip r:embed="rId3"/>
          <a:stretch>
            <a:fillRect/>
          </a:stretch>
        </p:blipFill>
        <p:spPr>
          <a:xfrm>
            <a:off x="1942468" y="158778"/>
            <a:ext cx="5212020" cy="3485375"/>
          </a:xfrm>
          <a:prstGeom prst="rect">
            <a:avLst/>
          </a:prstGeom>
        </p:spPr>
      </p:pic>
    </p:spTree>
    <p:extLst>
      <p:ext uri="{BB962C8B-B14F-4D97-AF65-F5344CB8AC3E}">
        <p14:creationId xmlns:p14="http://schemas.microsoft.com/office/powerpoint/2010/main" val="2737688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7" name="Google Shape;247;p37"/>
          <p:cNvSpPr/>
          <p:nvPr/>
        </p:nvSpPr>
        <p:spPr>
          <a:xfrm>
            <a:off x="194982" y="3738283"/>
            <a:ext cx="8626289" cy="1082488"/>
          </a:xfrm>
          <a:prstGeom prst="roundRect">
            <a:avLst>
              <a:gd name="adj" fmla="val 32285"/>
            </a:avLst>
          </a:prstGeom>
          <a:solidFill>
            <a:srgbClr val="0E0E0E">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This bar graph demonstrates that cancellations are most common when prices are greatest and are least common when they are lowest. Therefore, the cost of the accommodation is solely responsible for the cancellation.</a:t>
            </a:r>
          </a:p>
        </p:txBody>
      </p:sp>
      <p:pic>
        <p:nvPicPr>
          <p:cNvPr id="4" name="Picture 3">
            <a:extLst>
              <a:ext uri="{FF2B5EF4-FFF2-40B4-BE49-F238E27FC236}">
                <a16:creationId xmlns:a16="http://schemas.microsoft.com/office/drawing/2014/main" id="{045B0D0C-B555-69F9-8874-A1107E294B85}"/>
              </a:ext>
            </a:extLst>
          </p:cNvPr>
          <p:cNvPicPr>
            <a:picLocks noChangeAspect="1"/>
          </p:cNvPicPr>
          <p:nvPr/>
        </p:nvPicPr>
        <p:blipFill>
          <a:blip r:embed="rId3"/>
          <a:stretch>
            <a:fillRect/>
          </a:stretch>
        </p:blipFill>
        <p:spPr>
          <a:xfrm>
            <a:off x="1443967" y="196107"/>
            <a:ext cx="6256066" cy="3454769"/>
          </a:xfrm>
          <a:prstGeom prst="rect">
            <a:avLst/>
          </a:prstGeom>
        </p:spPr>
      </p:pic>
    </p:spTree>
    <p:extLst>
      <p:ext uri="{BB962C8B-B14F-4D97-AF65-F5344CB8AC3E}">
        <p14:creationId xmlns:p14="http://schemas.microsoft.com/office/powerpoint/2010/main" val="1495788879"/>
      </p:ext>
    </p:extLst>
  </p:cSld>
  <p:clrMapOvr>
    <a:masterClrMapping/>
  </p:clrMapOvr>
</p:sld>
</file>

<file path=ppt/theme/theme1.xml><?xml version="1.0" encoding="utf-8"?>
<a:theme xmlns:a="http://schemas.openxmlformats.org/drawingml/2006/main" name="Depth">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TM04033923[[fn=Depth]]</Template>
  <TotalTime>325</TotalTime>
  <Words>749</Words>
  <Application>Microsoft Office PowerPoint</Application>
  <PresentationFormat>On-screen Show (16:9)</PresentationFormat>
  <Paragraphs>33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Aptos</vt:lpstr>
      <vt:lpstr>Corbel</vt:lpstr>
      <vt:lpstr>Times New Roman</vt:lpstr>
      <vt:lpstr>Depth</vt:lpstr>
      <vt:lpstr>Report on Hotel Booking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Eye-Catching Portfolio</dc:title>
  <cp:lastModifiedBy>Shakil Ahammed</cp:lastModifiedBy>
  <cp:revision>56</cp:revision>
  <dcterms:modified xsi:type="dcterms:W3CDTF">2024-04-03T19:25:21Z</dcterms:modified>
</cp:coreProperties>
</file>