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4" r:id="rId1"/>
  </p:sldMasterIdLst>
  <p:notesMasterIdLst>
    <p:notesMasterId r:id="rId15"/>
  </p:notesMasterIdLst>
  <p:sldIdLst>
    <p:sldId id="256" r:id="rId2"/>
    <p:sldId id="261" r:id="rId3"/>
    <p:sldId id="274" r:id="rId4"/>
    <p:sldId id="280" r:id="rId5"/>
    <p:sldId id="276" r:id="rId6"/>
    <p:sldId id="281" r:id="rId7"/>
    <p:sldId id="282" r:id="rId8"/>
    <p:sldId id="283" r:id="rId9"/>
    <p:sldId id="284" r:id="rId10"/>
    <p:sldId id="267" r:id="rId11"/>
    <p:sldId id="286" r:id="rId12"/>
    <p:sldId id="285" r:id="rId13"/>
    <p:sldId id="279" r:id="rId14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0EE227-6159-460C-8E44-D0F36F3074C4}">
  <a:tblStyle styleId="{140EE227-6159-460C-8E44-D0F36F3074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1983613-7366-4525-9955-02ECCF5742B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da022a9685_1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da022a9685_1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da022a9685_1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da022a9685_1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58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da022a9685_1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da022a9685_1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701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da022a9685_1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da022a9685_1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2781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202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719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044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979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031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538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07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3348021"/>
            <a:ext cx="6858000" cy="1231118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2770782"/>
            <a:ext cx="6858000" cy="565519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9156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275370"/>
            <a:ext cx="7886700" cy="61451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740569"/>
            <a:ext cx="7886700" cy="253480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89887"/>
            <a:ext cx="7885509" cy="511854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101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367049"/>
            <a:ext cx="7885509" cy="112637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984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273844"/>
            <a:ext cx="6977064" cy="2244678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3376297"/>
            <a:ext cx="7884318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285991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745226"/>
            <a:ext cx="7886700" cy="188387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637936"/>
            <a:ext cx="7885509" cy="855483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7636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414462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1928812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414462"/>
            <a:ext cx="2202181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1928812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414462"/>
            <a:ext cx="2199085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1928812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1208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3223127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1692266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3655324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3223127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692266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3655323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3223127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1692266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3655322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56692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3040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1480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8482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>
            <a:spLocks noGrp="1"/>
          </p:cNvSpPr>
          <p:nvPr>
            <p:ph type="pic" idx="2"/>
          </p:nvPr>
        </p:nvSpPr>
        <p:spPr>
          <a:xfrm>
            <a:off x="777850" y="1322624"/>
            <a:ext cx="1701000" cy="1701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89727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title"/>
          </p:nvPr>
        </p:nvSpPr>
        <p:spPr>
          <a:xfrm>
            <a:off x="720000" y="721275"/>
            <a:ext cx="1911300" cy="10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title" idx="2"/>
          </p:nvPr>
        </p:nvSpPr>
        <p:spPr>
          <a:xfrm>
            <a:off x="5534444" y="799550"/>
            <a:ext cx="27519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1"/>
          </p:nvPr>
        </p:nvSpPr>
        <p:spPr>
          <a:xfrm>
            <a:off x="5532265" y="1197111"/>
            <a:ext cx="2751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 idx="3"/>
          </p:nvPr>
        </p:nvSpPr>
        <p:spPr>
          <a:xfrm>
            <a:off x="5535191" y="2056798"/>
            <a:ext cx="27495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ubTitle" idx="4"/>
          </p:nvPr>
        </p:nvSpPr>
        <p:spPr>
          <a:xfrm>
            <a:off x="5533014" y="2469364"/>
            <a:ext cx="27495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title" idx="5"/>
          </p:nvPr>
        </p:nvSpPr>
        <p:spPr>
          <a:xfrm>
            <a:off x="5531925" y="3382771"/>
            <a:ext cx="27495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ubTitle" idx="6"/>
          </p:nvPr>
        </p:nvSpPr>
        <p:spPr>
          <a:xfrm>
            <a:off x="5534102" y="3821576"/>
            <a:ext cx="2749500" cy="5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>
            <a:spLocks noGrp="1"/>
          </p:cNvSpPr>
          <p:nvPr>
            <p:ph type="pic" idx="7"/>
          </p:nvPr>
        </p:nvSpPr>
        <p:spPr>
          <a:xfrm>
            <a:off x="2843450" y="721275"/>
            <a:ext cx="2336400" cy="1183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23"/>
          <p:cNvSpPr>
            <a:spLocks noGrp="1"/>
          </p:cNvSpPr>
          <p:nvPr>
            <p:ph type="pic" idx="8"/>
          </p:nvPr>
        </p:nvSpPr>
        <p:spPr>
          <a:xfrm>
            <a:off x="2842250" y="2012850"/>
            <a:ext cx="2336400" cy="1183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23"/>
          <p:cNvSpPr>
            <a:spLocks noGrp="1"/>
          </p:cNvSpPr>
          <p:nvPr>
            <p:ph type="pic" idx="9"/>
          </p:nvPr>
        </p:nvSpPr>
        <p:spPr>
          <a:xfrm>
            <a:off x="2843450" y="3304425"/>
            <a:ext cx="2336400" cy="1183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3266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7851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3348021"/>
            <a:ext cx="6858000" cy="1231118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2770256"/>
            <a:ext cx="6858000" cy="565519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3503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369219"/>
            <a:ext cx="3768912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369219"/>
            <a:ext cx="377547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6600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260872"/>
            <a:ext cx="3768912" cy="617934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1878806"/>
            <a:ext cx="3768912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260872"/>
            <a:ext cx="3776661" cy="61793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1878806"/>
            <a:ext cx="377666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6317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7859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1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543050"/>
            <a:ext cx="2739019" cy="2858691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9012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543050"/>
            <a:ext cx="2739019" cy="2858691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1126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369219"/>
            <a:ext cx="7675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84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5" r:id="rId18"/>
    <p:sldLayoutId id="2147483781" r:id="rId1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/>
          <p:nvPr/>
        </p:nvSpPr>
        <p:spPr>
          <a:xfrm>
            <a:off x="1198076" y="1024694"/>
            <a:ext cx="6942300" cy="3376500"/>
          </a:xfrm>
          <a:prstGeom prst="roundRect">
            <a:avLst>
              <a:gd name="adj" fmla="val 8246"/>
            </a:avLst>
          </a:prstGeom>
          <a:solidFill>
            <a:srgbClr val="0E0E0E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70" name="Google Shape;170;p32"/>
          <p:cNvSpPr txBox="1">
            <a:spLocks noGrp="1"/>
          </p:cNvSpPr>
          <p:nvPr>
            <p:ph type="ctrTitle"/>
          </p:nvPr>
        </p:nvSpPr>
        <p:spPr>
          <a:xfrm>
            <a:off x="1559330" y="1715994"/>
            <a:ext cx="6219793" cy="996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on Popular diagnostic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FBC7B1-884B-C852-F344-2AC7DBCF4E01}"/>
              </a:ext>
            </a:extLst>
          </p:cNvPr>
          <p:cNvSpPr txBox="1"/>
          <p:nvPr/>
        </p:nvSpPr>
        <p:spPr>
          <a:xfrm>
            <a:off x="1559330" y="2965076"/>
            <a:ext cx="4585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68096">
              <a:lnSpc>
                <a:spcPct val="100000"/>
              </a:lnSpc>
              <a:spcBef>
                <a:spcPts val="840"/>
              </a:spcBef>
              <a:buClr>
                <a:schemeClr val="accent1"/>
              </a:buClr>
              <a:buSzPct val="100000"/>
            </a:pPr>
            <a:r>
              <a:rPr lang="en-US" sz="1200" b="0" kern="1200" cap="all" spc="252" baseline="0" dirty="0">
                <a:solidFill>
                  <a:srgbClr val="FFFFF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Prepared by</a:t>
            </a:r>
            <a:br>
              <a:rPr lang="en-US" sz="1200" b="0" kern="1200" cap="all" spc="252" baseline="0" dirty="0">
                <a:solidFill>
                  <a:srgbClr val="FFFFF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200" b="0" kern="1200" cap="all" spc="252" baseline="0" dirty="0">
                <a:solidFill>
                  <a:srgbClr val="FFFFF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Shakil Ahammed</a:t>
            </a:r>
            <a:endParaRPr lang="en-US" sz="1600" b="0" cap="all" spc="150" dirty="0">
              <a:solidFill>
                <a:srgbClr val="FFFFF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8173204-7AF7-6000-6E78-FA58A8B9C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680" y="133350"/>
            <a:ext cx="5224639" cy="47998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42AD4D-0EC8-5256-9C0A-7DE8D5E43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938" y="171097"/>
            <a:ext cx="5365750" cy="480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74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EC413C-F211-A5F4-37F6-BEE949C07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503" y="56444"/>
            <a:ext cx="5510742" cy="500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00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3"/>
          <p:cNvSpPr/>
          <p:nvPr/>
        </p:nvSpPr>
        <p:spPr>
          <a:xfrm>
            <a:off x="931334" y="1129482"/>
            <a:ext cx="7444069" cy="3572340"/>
          </a:xfrm>
          <a:prstGeom prst="roundRect">
            <a:avLst>
              <a:gd name="adj" fmla="val 864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" name="Google Shape;351;p43"/>
          <p:cNvSpPr txBox="1">
            <a:spLocks noGrp="1"/>
          </p:cNvSpPr>
          <p:nvPr>
            <p:ph type="subTitle" idx="1"/>
          </p:nvPr>
        </p:nvSpPr>
        <p:spPr>
          <a:xfrm>
            <a:off x="1185331" y="1345351"/>
            <a:ext cx="7027335" cy="3024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E3E3E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diagnostic </a:t>
            </a:r>
            <a:r>
              <a:rPr lang="en-GB" sz="1800" b="0" i="0" dirty="0" err="1">
                <a:solidFill>
                  <a:srgbClr val="E3E3E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GB" sz="1800" b="0" i="0" dirty="0">
                <a:solidFill>
                  <a:srgbClr val="E3E3E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treats a wide range of medical conditions, with a focus on chronic conditions like hypertension, arthritis, and diabetes.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E3E3E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may be a higher prevalence of these chronic conditions in the population served by the diagnostic </a:t>
            </a:r>
            <a:r>
              <a:rPr lang="en-GB" sz="1800" b="0" i="0" dirty="0" err="1">
                <a:solidFill>
                  <a:srgbClr val="E3E3E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GB" sz="1800" b="0" i="0" dirty="0">
                <a:solidFill>
                  <a:srgbClr val="E3E3E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E3E3E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pie chart doesn't reveal any underlying causes for these conditions, but it suggests that the </a:t>
            </a:r>
            <a:r>
              <a:rPr lang="en-GB" sz="1800" b="0" i="0" dirty="0" err="1">
                <a:solidFill>
                  <a:srgbClr val="E3E3E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GB" sz="1800" b="0" i="0" dirty="0">
                <a:solidFill>
                  <a:srgbClr val="E3E3E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might benefit from specializing in these areas.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E3E3E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Penicillin, ibuprofen, Lipitor, paracetamol, and aspirin are the most commonly prescribed medications, likely because they target a variety of these chronic conditions.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D87275-A5B5-8216-B683-B1872650824F}"/>
              </a:ext>
            </a:extLst>
          </p:cNvPr>
          <p:cNvSpPr txBox="1"/>
          <p:nvPr/>
        </p:nvSpPr>
        <p:spPr>
          <a:xfrm>
            <a:off x="3132402" y="313662"/>
            <a:ext cx="2879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3628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68;p32">
            <a:extLst>
              <a:ext uri="{FF2B5EF4-FFF2-40B4-BE49-F238E27FC236}">
                <a16:creationId xmlns:a16="http://schemas.microsoft.com/office/drawing/2014/main" id="{23CFB153-46C9-AF5E-AE80-839DD64BA675}"/>
              </a:ext>
            </a:extLst>
          </p:cNvPr>
          <p:cNvSpPr/>
          <p:nvPr/>
        </p:nvSpPr>
        <p:spPr>
          <a:xfrm>
            <a:off x="478631" y="1778794"/>
            <a:ext cx="4364426" cy="1480240"/>
          </a:xfrm>
          <a:prstGeom prst="roundRect">
            <a:avLst>
              <a:gd name="adj" fmla="val 16071"/>
            </a:avLst>
          </a:prstGeom>
          <a:solidFill>
            <a:srgbClr val="0E0E0E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0B19DE-B988-A5E0-BEBC-186C1CDE722F}"/>
              </a:ext>
            </a:extLst>
          </p:cNvPr>
          <p:cNvSpPr txBox="1"/>
          <p:nvPr/>
        </p:nvSpPr>
        <p:spPr>
          <a:xfrm>
            <a:off x="900831" y="2003405"/>
            <a:ext cx="37854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dirty="0">
                <a:solidFill>
                  <a:srgbClr val="E3E3E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Patient’s Gender: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3E3E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Females make up 51% of the patients.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3E3E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Males make up 49% of the patients.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99AB4C-EA7F-B631-5680-F1397A940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903" y="705556"/>
            <a:ext cx="3610328" cy="34409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/>
          <p:nvPr/>
        </p:nvSpPr>
        <p:spPr>
          <a:xfrm>
            <a:off x="803582" y="1171575"/>
            <a:ext cx="3239780" cy="2800350"/>
          </a:xfrm>
          <a:prstGeom prst="roundRect">
            <a:avLst>
              <a:gd name="adj" fmla="val 9837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29768">
              <a:spcAft>
                <a:spcPts val="600"/>
              </a:spcAft>
            </a:pPr>
            <a:r>
              <a:rPr lang="pt-BR" kern="1200" dirty="0">
                <a:solidFill>
                  <a:srgbClr val="E3E3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Patient’s Blood Type:</a:t>
            </a:r>
          </a:p>
          <a:p>
            <a:pPr defTabSz="4297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kern="1200" dirty="0">
                <a:solidFill>
                  <a:srgbClr val="E3E3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B- 13%</a:t>
            </a:r>
          </a:p>
          <a:p>
            <a:pPr defTabSz="4297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kern="1200" dirty="0">
                <a:solidFill>
                  <a:srgbClr val="E3E3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AB+ 13%</a:t>
            </a:r>
          </a:p>
          <a:p>
            <a:pPr defTabSz="4297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kern="1200" dirty="0">
                <a:solidFill>
                  <a:srgbClr val="E3E3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A- 12%</a:t>
            </a:r>
          </a:p>
          <a:p>
            <a:pPr defTabSz="4297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kern="1200" dirty="0">
                <a:solidFill>
                  <a:srgbClr val="E3E3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B+ 12%</a:t>
            </a:r>
          </a:p>
          <a:p>
            <a:pPr defTabSz="4297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kern="1200" dirty="0">
                <a:solidFill>
                  <a:srgbClr val="E3E3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0- 12%</a:t>
            </a:r>
          </a:p>
          <a:p>
            <a:pPr defTabSz="4297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kern="1200" dirty="0">
                <a:solidFill>
                  <a:srgbClr val="E3E3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A+ 12%</a:t>
            </a:r>
            <a:endParaRPr lang="pt-BR" b="0" i="0" dirty="0">
              <a:solidFill>
                <a:srgbClr val="E3E3E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EB8AC5-E13A-7DA9-F767-FA690EFD5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329" y="744087"/>
            <a:ext cx="3907458" cy="372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0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/>
          <p:nvPr/>
        </p:nvSpPr>
        <p:spPr>
          <a:xfrm>
            <a:off x="803582" y="1538464"/>
            <a:ext cx="3239780" cy="2401358"/>
          </a:xfrm>
          <a:prstGeom prst="roundRect">
            <a:avLst>
              <a:gd name="adj" fmla="val 7711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29768">
              <a:spcAft>
                <a:spcPts val="600"/>
              </a:spcAft>
            </a:pPr>
            <a:r>
              <a:rPr lang="pt-BR" kern="1200" dirty="0">
                <a:solidFill>
                  <a:srgbClr val="E3E3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Patient’s Medical Condition: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Cancer: 17%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Hypertension: 17%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Asthma: 17%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Arthritis: 10%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Diabetes: 10%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Obesity: 16%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B142E7-7C72-72A9-BF66-34417251A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027" y="759884"/>
            <a:ext cx="3785306" cy="378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9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F6079F-CB3C-9258-F46C-8BB367FD1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043" y="714727"/>
            <a:ext cx="4073564" cy="3834695"/>
          </a:xfrm>
          <a:prstGeom prst="rect">
            <a:avLst/>
          </a:prstGeom>
        </p:spPr>
      </p:pic>
      <p:sp>
        <p:nvSpPr>
          <p:cNvPr id="5" name="Google Shape;247;p37">
            <a:extLst>
              <a:ext uri="{FF2B5EF4-FFF2-40B4-BE49-F238E27FC236}">
                <a16:creationId xmlns:a16="http://schemas.microsoft.com/office/drawing/2014/main" id="{DAB6C936-EFF4-4D1E-BE7B-E199E670F81D}"/>
              </a:ext>
            </a:extLst>
          </p:cNvPr>
          <p:cNvSpPr/>
          <p:nvPr/>
        </p:nvSpPr>
        <p:spPr>
          <a:xfrm>
            <a:off x="955982" y="1631244"/>
            <a:ext cx="3239780" cy="2150532"/>
          </a:xfrm>
          <a:prstGeom prst="roundRect">
            <a:avLst>
              <a:gd name="adj" fmla="val 7711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29768">
              <a:spcAft>
                <a:spcPts val="600"/>
              </a:spcAft>
            </a:pPr>
            <a:r>
              <a:rPr lang="pt-BR" kern="1200" dirty="0">
                <a:solidFill>
                  <a:srgbClr val="E3E3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Patient’s Insurance Provider: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3E3E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Blue Cross: 20%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3E3E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Cigna: 20%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3E3E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Aetna: 20%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3E3E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Medicare: 19%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3E3E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UnitedHealthcare: 20%</a:t>
            </a:r>
          </a:p>
        </p:txBody>
      </p:sp>
    </p:spTree>
    <p:extLst>
      <p:ext uri="{BB962C8B-B14F-4D97-AF65-F5344CB8AC3E}">
        <p14:creationId xmlns:p14="http://schemas.microsoft.com/office/powerpoint/2010/main" val="273768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47;p37">
            <a:extLst>
              <a:ext uri="{FF2B5EF4-FFF2-40B4-BE49-F238E27FC236}">
                <a16:creationId xmlns:a16="http://schemas.microsoft.com/office/drawing/2014/main" id="{DAB6C936-EFF4-4D1E-BE7B-E199E670F81D}"/>
              </a:ext>
            </a:extLst>
          </p:cNvPr>
          <p:cNvSpPr/>
          <p:nvPr/>
        </p:nvSpPr>
        <p:spPr>
          <a:xfrm>
            <a:off x="955982" y="1631244"/>
            <a:ext cx="2814507" cy="1648178"/>
          </a:xfrm>
          <a:prstGeom prst="roundRect">
            <a:avLst>
              <a:gd name="adj" fmla="val 7711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29768">
              <a:spcAft>
                <a:spcPts val="600"/>
              </a:spcAft>
            </a:pPr>
            <a:r>
              <a:rPr lang="pt-BR" kern="1200" dirty="0">
                <a:solidFill>
                  <a:srgbClr val="E3E3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Patient’s Admission Type: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3E3E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Emergency: 34%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3E3E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Urgent: 34%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3E3E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Elective: 32%</a:t>
            </a:r>
          </a:p>
        </p:txBody>
      </p:sp>
      <p:pic>
        <p:nvPicPr>
          <p:cNvPr id="3" name="Picture 2" descr="A pie chart with text on it&#10;&#10;Description automatically generated">
            <a:extLst>
              <a:ext uri="{FF2B5EF4-FFF2-40B4-BE49-F238E27FC236}">
                <a16:creationId xmlns:a16="http://schemas.microsoft.com/office/drawing/2014/main" id="{2220D6BA-5540-55A4-A94D-010C15977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738" y="507999"/>
            <a:ext cx="3984977" cy="398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0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47;p37">
            <a:extLst>
              <a:ext uri="{FF2B5EF4-FFF2-40B4-BE49-F238E27FC236}">
                <a16:creationId xmlns:a16="http://schemas.microsoft.com/office/drawing/2014/main" id="{DAB6C936-EFF4-4D1E-BE7B-E199E670F81D}"/>
              </a:ext>
            </a:extLst>
          </p:cNvPr>
          <p:cNvSpPr/>
          <p:nvPr/>
        </p:nvSpPr>
        <p:spPr>
          <a:xfrm>
            <a:off x="955982" y="1631244"/>
            <a:ext cx="3407174" cy="2150532"/>
          </a:xfrm>
          <a:prstGeom prst="roundRect">
            <a:avLst>
              <a:gd name="adj" fmla="val 7711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29768">
              <a:spcAft>
                <a:spcPts val="600"/>
              </a:spcAft>
            </a:pPr>
            <a:r>
              <a:rPr lang="pt-BR" kern="1200" dirty="0">
                <a:solidFill>
                  <a:srgbClr val="E3E3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Patient’s Medication: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Ibuprofen: 20%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Penicillin: 21%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Lipitor: 20%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Aspirin: 20%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Paracetamol: 20%</a:t>
            </a:r>
          </a:p>
        </p:txBody>
      </p:sp>
      <p:pic>
        <p:nvPicPr>
          <p:cNvPr id="3" name="Picture 2" descr="A colorful circle with text&#10;&#10;Description automatically generated">
            <a:extLst>
              <a:ext uri="{FF2B5EF4-FFF2-40B4-BE49-F238E27FC236}">
                <a16:creationId xmlns:a16="http://schemas.microsoft.com/office/drawing/2014/main" id="{67D79AC3-22BE-4FFE-EED5-101FB0F9A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805" y="661105"/>
            <a:ext cx="3821289" cy="382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91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47;p37">
            <a:extLst>
              <a:ext uri="{FF2B5EF4-FFF2-40B4-BE49-F238E27FC236}">
                <a16:creationId xmlns:a16="http://schemas.microsoft.com/office/drawing/2014/main" id="{DAB6C936-EFF4-4D1E-BE7B-E199E670F81D}"/>
              </a:ext>
            </a:extLst>
          </p:cNvPr>
          <p:cNvSpPr/>
          <p:nvPr/>
        </p:nvSpPr>
        <p:spPr>
          <a:xfrm>
            <a:off x="1063227" y="1778000"/>
            <a:ext cx="2746774" cy="1794934"/>
          </a:xfrm>
          <a:prstGeom prst="roundRect">
            <a:avLst>
              <a:gd name="adj" fmla="val 7711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29768">
              <a:spcAft>
                <a:spcPts val="600"/>
              </a:spcAft>
            </a:pPr>
            <a:r>
              <a:rPr lang="pt-BR" kern="1200" dirty="0">
                <a:solidFill>
                  <a:srgbClr val="E3E3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Patient’s Test Result: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Normal: 33%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Inconclusive: 33%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Abnormal: 35%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C3AB9-A0EF-50AF-5D5B-48CD2F01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694" y="765853"/>
            <a:ext cx="3611793" cy="361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08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350D28-4C72-EA58-717F-8C5F5CA8C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761" y="288042"/>
            <a:ext cx="4948062" cy="456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5673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206</TotalTime>
  <Words>264</Words>
  <Application>Microsoft Office PowerPoint</Application>
  <PresentationFormat>On-screen Show (16:9)</PresentationFormat>
  <Paragraphs>44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Times New Roman</vt:lpstr>
      <vt:lpstr>Arial</vt:lpstr>
      <vt:lpstr>Corbel</vt:lpstr>
      <vt:lpstr>Depth</vt:lpstr>
      <vt:lpstr>Report on Popular diagnostic Center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Eye-Catching Portfolio</dc:title>
  <cp:lastModifiedBy>Shakil Ahammed</cp:lastModifiedBy>
  <cp:revision>55</cp:revision>
  <dcterms:modified xsi:type="dcterms:W3CDTF">2024-04-07T09:32:03Z</dcterms:modified>
</cp:coreProperties>
</file>