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4" r:id="rId1"/>
  </p:sldMasterIdLst>
  <p:notesMasterIdLst>
    <p:notesMasterId r:id="rId11"/>
  </p:notesMasterIdLst>
  <p:sldIdLst>
    <p:sldId id="256" r:id="rId2"/>
    <p:sldId id="281" r:id="rId3"/>
    <p:sldId id="274" r:id="rId4"/>
    <p:sldId id="284" r:id="rId5"/>
    <p:sldId id="261" r:id="rId6"/>
    <p:sldId id="285" r:id="rId7"/>
    <p:sldId id="282" r:id="rId8"/>
    <p:sldId id="267" r:id="rId9"/>
    <p:sldId id="283" r:id="rId10"/>
  </p:sldIdLst>
  <p:sldSz cx="9144000" cy="5143500" type="screen16x9"/>
  <p:notesSz cx="6858000" cy="9144000"/>
  <p:embeddedFontLst>
    <p:embeddedFont>
      <p:font typeface="Corbel" panose="020B0503020204020204" pitchFamily="34" charset="0"/>
      <p:regular r:id="rId12"/>
      <p:bold r:id="rId13"/>
      <p:italic r:id="rId14"/>
      <p:boldItalic r:id="rId1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40EE227-6159-460C-8E44-D0F36F3074C4}">
  <a:tblStyle styleId="{140EE227-6159-460C-8E44-D0F36F3074C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1983613-7366-4525-9955-02ECCF5742B2}"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941" autoAdjust="0"/>
    <p:restoredTop sz="94660"/>
  </p:normalViewPr>
  <p:slideViewPr>
    <p:cSldViewPr snapToGrid="0">
      <p:cViewPr varScale="1">
        <p:scale>
          <a:sx n="95" d="100"/>
          <a:sy n="95" d="100"/>
        </p:scale>
        <p:origin x="75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8859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3202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3300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1515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847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da022a9685_1_4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da022a9685_1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da022a9685_1_4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da022a9685_1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7058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3348021"/>
            <a:ext cx="6858000" cy="1231118"/>
          </a:xfrm>
        </p:spPr>
        <p:txBody>
          <a:bodyPr wrap="none" anchor="t">
            <a:normAutofit/>
          </a:bodyPr>
          <a:lstStyle>
            <a:lvl1pPr algn="r">
              <a:defRPr sz="7200" b="0" spc="-225">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657349" y="2770782"/>
            <a:ext cx="6858000" cy="565519"/>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smtClean="0"/>
              <a:t>4/2/2024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1819156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275370"/>
            <a:ext cx="7886700" cy="614516"/>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9841" y="740569"/>
            <a:ext cx="7886700" cy="253480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3889887"/>
            <a:ext cx="7885509" cy="511854"/>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smtClean="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62101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2650758"/>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29841" y="3367049"/>
            <a:ext cx="7885509" cy="112637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smtClean="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96984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273844"/>
            <a:ext cx="6977064" cy="2244678"/>
          </a:xfrm>
        </p:spPr>
        <p:txBody>
          <a:bodyPr anchor="ctr"/>
          <a:lstStyle>
            <a:lvl1pPr>
              <a:defRPr sz="33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28650" y="3376297"/>
            <a:ext cx="7884318" cy="1117122"/>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smtClean="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9" name="TextBox 8"/>
          <p:cNvSpPr txBox="1"/>
          <p:nvPr/>
        </p:nvSpPr>
        <p:spPr>
          <a:xfrm>
            <a:off x="833283" y="59011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45285991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1745226"/>
            <a:ext cx="7886700" cy="1883876"/>
          </a:xfrm>
        </p:spPr>
        <p:txBody>
          <a:bodyPr anchor="b">
            <a:normAutofit/>
          </a:bodyPr>
          <a:lstStyle>
            <a:lvl1pPr>
              <a:defRPr sz="4050"/>
            </a:lvl1pPr>
          </a:lstStyle>
          <a:p>
            <a:r>
              <a:rPr lang="en-US"/>
              <a:t>Click to edit Master title style</a:t>
            </a:r>
            <a:endParaRPr lang="en-US" dirty="0"/>
          </a:p>
        </p:txBody>
      </p:sp>
      <p:sp>
        <p:nvSpPr>
          <p:cNvPr id="4" name="Text Placeholder 3"/>
          <p:cNvSpPr>
            <a:spLocks noGrp="1"/>
          </p:cNvSpPr>
          <p:nvPr>
            <p:ph type="body" sz="half" idx="2"/>
          </p:nvPr>
        </p:nvSpPr>
        <p:spPr>
          <a:xfrm>
            <a:off x="629841" y="3637936"/>
            <a:ext cx="7885509" cy="855483"/>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smtClean="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767636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273844"/>
            <a:ext cx="7886700" cy="994172"/>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02961" y="1414462"/>
            <a:ext cx="2210150" cy="432197"/>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1017598" y="1928812"/>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440996" y="1414462"/>
            <a:ext cx="2202181" cy="432197"/>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3433081" y="1928812"/>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71777" y="1414462"/>
            <a:ext cx="2199085" cy="432197"/>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5871777" y="1928812"/>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smtClean="0"/>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5241208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273844"/>
            <a:ext cx="7886700" cy="99417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99064" y="3223127"/>
            <a:ext cx="2205038"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999064" y="1692266"/>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999064" y="3655324"/>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426748" y="3223127"/>
            <a:ext cx="2197894"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26747" y="1692266"/>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425733" y="3655323"/>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53242" y="3223127"/>
            <a:ext cx="2199085"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53241" y="1692266"/>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853148" y="3655322"/>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smtClean="0"/>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056692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2030408"/>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7814801"/>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83"/>
        <p:cNvGrpSpPr/>
        <p:nvPr/>
      </p:nvGrpSpPr>
      <p:grpSpPr>
        <a:xfrm>
          <a:off x="0" y="0"/>
          <a:ext cx="0" cy="0"/>
          <a:chOff x="0" y="0"/>
          <a:chExt cx="0" cy="0"/>
        </a:xfrm>
      </p:grpSpPr>
      <p:sp>
        <p:nvSpPr>
          <p:cNvPr id="85" name="Google Shape;85;p18"/>
          <p:cNvSpPr txBox="1">
            <a:spLocks noGrp="1"/>
          </p:cNvSpPr>
          <p:nvPr>
            <p:ph type="title"/>
          </p:nvPr>
        </p:nvSpPr>
        <p:spPr>
          <a:xfrm>
            <a:off x="720000" y="540000"/>
            <a:ext cx="28482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86" name="Google Shape;86;p18"/>
          <p:cNvSpPr>
            <a:spLocks noGrp="1"/>
          </p:cNvSpPr>
          <p:nvPr>
            <p:ph type="pic" idx="2"/>
          </p:nvPr>
        </p:nvSpPr>
        <p:spPr>
          <a:xfrm>
            <a:off x="777850" y="1322624"/>
            <a:ext cx="1701000" cy="1701000"/>
          </a:xfrm>
          <a:prstGeom prst="roundRect">
            <a:avLst>
              <a:gd name="adj" fmla="val 16667"/>
            </a:avLst>
          </a:prstGeom>
          <a:noFill/>
          <a:ln w="28575" cap="flat" cmpd="sng">
            <a:solidFill>
              <a:schemeClr val="accent3"/>
            </a:solidFill>
            <a:prstDash val="solid"/>
            <a:round/>
            <a:headEnd type="none" w="sm" len="sm"/>
            <a:tailEnd type="none" w="sm" len="sm"/>
          </a:ln>
        </p:spPr>
      </p:sp>
    </p:spTree>
    <p:extLst>
      <p:ext uri="{BB962C8B-B14F-4D97-AF65-F5344CB8AC3E}">
        <p14:creationId xmlns:p14="http://schemas.microsoft.com/office/powerpoint/2010/main" val="40189727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10"/>
        <p:cNvGrpSpPr/>
        <p:nvPr/>
      </p:nvGrpSpPr>
      <p:grpSpPr>
        <a:xfrm>
          <a:off x="0" y="0"/>
          <a:ext cx="0" cy="0"/>
          <a:chOff x="0" y="0"/>
          <a:chExt cx="0" cy="0"/>
        </a:xfrm>
      </p:grpSpPr>
      <p:sp>
        <p:nvSpPr>
          <p:cNvPr id="112" name="Google Shape;112;p23"/>
          <p:cNvSpPr txBox="1">
            <a:spLocks noGrp="1"/>
          </p:cNvSpPr>
          <p:nvPr>
            <p:ph type="title"/>
          </p:nvPr>
        </p:nvSpPr>
        <p:spPr>
          <a:xfrm>
            <a:off x="720000" y="721275"/>
            <a:ext cx="1911300" cy="10266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13" name="Google Shape;113;p23"/>
          <p:cNvSpPr txBox="1">
            <a:spLocks noGrp="1"/>
          </p:cNvSpPr>
          <p:nvPr>
            <p:ph type="title" idx="2"/>
          </p:nvPr>
        </p:nvSpPr>
        <p:spPr>
          <a:xfrm>
            <a:off x="5534444" y="799550"/>
            <a:ext cx="2751900" cy="466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4" name="Google Shape;114;p23"/>
          <p:cNvSpPr txBox="1">
            <a:spLocks noGrp="1"/>
          </p:cNvSpPr>
          <p:nvPr>
            <p:ph type="subTitle" idx="1"/>
          </p:nvPr>
        </p:nvSpPr>
        <p:spPr>
          <a:xfrm>
            <a:off x="5532265" y="1197111"/>
            <a:ext cx="2751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5" name="Google Shape;115;p23"/>
          <p:cNvSpPr txBox="1">
            <a:spLocks noGrp="1"/>
          </p:cNvSpPr>
          <p:nvPr>
            <p:ph type="title" idx="3"/>
          </p:nvPr>
        </p:nvSpPr>
        <p:spPr>
          <a:xfrm>
            <a:off x="5535191" y="2056798"/>
            <a:ext cx="2749500" cy="483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6" name="Google Shape;116;p23"/>
          <p:cNvSpPr txBox="1">
            <a:spLocks noGrp="1"/>
          </p:cNvSpPr>
          <p:nvPr>
            <p:ph type="subTitle" idx="4"/>
          </p:nvPr>
        </p:nvSpPr>
        <p:spPr>
          <a:xfrm>
            <a:off x="5533014" y="2469364"/>
            <a:ext cx="2749500" cy="68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7" name="Google Shape;117;p23"/>
          <p:cNvSpPr txBox="1">
            <a:spLocks noGrp="1"/>
          </p:cNvSpPr>
          <p:nvPr>
            <p:ph type="title" idx="5"/>
          </p:nvPr>
        </p:nvSpPr>
        <p:spPr>
          <a:xfrm>
            <a:off x="5531925" y="3382771"/>
            <a:ext cx="2749500" cy="5145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8" name="Google Shape;118;p23"/>
          <p:cNvSpPr txBox="1">
            <a:spLocks noGrp="1"/>
          </p:cNvSpPr>
          <p:nvPr>
            <p:ph type="subTitle" idx="6"/>
          </p:nvPr>
        </p:nvSpPr>
        <p:spPr>
          <a:xfrm>
            <a:off x="5534102" y="3821576"/>
            <a:ext cx="2749500" cy="58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9" name="Google Shape;119;p23"/>
          <p:cNvSpPr>
            <a:spLocks noGrp="1"/>
          </p:cNvSpPr>
          <p:nvPr>
            <p:ph type="pic" idx="7"/>
          </p:nvPr>
        </p:nvSpPr>
        <p:spPr>
          <a:xfrm>
            <a:off x="2843450" y="721275"/>
            <a:ext cx="2336400" cy="1183200"/>
          </a:xfrm>
          <a:prstGeom prst="roundRect">
            <a:avLst>
              <a:gd name="adj" fmla="val 16667"/>
            </a:avLst>
          </a:prstGeom>
          <a:noFill/>
          <a:ln w="28575" cap="flat" cmpd="sng">
            <a:solidFill>
              <a:schemeClr val="accent1"/>
            </a:solidFill>
            <a:prstDash val="solid"/>
            <a:round/>
            <a:headEnd type="none" w="sm" len="sm"/>
            <a:tailEnd type="none" w="sm" len="sm"/>
          </a:ln>
        </p:spPr>
      </p:sp>
      <p:sp>
        <p:nvSpPr>
          <p:cNvPr id="120" name="Google Shape;120;p23"/>
          <p:cNvSpPr>
            <a:spLocks noGrp="1"/>
          </p:cNvSpPr>
          <p:nvPr>
            <p:ph type="pic" idx="8"/>
          </p:nvPr>
        </p:nvSpPr>
        <p:spPr>
          <a:xfrm>
            <a:off x="2842250" y="2012850"/>
            <a:ext cx="2336400" cy="1183200"/>
          </a:xfrm>
          <a:prstGeom prst="roundRect">
            <a:avLst>
              <a:gd name="adj" fmla="val 16667"/>
            </a:avLst>
          </a:prstGeom>
          <a:noFill/>
          <a:ln w="28575" cap="flat" cmpd="sng">
            <a:solidFill>
              <a:schemeClr val="accent3"/>
            </a:solidFill>
            <a:prstDash val="solid"/>
            <a:round/>
            <a:headEnd type="none" w="sm" len="sm"/>
            <a:tailEnd type="none" w="sm" len="sm"/>
          </a:ln>
        </p:spPr>
      </p:sp>
      <p:sp>
        <p:nvSpPr>
          <p:cNvPr id="121" name="Google Shape;121;p23"/>
          <p:cNvSpPr>
            <a:spLocks noGrp="1"/>
          </p:cNvSpPr>
          <p:nvPr>
            <p:ph type="pic" idx="9"/>
          </p:nvPr>
        </p:nvSpPr>
        <p:spPr>
          <a:xfrm>
            <a:off x="2843450" y="3304425"/>
            <a:ext cx="2336400" cy="1183200"/>
          </a:xfrm>
          <a:prstGeom prst="roundRect">
            <a:avLst>
              <a:gd name="adj" fmla="val 16667"/>
            </a:avLst>
          </a:prstGeom>
          <a:noFill/>
          <a:ln w="28575" cap="flat" cmpd="sng">
            <a:solidFill>
              <a:schemeClr val="dk2"/>
            </a:solidFill>
            <a:prstDash val="solid"/>
            <a:round/>
            <a:headEnd type="none" w="sm" len="sm"/>
            <a:tailEnd type="none" w="sm" len="sm"/>
          </a:ln>
        </p:spPr>
      </p:sp>
    </p:spTree>
    <p:extLst>
      <p:ext uri="{BB962C8B-B14F-4D97-AF65-F5344CB8AC3E}">
        <p14:creationId xmlns:p14="http://schemas.microsoft.com/office/powerpoint/2010/main" val="3632662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657851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3348021"/>
            <a:ext cx="6858000" cy="1231118"/>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640899" y="2770256"/>
            <a:ext cx="6858000" cy="565519"/>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6943503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0000" y="1369219"/>
            <a:ext cx="3768912"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9880" y="1369219"/>
            <a:ext cx="377547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766600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40000" y="1260872"/>
            <a:ext cx="3768912" cy="617934"/>
          </a:xfrm>
        </p:spPr>
        <p:txBody>
          <a:bodyPr anchor="b"/>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40000" y="1878806"/>
            <a:ext cx="3768912"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39880" y="1260872"/>
            <a:ext cx="3776661" cy="617934"/>
          </a:xfrm>
        </p:spPr>
        <p:txBody>
          <a:bodyPr vert="horz" lIns="91440" tIns="45720" rIns="91440" bIns="45720" rtlCol="0" anchor="b">
            <a:norm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4739880" y="1878806"/>
            <a:ext cx="377666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4/2/2024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76317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277859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4/2/2024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1719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0000" y="1543050"/>
            <a:ext cx="2739019" cy="2858691"/>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449012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40000" y="1543050"/>
            <a:ext cx="2739019" cy="2858691"/>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671126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0000" y="1369219"/>
            <a:ext cx="767535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smtClean="0"/>
              <a:t>4/2/2024</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76284131"/>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 id="2147483775" r:id="rId18"/>
    <p:sldLayoutId id="2147483781" r:id="rId19"/>
  </p:sldLayoutIdLst>
  <p:hf hdr="0" ftr="0" dt="0"/>
  <p:txStyles>
    <p:titleStyle>
      <a:lvl1pPr algn="l" defTabSz="685800" rtl="0" eaLnBrk="1" latinLnBrk="0" hangingPunct="1">
        <a:lnSpc>
          <a:spcPct val="90000"/>
        </a:lnSpc>
        <a:spcBef>
          <a:spcPct val="0"/>
        </a:spcBef>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2"/>
          <p:cNvSpPr/>
          <p:nvPr/>
        </p:nvSpPr>
        <p:spPr>
          <a:xfrm>
            <a:off x="673088" y="903867"/>
            <a:ext cx="7797823" cy="3523168"/>
          </a:xfrm>
          <a:prstGeom prst="roundRect">
            <a:avLst>
              <a:gd name="adj" fmla="val 8246"/>
            </a:avLst>
          </a:prstGeom>
          <a:solidFill>
            <a:srgbClr val="0E0E0E">
              <a:alpha val="40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2"/>
          <p:cNvSpPr txBox="1">
            <a:spLocks noGrp="1"/>
          </p:cNvSpPr>
          <p:nvPr>
            <p:ph type="ctrTitle"/>
          </p:nvPr>
        </p:nvSpPr>
        <p:spPr>
          <a:xfrm>
            <a:off x="1047294" y="2073275"/>
            <a:ext cx="7049410" cy="9969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GB" sz="4000" dirty="0">
                <a:latin typeface="Times New Roman" panose="02020603050405020304" pitchFamily="18" charset="0"/>
                <a:cs typeface="Times New Roman" panose="02020603050405020304" pitchFamily="18" charset="0"/>
              </a:rPr>
              <a:t>Report on Supermarket Sales Analysis</a:t>
            </a:r>
            <a:endParaRPr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9DF37C9-E0AE-72ED-ECD5-16B0DD3E3BD9}"/>
              </a:ext>
            </a:extLst>
          </p:cNvPr>
          <p:cNvSpPr txBox="1"/>
          <p:nvPr/>
        </p:nvSpPr>
        <p:spPr>
          <a:xfrm>
            <a:off x="1047294" y="3070225"/>
            <a:ext cx="4572000" cy="523220"/>
          </a:xfrm>
          <a:prstGeom prst="rect">
            <a:avLst/>
          </a:prstGeom>
          <a:noFill/>
        </p:spPr>
        <p:txBody>
          <a:bodyPr wrap="square">
            <a:spAutoFit/>
          </a:bodyPr>
          <a:lstStyle/>
          <a:p>
            <a:pPr defTabSz="768096">
              <a:lnSpc>
                <a:spcPct val="100000"/>
              </a:lnSpc>
              <a:spcBef>
                <a:spcPts val="840"/>
              </a:spcBef>
              <a:buClr>
                <a:schemeClr val="accent1"/>
              </a:buClr>
              <a:buSzPct val="100000"/>
            </a:pPr>
            <a:r>
              <a:rPr lang="en-US" sz="1400" b="0" kern="1200" cap="all" spc="252" baseline="0" dirty="0">
                <a:solidFill>
                  <a:srgbClr val="FFFFFE"/>
                </a:solidFill>
                <a:latin typeface="Times New Roman" panose="02020603050405020304" pitchFamily="18" charset="0"/>
                <a:ea typeface="+mn-ea"/>
                <a:cs typeface="Times New Roman" panose="02020603050405020304" pitchFamily="18" charset="0"/>
              </a:rPr>
              <a:t>Prepared by</a:t>
            </a:r>
            <a:br>
              <a:rPr lang="en-US" sz="1400" b="0" kern="1200" cap="all" spc="252" baseline="0" dirty="0">
                <a:solidFill>
                  <a:srgbClr val="FFFFFE"/>
                </a:solidFill>
                <a:latin typeface="Times New Roman" panose="02020603050405020304" pitchFamily="18" charset="0"/>
                <a:ea typeface="+mn-ea"/>
                <a:cs typeface="Times New Roman" panose="02020603050405020304" pitchFamily="18" charset="0"/>
              </a:rPr>
            </a:br>
            <a:r>
              <a:rPr lang="en-US" sz="1400" b="0" kern="1200" cap="all" spc="252" baseline="0" dirty="0">
                <a:solidFill>
                  <a:srgbClr val="FFFFFE"/>
                </a:solidFill>
                <a:latin typeface="Times New Roman" panose="02020603050405020304" pitchFamily="18" charset="0"/>
                <a:ea typeface="+mn-ea"/>
                <a:cs typeface="Times New Roman" panose="02020603050405020304" pitchFamily="18" charset="0"/>
              </a:rPr>
              <a:t>Shakil Ahammed</a:t>
            </a:r>
            <a:endParaRPr lang="en-US" b="0" cap="all" spc="150" dirty="0">
              <a:solidFill>
                <a:srgbClr val="FFFFFE"/>
              </a:solidFill>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7" name="Google Shape;247;p37"/>
          <p:cNvSpPr/>
          <p:nvPr/>
        </p:nvSpPr>
        <p:spPr>
          <a:xfrm>
            <a:off x="1990438" y="3995859"/>
            <a:ext cx="4609653" cy="709246"/>
          </a:xfrm>
          <a:prstGeom prst="roundRect">
            <a:avLst>
              <a:gd name="adj" fmla="val 16856"/>
            </a:avLst>
          </a:prstGeom>
          <a:solidFill>
            <a:srgbClr val="0E0E0E">
              <a:alpha val="32139"/>
            </a:srgbClr>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GB" sz="2000" b="0" dirty="0">
                <a:effectLst/>
                <a:latin typeface="Times New Roman" panose="02020603050405020304" pitchFamily="18" charset="0"/>
                <a:cs typeface="Times New Roman" panose="02020603050405020304" pitchFamily="18" charset="0"/>
              </a:rPr>
              <a:t>The top profitable category is Technology, Office Supplies, and Furniture.</a:t>
            </a:r>
            <a:endParaRPr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535BA3F-85DA-584B-5BD3-E7CF32984910}"/>
              </a:ext>
            </a:extLst>
          </p:cNvPr>
          <p:cNvPicPr>
            <a:picLocks noChangeAspect="1"/>
          </p:cNvPicPr>
          <p:nvPr/>
        </p:nvPicPr>
        <p:blipFill>
          <a:blip r:embed="rId3"/>
          <a:stretch>
            <a:fillRect/>
          </a:stretch>
        </p:blipFill>
        <p:spPr>
          <a:xfrm>
            <a:off x="2186184" y="793018"/>
            <a:ext cx="4218163" cy="3016051"/>
          </a:xfrm>
          <a:prstGeom prst="rect">
            <a:avLst/>
          </a:prstGeom>
        </p:spPr>
      </p:pic>
      <p:sp>
        <p:nvSpPr>
          <p:cNvPr id="4" name="TextBox 3">
            <a:extLst>
              <a:ext uri="{FF2B5EF4-FFF2-40B4-BE49-F238E27FC236}">
                <a16:creationId xmlns:a16="http://schemas.microsoft.com/office/drawing/2014/main" id="{DE8840F0-CC9D-1AD4-12C7-3AAD0222D8CC}"/>
              </a:ext>
            </a:extLst>
          </p:cNvPr>
          <p:cNvSpPr txBox="1"/>
          <p:nvPr/>
        </p:nvSpPr>
        <p:spPr>
          <a:xfrm>
            <a:off x="3552915" y="-11723"/>
            <a:ext cx="1484702"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Insights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786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243"/>
        <p:cNvGrpSpPr/>
        <p:nvPr/>
      </p:nvGrpSpPr>
      <p:grpSpPr>
        <a:xfrm>
          <a:off x="0" y="0"/>
          <a:ext cx="0" cy="0"/>
          <a:chOff x="0" y="0"/>
          <a:chExt cx="0" cy="0"/>
        </a:xfrm>
      </p:grpSpPr>
      <p:sp>
        <p:nvSpPr>
          <p:cNvPr id="247" name="Google Shape;247;p37"/>
          <p:cNvSpPr/>
          <p:nvPr/>
        </p:nvSpPr>
        <p:spPr>
          <a:xfrm>
            <a:off x="2067484" y="3838548"/>
            <a:ext cx="5106521" cy="807411"/>
          </a:xfrm>
          <a:prstGeom prst="roundRect">
            <a:avLst>
              <a:gd name="adj" fmla="val 16856"/>
            </a:avLst>
          </a:prstGeom>
          <a:solidFill>
            <a:srgbClr val="0E0E0E">
              <a:alpha val="32139"/>
            </a:srgbClr>
          </a:solidFill>
          <a:ln>
            <a:noFill/>
          </a:ln>
        </p:spPr>
        <p:txBody>
          <a:bodyPr spcFirstLastPara="1" wrap="square" lIns="91425" tIns="91425" rIns="91425" bIns="91425" anchor="ctr" anchorCtr="0">
            <a:noAutofit/>
          </a:bodyPr>
          <a:lstStyle/>
          <a:p>
            <a:pPr defTabSz="338328">
              <a:spcAft>
                <a:spcPts val="600"/>
              </a:spcAft>
            </a:pPr>
            <a:r>
              <a:rPr lang="en-GB" sz="2000" kern="1200" dirty="0">
                <a:solidFill>
                  <a:schemeClr val="tx1"/>
                </a:solidFill>
                <a:latin typeface="Times New Roman" panose="02020603050405020304" pitchFamily="18" charset="0"/>
                <a:ea typeface="+mn-ea"/>
                <a:cs typeface="Times New Roman" panose="02020603050405020304" pitchFamily="18" charset="0"/>
              </a:rPr>
              <a:t>The top sales regions are Central, South, and North Region.</a:t>
            </a:r>
            <a:endParaRPr lang="en-GB" sz="3200" dirty="0">
              <a:latin typeface="Times New Roman" panose="02020603050405020304" pitchFamily="18" charset="0"/>
              <a:cs typeface="Times New Roman" panose="02020603050405020304" pitchFamily="18" charset="0"/>
            </a:endParaRPr>
          </a:p>
        </p:txBody>
      </p:sp>
      <p:pic>
        <p:nvPicPr>
          <p:cNvPr id="7" name="Picture 6" descr="A graph of different colored bars&#10;&#10;Description automatically generated">
            <a:extLst>
              <a:ext uri="{FF2B5EF4-FFF2-40B4-BE49-F238E27FC236}">
                <a16:creationId xmlns:a16="http://schemas.microsoft.com/office/drawing/2014/main" id="{BAD146EA-CA9A-117C-00AF-85C4D6DB3ED4}"/>
              </a:ext>
            </a:extLst>
          </p:cNvPr>
          <p:cNvPicPr>
            <a:picLocks noChangeAspect="1"/>
          </p:cNvPicPr>
          <p:nvPr/>
        </p:nvPicPr>
        <p:blipFill>
          <a:blip r:embed="rId4"/>
          <a:stretch>
            <a:fillRect/>
          </a:stretch>
        </p:blipFill>
        <p:spPr>
          <a:xfrm>
            <a:off x="1746430" y="328423"/>
            <a:ext cx="5651139" cy="3396681"/>
          </a:xfrm>
          <a:prstGeom prst="rect">
            <a:avLst/>
          </a:prstGeom>
        </p:spPr>
      </p:pic>
    </p:spTree>
    <p:extLst>
      <p:ext uri="{BB962C8B-B14F-4D97-AF65-F5344CB8AC3E}">
        <p14:creationId xmlns:p14="http://schemas.microsoft.com/office/powerpoint/2010/main" val="3467904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9" name="Picture 8" descr="A graph of different colored squares&#10;&#10;Description automatically generated">
            <a:extLst>
              <a:ext uri="{FF2B5EF4-FFF2-40B4-BE49-F238E27FC236}">
                <a16:creationId xmlns:a16="http://schemas.microsoft.com/office/drawing/2014/main" id="{259864EB-86EB-D8F4-E04E-762E5E8B744B}"/>
              </a:ext>
            </a:extLst>
          </p:cNvPr>
          <p:cNvPicPr>
            <a:picLocks noChangeAspect="1"/>
          </p:cNvPicPr>
          <p:nvPr/>
        </p:nvPicPr>
        <p:blipFill>
          <a:blip r:embed="rId3"/>
          <a:stretch>
            <a:fillRect/>
          </a:stretch>
        </p:blipFill>
        <p:spPr>
          <a:xfrm>
            <a:off x="1643891" y="242969"/>
            <a:ext cx="5530116" cy="3493738"/>
          </a:xfrm>
          <a:prstGeom prst="rect">
            <a:avLst/>
          </a:prstGeom>
        </p:spPr>
      </p:pic>
      <p:sp>
        <p:nvSpPr>
          <p:cNvPr id="12" name="Google Shape;247;p37">
            <a:extLst>
              <a:ext uri="{FF2B5EF4-FFF2-40B4-BE49-F238E27FC236}">
                <a16:creationId xmlns:a16="http://schemas.microsoft.com/office/drawing/2014/main" id="{8564BD2A-A832-5554-D3BF-00A75943ED87}"/>
              </a:ext>
            </a:extLst>
          </p:cNvPr>
          <p:cNvSpPr/>
          <p:nvPr/>
        </p:nvSpPr>
        <p:spPr>
          <a:xfrm>
            <a:off x="1841370" y="3905911"/>
            <a:ext cx="5101537" cy="759296"/>
          </a:xfrm>
          <a:prstGeom prst="roundRect">
            <a:avLst>
              <a:gd name="adj" fmla="val 16856"/>
            </a:avLst>
          </a:prstGeom>
          <a:solidFill>
            <a:srgbClr val="0E0E0E">
              <a:alpha val="32139"/>
            </a:srgbClr>
          </a:solidFill>
          <a:ln>
            <a:noFill/>
          </a:ln>
        </p:spPr>
        <p:txBody>
          <a:bodyPr spcFirstLastPara="1" wrap="square" lIns="91425" tIns="91425" rIns="91425" bIns="91425" anchor="ctr" anchorCtr="0">
            <a:noAutofit/>
          </a:bodyPr>
          <a:lstStyle/>
          <a:p>
            <a:pPr defTabSz="338328">
              <a:spcAft>
                <a:spcPts val="600"/>
              </a:spcAft>
            </a:pPr>
            <a:r>
              <a:rPr lang="en-GB" sz="2000" kern="1200" dirty="0">
                <a:solidFill>
                  <a:schemeClr val="tx1"/>
                </a:solidFill>
                <a:latin typeface="Times New Roman" panose="02020603050405020304" pitchFamily="18" charset="0"/>
                <a:ea typeface="+mn-ea"/>
                <a:cs typeface="Times New Roman" panose="02020603050405020304" pitchFamily="18" charset="0"/>
              </a:rPr>
              <a:t>The top sales States are California, New York, and Texas.</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8755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243"/>
        <p:cNvGrpSpPr/>
        <p:nvPr/>
      </p:nvGrpSpPr>
      <p:grpSpPr>
        <a:xfrm>
          <a:off x="0" y="0"/>
          <a:ext cx="0" cy="0"/>
          <a:chOff x="0" y="0"/>
          <a:chExt cx="0" cy="0"/>
        </a:xfrm>
      </p:grpSpPr>
      <p:sp>
        <p:nvSpPr>
          <p:cNvPr id="247" name="Google Shape;247;p37"/>
          <p:cNvSpPr/>
          <p:nvPr/>
        </p:nvSpPr>
        <p:spPr>
          <a:xfrm>
            <a:off x="1547320" y="4080939"/>
            <a:ext cx="5769819" cy="705970"/>
          </a:xfrm>
          <a:prstGeom prst="roundRect">
            <a:avLst>
              <a:gd name="adj" fmla="val 16856"/>
            </a:avLst>
          </a:prstGeom>
          <a:solidFill>
            <a:srgbClr val="0E0E0E">
              <a:alpha val="32139"/>
            </a:srgbClr>
          </a:solidFill>
          <a:ln>
            <a:noFill/>
          </a:ln>
        </p:spPr>
        <p:txBody>
          <a:bodyPr spcFirstLastPara="1" wrap="square" lIns="91425" tIns="91425" rIns="91425" bIns="91425" anchor="ctr" anchorCtr="0">
            <a:noAutofit/>
          </a:bodyPr>
          <a:lstStyle/>
          <a:p>
            <a:pPr defTabSz="333756">
              <a:spcAft>
                <a:spcPts val="600"/>
              </a:spcAft>
            </a:pPr>
            <a:r>
              <a:rPr lang="en-GB" sz="2000" kern="1200" dirty="0">
                <a:solidFill>
                  <a:schemeClr val="tx1"/>
                </a:solidFill>
                <a:latin typeface="Times New Roman" panose="02020603050405020304" pitchFamily="18" charset="0"/>
                <a:ea typeface="+mn-ea"/>
                <a:cs typeface="Times New Roman" panose="02020603050405020304" pitchFamily="18" charset="0"/>
              </a:rPr>
              <a:t>Most of the sales are generated in November, September, and December.</a:t>
            </a:r>
            <a:endParaRPr lang="en-GB" sz="32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3D5DE1F-5180-F822-6763-6587E05A6823}"/>
              </a:ext>
            </a:extLst>
          </p:cNvPr>
          <p:cNvPicPr>
            <a:picLocks noChangeAspect="1"/>
          </p:cNvPicPr>
          <p:nvPr/>
        </p:nvPicPr>
        <p:blipFill>
          <a:blip r:embed="rId4"/>
          <a:stretch>
            <a:fillRect/>
          </a:stretch>
        </p:blipFill>
        <p:spPr>
          <a:xfrm>
            <a:off x="1582877" y="269186"/>
            <a:ext cx="5698706" cy="360900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58" name="Google Shape;258;p37"/>
          <p:cNvSpPr/>
          <p:nvPr/>
        </p:nvSpPr>
        <p:spPr>
          <a:xfrm>
            <a:off x="1505041" y="4082493"/>
            <a:ext cx="6015297" cy="737757"/>
          </a:xfrm>
          <a:prstGeom prst="roundRect">
            <a:avLst>
              <a:gd name="adj" fmla="val 22650"/>
            </a:avLst>
          </a:prstGeom>
          <a:solidFill>
            <a:srgbClr val="0E0E0E">
              <a:alpha val="32139"/>
            </a:srgbClr>
          </a:solidFill>
          <a:ln>
            <a:noFill/>
          </a:ln>
        </p:spPr>
        <p:txBody>
          <a:bodyPr spcFirstLastPara="1" wrap="square" lIns="91425" tIns="91425" rIns="91425" bIns="91425" anchor="ctr" anchorCtr="0">
            <a:noAutofit/>
          </a:bodyPr>
          <a:lstStyle/>
          <a:p>
            <a:pPr defTabSz="333756">
              <a:spcAft>
                <a:spcPts val="600"/>
              </a:spcAft>
            </a:pPr>
            <a:r>
              <a:rPr lang="en-GB" sz="2000" kern="1200" dirty="0">
                <a:solidFill>
                  <a:schemeClr val="tx1"/>
                </a:solidFill>
                <a:latin typeface="Times New Roman" panose="02020603050405020304" pitchFamily="18" charset="0"/>
                <a:ea typeface="+mn-ea"/>
                <a:cs typeface="Times New Roman" panose="02020603050405020304" pitchFamily="18" charset="0"/>
              </a:rPr>
              <a:t>Most of the sales are generated in Friday, Tuesday, and Thursday.</a:t>
            </a:r>
            <a:endParaRPr lang="en-GB" sz="3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ABCAA88-CE1E-A265-0689-E8F86718E2C4}"/>
              </a:ext>
            </a:extLst>
          </p:cNvPr>
          <p:cNvPicPr>
            <a:picLocks noChangeAspect="1"/>
          </p:cNvPicPr>
          <p:nvPr/>
        </p:nvPicPr>
        <p:blipFill>
          <a:blip r:embed="rId3"/>
          <a:stretch>
            <a:fillRect/>
          </a:stretch>
        </p:blipFill>
        <p:spPr>
          <a:xfrm>
            <a:off x="1626065" y="338529"/>
            <a:ext cx="5749647" cy="3531242"/>
          </a:xfrm>
          <a:prstGeom prst="rect">
            <a:avLst/>
          </a:prstGeom>
        </p:spPr>
      </p:pic>
    </p:spTree>
    <p:extLst>
      <p:ext uri="{BB962C8B-B14F-4D97-AF65-F5344CB8AC3E}">
        <p14:creationId xmlns:p14="http://schemas.microsoft.com/office/powerpoint/2010/main" val="2587080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7" name="Google Shape;247;p37"/>
          <p:cNvSpPr/>
          <p:nvPr/>
        </p:nvSpPr>
        <p:spPr>
          <a:xfrm>
            <a:off x="1269469" y="4097214"/>
            <a:ext cx="6203992" cy="849923"/>
          </a:xfrm>
          <a:prstGeom prst="roundRect">
            <a:avLst>
              <a:gd name="adj" fmla="val 16856"/>
            </a:avLst>
          </a:prstGeom>
          <a:solidFill>
            <a:srgbClr val="0E0E0E">
              <a:alpha val="32139"/>
            </a:srgbClr>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GB" sz="2000" b="0" dirty="0">
                <a:effectLst/>
                <a:latin typeface="Times New Roman" panose="02020603050405020304" pitchFamily="18" charset="0"/>
                <a:cs typeface="Times New Roman" panose="02020603050405020304" pitchFamily="18" charset="0"/>
              </a:rPr>
              <a:t>Most popular product is Staples, Avery Non-Stick Binders and KI adjustable –Height table.</a:t>
            </a:r>
            <a:endParaRPr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E8840F0-CC9D-1AD4-12C7-3AAD0222D8CC}"/>
              </a:ext>
            </a:extLst>
          </p:cNvPr>
          <p:cNvSpPr txBox="1"/>
          <p:nvPr/>
        </p:nvSpPr>
        <p:spPr>
          <a:xfrm>
            <a:off x="3552915" y="-11723"/>
            <a:ext cx="1484702"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Insights</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F87CC99-4E01-DEEB-B0E1-1AAF94BD59A1}"/>
              </a:ext>
            </a:extLst>
          </p:cNvPr>
          <p:cNvPicPr>
            <a:picLocks noChangeAspect="1"/>
          </p:cNvPicPr>
          <p:nvPr/>
        </p:nvPicPr>
        <p:blipFill>
          <a:blip r:embed="rId3"/>
          <a:stretch>
            <a:fillRect/>
          </a:stretch>
        </p:blipFill>
        <p:spPr>
          <a:xfrm>
            <a:off x="1895028" y="102577"/>
            <a:ext cx="4857750" cy="3795346"/>
          </a:xfrm>
          <a:prstGeom prst="rect">
            <a:avLst/>
          </a:prstGeom>
        </p:spPr>
      </p:pic>
    </p:spTree>
    <p:extLst>
      <p:ext uri="{BB962C8B-B14F-4D97-AF65-F5344CB8AC3E}">
        <p14:creationId xmlns:p14="http://schemas.microsoft.com/office/powerpoint/2010/main" val="311471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347"/>
        <p:cNvGrpSpPr/>
        <p:nvPr/>
      </p:nvGrpSpPr>
      <p:grpSpPr>
        <a:xfrm>
          <a:off x="0" y="0"/>
          <a:ext cx="0" cy="0"/>
          <a:chOff x="0" y="0"/>
          <a:chExt cx="0" cy="0"/>
        </a:xfrm>
      </p:grpSpPr>
      <p:sp>
        <p:nvSpPr>
          <p:cNvPr id="20" name="TextBox 19">
            <a:extLst>
              <a:ext uri="{FF2B5EF4-FFF2-40B4-BE49-F238E27FC236}">
                <a16:creationId xmlns:a16="http://schemas.microsoft.com/office/drawing/2014/main" id="{C4D87275-A5B5-8216-B683-B1872650824F}"/>
              </a:ext>
            </a:extLst>
          </p:cNvPr>
          <p:cNvSpPr txBox="1"/>
          <p:nvPr/>
        </p:nvSpPr>
        <p:spPr>
          <a:xfrm>
            <a:off x="628650" y="273843"/>
            <a:ext cx="7886700" cy="99417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5400">
                <a:latin typeface="+mj-lt"/>
                <a:ea typeface="+mj-ea"/>
                <a:cs typeface="+mj-cs"/>
              </a:rPr>
              <a:t>Conclusion</a:t>
            </a:r>
          </a:p>
        </p:txBody>
      </p:sp>
      <p:sp>
        <p:nvSpPr>
          <p:cNvPr id="348" name="Google Shape;348;p43"/>
          <p:cNvSpPr/>
          <p:nvPr/>
        </p:nvSpPr>
        <p:spPr>
          <a:xfrm>
            <a:off x="1014135" y="1369218"/>
            <a:ext cx="7115730" cy="3263504"/>
          </a:xfrm>
          <a:prstGeom prst="roundRect">
            <a:avLst>
              <a:gd name="adj" fmla="val 21873"/>
            </a:avLst>
          </a:prstGeom>
          <a:solidFill>
            <a:srgbClr val="0E0E0E">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Subtitle 1">
            <a:extLst>
              <a:ext uri="{FF2B5EF4-FFF2-40B4-BE49-F238E27FC236}">
                <a16:creationId xmlns:a16="http://schemas.microsoft.com/office/drawing/2014/main" id="{F2B38FD7-ADA5-4550-53AD-190A2E921782}"/>
              </a:ext>
            </a:extLst>
          </p:cNvPr>
          <p:cNvSpPr>
            <a:spLocks noChangeArrowheads="1"/>
          </p:cNvSpPr>
          <p:nvPr/>
        </p:nvSpPr>
        <p:spPr bwMode="auto">
          <a:xfrm>
            <a:off x="1314024" y="1330151"/>
            <a:ext cx="6687820" cy="319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40030" indent="-240030" defTabSz="768096" eaLnBrk="0" fontAlgn="base" hangingPunct="0">
              <a:spcBef>
                <a:spcPct val="0"/>
              </a:spcBef>
              <a:spcAft>
                <a:spcPts val="600"/>
              </a:spcAft>
              <a:buFont typeface="Arial" panose="020B0604020202020204" pitchFamily="34" charset="0"/>
              <a:buChar char="•"/>
            </a:pPr>
            <a:r>
              <a:rPr lang="en-US" altLang="en-US" sz="1512" kern="1200" dirty="0">
                <a:solidFill>
                  <a:schemeClr val="tx1"/>
                </a:solidFill>
                <a:latin typeface="Times New Roman" panose="02020603050405020304" pitchFamily="18" charset="0"/>
                <a:ea typeface="+mn-ea"/>
                <a:cs typeface="Times New Roman" panose="02020603050405020304" pitchFamily="18" charset="0"/>
              </a:rPr>
              <a:t>The data shows that the most profitable category of products is Technology, followed by Office Supplies and Furniture. This suggests customers are willing to pay more for high-tech items and essential office equipment.</a:t>
            </a:r>
          </a:p>
          <a:p>
            <a:pPr defTabSz="768096" eaLnBrk="0" fontAlgn="base" hangingPunct="0">
              <a:spcBef>
                <a:spcPct val="0"/>
              </a:spcBef>
              <a:spcAft>
                <a:spcPts val="600"/>
              </a:spcAft>
            </a:pPr>
            <a:endParaRPr lang="en-US" altLang="en-US" sz="1512" kern="1200" dirty="0">
              <a:solidFill>
                <a:schemeClr val="tx1"/>
              </a:solidFill>
              <a:latin typeface="Times New Roman" panose="02020603050405020304" pitchFamily="18" charset="0"/>
              <a:ea typeface="+mn-ea"/>
              <a:cs typeface="Times New Roman" panose="02020603050405020304" pitchFamily="18" charset="0"/>
            </a:endParaRPr>
          </a:p>
          <a:p>
            <a:pPr marL="240030" indent="-240030" defTabSz="768096" eaLnBrk="0" fontAlgn="base" hangingPunct="0">
              <a:spcBef>
                <a:spcPct val="0"/>
              </a:spcBef>
              <a:spcAft>
                <a:spcPts val="600"/>
              </a:spcAft>
              <a:buFont typeface="Arial" panose="020B0604020202020204" pitchFamily="34" charset="0"/>
              <a:buChar char="•"/>
            </a:pPr>
            <a:r>
              <a:rPr lang="en-US" altLang="en-US" sz="1512" kern="1200" dirty="0">
                <a:solidFill>
                  <a:schemeClr val="tx1"/>
                </a:solidFill>
                <a:latin typeface="Times New Roman" panose="02020603050405020304" pitchFamily="18" charset="0"/>
                <a:ea typeface="+mn-ea"/>
                <a:cs typeface="Times New Roman" panose="02020603050405020304" pitchFamily="18" charset="0"/>
              </a:rPr>
              <a:t>The data also reveals that the Central, South, and North regions are the top sales regions, accounting for most of the revenue. This indicates that these regions have a higher demand for the products or a more effective marketing strategy.</a:t>
            </a:r>
          </a:p>
          <a:p>
            <a:pPr defTabSz="768096" eaLnBrk="0" fontAlgn="base" hangingPunct="0">
              <a:spcBef>
                <a:spcPct val="0"/>
              </a:spcBef>
              <a:spcAft>
                <a:spcPts val="600"/>
              </a:spcAft>
            </a:pPr>
            <a:endParaRPr lang="en-US" altLang="en-US" sz="1512" kern="1200" dirty="0">
              <a:solidFill>
                <a:schemeClr val="tx1"/>
              </a:solidFill>
              <a:latin typeface="Times New Roman" panose="02020603050405020304" pitchFamily="18" charset="0"/>
              <a:ea typeface="+mn-ea"/>
              <a:cs typeface="Times New Roman" panose="02020603050405020304" pitchFamily="18" charset="0"/>
            </a:endParaRPr>
          </a:p>
          <a:p>
            <a:pPr marL="240030" indent="-240030" defTabSz="768096" eaLnBrk="0" fontAlgn="base" hangingPunct="0">
              <a:spcBef>
                <a:spcPct val="0"/>
              </a:spcBef>
              <a:spcAft>
                <a:spcPts val="600"/>
              </a:spcAft>
              <a:buFont typeface="Arial" panose="020B0604020202020204" pitchFamily="34" charset="0"/>
              <a:buChar char="•"/>
            </a:pPr>
            <a:r>
              <a:rPr lang="en-US" altLang="en-US" sz="1512" kern="1200" dirty="0">
                <a:solidFill>
                  <a:schemeClr val="tx1"/>
                </a:solidFill>
                <a:latin typeface="Times New Roman" panose="02020603050405020304" pitchFamily="18" charset="0"/>
                <a:ea typeface="+mn-ea"/>
                <a:cs typeface="Times New Roman" panose="02020603050405020304" pitchFamily="18" charset="0"/>
              </a:rPr>
              <a:t>Additionally, the data indicates that the peak sales months are November, September, and December, which coincide with the holiday season and the start of the school year. This implies that customers buy more products during these periods, either for personal use or as gifts.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347"/>
        <p:cNvGrpSpPr/>
        <p:nvPr/>
      </p:nvGrpSpPr>
      <p:grpSpPr>
        <a:xfrm>
          <a:off x="0" y="0"/>
          <a:ext cx="0" cy="0"/>
          <a:chOff x="0" y="0"/>
          <a:chExt cx="0" cy="0"/>
        </a:xfrm>
      </p:grpSpPr>
      <p:sp useBgFill="1">
        <p:nvSpPr>
          <p:cNvPr id="353" name="Rectangle 352">
            <a:extLst>
              <a:ext uri="{FF2B5EF4-FFF2-40B4-BE49-F238E27FC236}">
                <a16:creationId xmlns:a16="http://schemas.microsoft.com/office/drawing/2014/main" id="{BD4E11C7-7BD5-4045-AC27-3F529BEC7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TextBox 19">
            <a:extLst>
              <a:ext uri="{FF2B5EF4-FFF2-40B4-BE49-F238E27FC236}">
                <a16:creationId xmlns:a16="http://schemas.microsoft.com/office/drawing/2014/main" id="{C4D87275-A5B5-8216-B683-B1872650824F}"/>
              </a:ext>
            </a:extLst>
          </p:cNvPr>
          <p:cNvSpPr txBox="1"/>
          <p:nvPr/>
        </p:nvSpPr>
        <p:spPr>
          <a:xfrm>
            <a:off x="628650" y="836839"/>
            <a:ext cx="2605388" cy="3469821"/>
          </a:xfrm>
          <a:prstGeom prst="rect">
            <a:avLst/>
          </a:prstGeom>
          <a:effectLst/>
        </p:spPr>
        <p:txBody>
          <a:bodyPr vert="horz" lIns="91440" tIns="45720" rIns="91440" bIns="45720" rtlCol="0" anchor="ctr">
            <a:normAutofit/>
          </a:bodyPr>
          <a:lstStyle/>
          <a:p>
            <a:pPr algn="r" defTabSz="914400">
              <a:lnSpc>
                <a:spcPct val="90000"/>
              </a:lnSpc>
              <a:spcBef>
                <a:spcPct val="0"/>
              </a:spcBef>
              <a:spcAft>
                <a:spcPts val="600"/>
              </a:spcAft>
            </a:pPr>
            <a:r>
              <a:rPr lang="en-US" sz="3000" dirty="0">
                <a:solidFill>
                  <a:schemeClr val="tx1">
                    <a:lumMod val="95000"/>
                  </a:schemeClr>
                </a:solidFill>
                <a:latin typeface="+mj-lt"/>
                <a:ea typeface="+mj-ea"/>
                <a:cs typeface="+mj-cs"/>
              </a:rPr>
              <a:t>Conclusion</a:t>
            </a:r>
          </a:p>
        </p:txBody>
      </p:sp>
      <p:cxnSp>
        <p:nvCxnSpPr>
          <p:cNvPr id="355" name="Straight Connector 354">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524680"/>
            <a:ext cx="0" cy="2094139"/>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48" name="Google Shape;348;p43"/>
          <p:cNvSpPr/>
          <p:nvPr/>
        </p:nvSpPr>
        <p:spPr>
          <a:xfrm>
            <a:off x="3315910" y="836839"/>
            <a:ext cx="5525529" cy="3469821"/>
          </a:xfrm>
          <a:prstGeom prst="roundRect">
            <a:avLst>
              <a:gd name="adj" fmla="val 21873"/>
            </a:avLst>
          </a:prstGeom>
        </p:spPr>
        <p:txBody>
          <a:bodyPr spcFirstLastPara="1" vert="horz" lIns="91440" tIns="45720" rIns="91440" bIns="45720" rtlCol="0" anchor="ctr" anchorCtr="0">
            <a:normAutofit fontScale="85000" lnSpcReduction="10000"/>
          </a:bodyPr>
          <a:lstStyle/>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lumMod val="95000"/>
                  </a:schemeClr>
                </a:solidFill>
                <a:effectLst/>
              </a:rPr>
              <a:t>Furthermore, the data shows that the most sales are generated on Friday, Tuesday, and Thursday, which are the weekdays with the highest traffic and activity. This suggests that customers prefer to shop online during the work week, rather than on weekends.</a:t>
            </a:r>
          </a:p>
          <a:p>
            <a:pPr marL="0" marR="0" lvl="0" indent="-228600" defTabSz="914400" fontAlgn="base">
              <a:lnSpc>
                <a:spcPct val="90000"/>
              </a:lnSpc>
              <a:spcBef>
                <a:spcPct val="0"/>
              </a:spcBef>
              <a:spcAft>
                <a:spcPts val="60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lumMod val="95000"/>
                </a:schemeClr>
              </a:solidFill>
              <a:effectLst/>
            </a:endParaRPr>
          </a:p>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lumMod val="95000"/>
                  </a:schemeClr>
                </a:solidFill>
                <a:effectLst/>
              </a:rPr>
              <a:t>Finally, the data reveals that the most popular product is Staples, followed by Avery Non-Stick Binders and KI adjustable –Height table. This implies that customers value quality, durability, and functionality in their products.</a:t>
            </a:r>
          </a:p>
          <a:p>
            <a:pPr marL="0" marR="0" lvl="0" indent="-228600" defTabSz="914400" fontAlgn="base">
              <a:lnSpc>
                <a:spcPct val="90000"/>
              </a:lnSpc>
              <a:spcBef>
                <a:spcPct val="0"/>
              </a:spcBef>
              <a:spcAft>
                <a:spcPts val="60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lumMod val="95000"/>
                </a:schemeClr>
              </a:solidFill>
              <a:effectLst/>
            </a:endParaRPr>
          </a:p>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lumMod val="95000"/>
                  </a:schemeClr>
                </a:solidFill>
                <a:effectLst/>
              </a:rPr>
              <a:t>The data also shows that the top sales states are California, New York, and Texas, which are the most populous and economically developed states in the US. This indicates that these states have a larger customer base and a higher purchasing power. </a:t>
            </a:r>
          </a:p>
        </p:txBody>
      </p:sp>
    </p:spTree>
    <p:extLst>
      <p:ext uri="{BB962C8B-B14F-4D97-AF65-F5344CB8AC3E}">
        <p14:creationId xmlns:p14="http://schemas.microsoft.com/office/powerpoint/2010/main" val="4054423811"/>
      </p:ext>
    </p:extLst>
  </p:cSld>
  <p:clrMapOvr>
    <a:masterClrMapping/>
  </p:clrMapOvr>
</p:sld>
</file>

<file path=ppt/theme/theme1.xml><?xml version="1.0" encoding="utf-8"?>
<a:theme xmlns:a="http://schemas.openxmlformats.org/drawingml/2006/main" name="Depth">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TM04033923[[fn=Depth]]</Template>
  <TotalTime>439</TotalTime>
  <Words>364</Words>
  <Application>Microsoft Office PowerPoint</Application>
  <PresentationFormat>On-screen Show (16:9)</PresentationFormat>
  <Paragraphs>22</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Corbel</vt:lpstr>
      <vt:lpstr>Times New Roman</vt:lpstr>
      <vt:lpstr>Depth</vt:lpstr>
      <vt:lpstr>Report on Supermarket Sales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Eye-Catching Portfolio</dc:title>
  <cp:lastModifiedBy>Shakil Ahammed</cp:lastModifiedBy>
  <cp:revision>59</cp:revision>
  <dcterms:modified xsi:type="dcterms:W3CDTF">2024-04-02T10:53:27Z</dcterms:modified>
</cp:coreProperties>
</file>