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4" r:id="rId1"/>
  </p:sldMasterIdLst>
  <p:notesMasterIdLst>
    <p:notesMasterId r:id="rId10"/>
  </p:notesMasterIdLst>
  <p:sldIdLst>
    <p:sldId id="256" r:id="rId2"/>
    <p:sldId id="261" r:id="rId3"/>
    <p:sldId id="280" r:id="rId4"/>
    <p:sldId id="281" r:id="rId5"/>
    <p:sldId id="282" r:id="rId6"/>
    <p:sldId id="283" r:id="rId7"/>
    <p:sldId id="277" r:id="rId8"/>
    <p:sldId id="276" r:id="rId9"/>
  </p:sldIdLst>
  <p:sldSz cx="9144000" cy="5143500" type="screen16x9"/>
  <p:notesSz cx="6858000" cy="9144000"/>
  <p:embeddedFontLst>
    <p:embeddedFont>
      <p:font typeface="Corbel" panose="020B0503020204020204" pitchFamily="34" charset="0"/>
      <p:regular r:id="rId11"/>
      <p:bold r:id="rId12"/>
      <p:italic r:id="rId13"/>
      <p:boldItalic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0EE227-6159-460C-8E44-D0F36F3074C4}">
  <a:tblStyle styleId="{140EE227-6159-460C-8E44-D0F36F3074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983613-7366-4525-9955-02ECCF5742B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p:scale>
          <a:sx n="110" d="100"/>
          <a:sy n="110" d="100"/>
        </p:scale>
        <p:origin x="2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64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48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21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79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956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044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81915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210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9698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5285991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76763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24120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056692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03040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81480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83"/>
        <p:cNvGrpSpPr/>
        <p:nvPr/>
      </p:nvGrpSpPr>
      <p:grpSpPr>
        <a:xfrm>
          <a:off x="0" y="0"/>
          <a:ext cx="0" cy="0"/>
          <a:chOff x="0" y="0"/>
          <a:chExt cx="0" cy="0"/>
        </a:xfrm>
      </p:grpSpPr>
      <p:sp>
        <p:nvSpPr>
          <p:cNvPr id="85" name="Google Shape;85;p18"/>
          <p:cNvSpPr txBox="1">
            <a:spLocks noGrp="1"/>
          </p:cNvSpPr>
          <p:nvPr>
            <p:ph type="title"/>
          </p:nvPr>
        </p:nvSpPr>
        <p:spPr>
          <a:xfrm>
            <a:off x="720000" y="540000"/>
            <a:ext cx="28482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6" name="Google Shape;86;p18"/>
          <p:cNvSpPr>
            <a:spLocks noGrp="1"/>
          </p:cNvSpPr>
          <p:nvPr>
            <p:ph type="pic" idx="2"/>
          </p:nvPr>
        </p:nvSpPr>
        <p:spPr>
          <a:xfrm>
            <a:off x="777850" y="1322624"/>
            <a:ext cx="1701000" cy="1701000"/>
          </a:xfrm>
          <a:prstGeom prst="roundRect">
            <a:avLst>
              <a:gd name="adj" fmla="val 16667"/>
            </a:avLst>
          </a:prstGeom>
          <a:noFill/>
          <a:ln w="28575" cap="flat" cmpd="sng">
            <a:solidFill>
              <a:schemeClr val="accent3"/>
            </a:solidFill>
            <a:prstDash val="solid"/>
            <a:round/>
            <a:headEnd type="none" w="sm" len="sm"/>
            <a:tailEnd type="none" w="sm" len="sm"/>
          </a:ln>
        </p:spPr>
      </p:sp>
    </p:spTree>
    <p:extLst>
      <p:ext uri="{BB962C8B-B14F-4D97-AF65-F5344CB8AC3E}">
        <p14:creationId xmlns:p14="http://schemas.microsoft.com/office/powerpoint/2010/main" val="401897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57851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94350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66600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7631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27785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71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4901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67112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7/22/2024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6284131"/>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5" r:id="rId18"/>
  </p:sldLayoutIdLst>
  <p:hf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p:nvPr/>
        </p:nvSpPr>
        <p:spPr>
          <a:xfrm>
            <a:off x="1100850" y="900861"/>
            <a:ext cx="6942300" cy="3376500"/>
          </a:xfrm>
          <a:prstGeom prst="roundRect">
            <a:avLst>
              <a:gd name="adj" fmla="val 8246"/>
            </a:avLst>
          </a:prstGeom>
          <a:solidFill>
            <a:srgbClr val="0E0E0E">
              <a:alpha val="40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70" name="Google Shape;170;p32"/>
          <p:cNvSpPr txBox="1">
            <a:spLocks noGrp="1"/>
          </p:cNvSpPr>
          <p:nvPr>
            <p:ph type="ctrTitle"/>
          </p:nvPr>
        </p:nvSpPr>
        <p:spPr>
          <a:xfrm>
            <a:off x="1482274" y="1411635"/>
            <a:ext cx="6458215" cy="996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3200" spc="0" dirty="0">
                <a:latin typeface="Times New Roman" panose="02020603050405020304" pitchFamily="18" charset="0"/>
                <a:cs typeface="Times New Roman" panose="02020603050405020304" pitchFamily="18" charset="0"/>
              </a:rPr>
              <a:t>Report on Breast Cancer Prediction using Logistic Regression</a:t>
            </a:r>
            <a:endParaRPr sz="3200" spc="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7FBC7B1-884B-C852-F344-2AC7DBCF4E01}"/>
              </a:ext>
            </a:extLst>
          </p:cNvPr>
          <p:cNvSpPr txBox="1"/>
          <p:nvPr/>
        </p:nvSpPr>
        <p:spPr>
          <a:xfrm>
            <a:off x="1482274" y="2825274"/>
            <a:ext cx="4585447" cy="461665"/>
          </a:xfrm>
          <a:prstGeom prst="rect">
            <a:avLst/>
          </a:prstGeom>
          <a:noFill/>
        </p:spPr>
        <p:txBody>
          <a:bodyPr wrap="square" rtlCol="0">
            <a:spAutoFit/>
          </a:bodyPr>
          <a:lstStyle/>
          <a:p>
            <a:pPr defTabSz="768096">
              <a:lnSpc>
                <a:spcPct val="100000"/>
              </a:lnSpc>
              <a:spcBef>
                <a:spcPts val="840"/>
              </a:spcBef>
              <a:buClr>
                <a:schemeClr val="accent1"/>
              </a:buClr>
              <a:buSzPct val="100000"/>
            </a:pPr>
            <a:r>
              <a:rPr lang="en-US" sz="1200" b="0" kern="1200" cap="all" spc="252" baseline="0" dirty="0">
                <a:solidFill>
                  <a:srgbClr val="FFFFFE"/>
                </a:solidFill>
                <a:latin typeface="Times New Roman" panose="02020603050405020304" pitchFamily="18" charset="0"/>
                <a:ea typeface="+mn-ea"/>
                <a:cs typeface="Times New Roman" panose="02020603050405020304" pitchFamily="18" charset="0"/>
              </a:rPr>
              <a:t>Prepared by</a:t>
            </a:r>
            <a:br>
              <a:rPr lang="en-US" sz="1200" b="0" kern="1200" cap="all" spc="252" baseline="0" dirty="0">
                <a:solidFill>
                  <a:srgbClr val="FFFFFE"/>
                </a:solidFill>
                <a:latin typeface="Times New Roman" panose="02020603050405020304" pitchFamily="18" charset="0"/>
                <a:ea typeface="+mn-ea"/>
                <a:cs typeface="Times New Roman" panose="02020603050405020304" pitchFamily="18" charset="0"/>
              </a:rPr>
            </a:br>
            <a:r>
              <a:rPr lang="en-US" sz="1200" b="0" kern="1200" cap="all" spc="252" baseline="0" dirty="0">
                <a:solidFill>
                  <a:srgbClr val="FFFFFE"/>
                </a:solidFill>
                <a:latin typeface="Times New Roman" panose="02020603050405020304" pitchFamily="18" charset="0"/>
                <a:ea typeface="+mn-ea"/>
                <a:cs typeface="Times New Roman" panose="02020603050405020304" pitchFamily="18" charset="0"/>
              </a:rPr>
              <a:t>Shakil Ahammed</a:t>
            </a:r>
            <a:endParaRPr lang="en-US" sz="1600" b="0" cap="all" spc="150" dirty="0">
              <a:solidFill>
                <a:srgbClr val="FFFFFE"/>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sp>
        <p:nvSpPr>
          <p:cNvPr id="5" name="TextBox 4">
            <a:extLst>
              <a:ext uri="{FF2B5EF4-FFF2-40B4-BE49-F238E27FC236}">
                <a16:creationId xmlns:a16="http://schemas.microsoft.com/office/drawing/2014/main" id="{0C61269D-DF0F-CEF8-2CFC-6107E4B9A485}"/>
              </a:ext>
            </a:extLst>
          </p:cNvPr>
          <p:cNvSpPr txBox="1"/>
          <p:nvPr/>
        </p:nvSpPr>
        <p:spPr>
          <a:xfrm>
            <a:off x="3674961" y="396961"/>
            <a:ext cx="2199191" cy="461665"/>
          </a:xfrm>
          <a:prstGeom prst="rect">
            <a:avLst/>
          </a:prstGeom>
          <a:noFill/>
        </p:spPr>
        <p:txBody>
          <a:bodyPr wrap="square">
            <a:spAutoFit/>
          </a:bodyPr>
          <a:lstStyle/>
          <a:p>
            <a:r>
              <a:rPr lang="en-US" sz="2400" b="1" u="sng"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US" dirty="0"/>
          </a:p>
        </p:txBody>
      </p:sp>
      <p:sp>
        <p:nvSpPr>
          <p:cNvPr id="6" name="Google Shape;247;p37">
            <a:extLst>
              <a:ext uri="{FF2B5EF4-FFF2-40B4-BE49-F238E27FC236}">
                <a16:creationId xmlns:a16="http://schemas.microsoft.com/office/drawing/2014/main" id="{06F2445A-FC4D-95BF-F754-B9C040E6E3B8}"/>
              </a:ext>
            </a:extLst>
          </p:cNvPr>
          <p:cNvSpPr/>
          <p:nvPr/>
        </p:nvSpPr>
        <p:spPr>
          <a:xfrm>
            <a:off x="903419" y="1553792"/>
            <a:ext cx="7418185" cy="2589946"/>
          </a:xfrm>
          <a:prstGeom prst="roundRect">
            <a:avLst>
              <a:gd name="adj" fmla="val 14817"/>
            </a:avLst>
          </a:prstGeom>
          <a:solidFill>
            <a:srgbClr val="0E0E0E">
              <a:alpha val="32139"/>
            </a:srgbClr>
          </a:solidFill>
          <a:ln>
            <a:noFill/>
          </a:ln>
        </p:spPr>
        <p:txBody>
          <a:bodyPr spcFirstLastPara="1" wrap="square" lIns="91425" tIns="91425" rIns="91425" bIns="91425" anchor="ctr" anchorCtr="0">
            <a:noAutofit/>
          </a:bodyPr>
          <a:lstStyle/>
          <a:p>
            <a:r>
              <a:rPr lang="en-GB" b="0" i="0" dirty="0">
                <a:effectLst/>
                <a:latin typeface="Times New Roman" panose="02020603050405020304" pitchFamily="18" charset="0"/>
                <a:cs typeface="Times New Roman" panose="02020603050405020304" pitchFamily="18" charset="0"/>
              </a:rPr>
              <a:t>We will be working with the Breast Cancer dataset, which contains some very detailed measurements of cells. Along with each observation of measurements, we have the diagnosis of the cell (malignant or not).</a:t>
            </a:r>
          </a:p>
          <a:p>
            <a:r>
              <a:rPr lang="en-GB" b="0" i="0" dirty="0">
                <a:effectLst/>
                <a:latin typeface="Times New Roman" panose="02020603050405020304" pitchFamily="18" charset="0"/>
                <a:cs typeface="Times New Roman" panose="02020603050405020304" pitchFamily="18" charset="0"/>
              </a:rPr>
              <a:t>Our goal is to train a model that will be able to predict whether or not a given cell is malignant given only its measurements.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3" name="Picture 2">
            <a:extLst>
              <a:ext uri="{FF2B5EF4-FFF2-40B4-BE49-F238E27FC236}">
                <a16:creationId xmlns:a16="http://schemas.microsoft.com/office/drawing/2014/main" id="{09BF5AE9-DD27-855F-21FA-B1C02A722ED3}"/>
              </a:ext>
            </a:extLst>
          </p:cNvPr>
          <p:cNvPicPr>
            <a:picLocks noChangeAspect="1"/>
          </p:cNvPicPr>
          <p:nvPr/>
        </p:nvPicPr>
        <p:blipFill>
          <a:blip r:embed="rId3"/>
          <a:stretch>
            <a:fillRect/>
          </a:stretch>
        </p:blipFill>
        <p:spPr>
          <a:xfrm>
            <a:off x="2163257" y="520967"/>
            <a:ext cx="5175094" cy="3804788"/>
          </a:xfrm>
          <a:prstGeom prst="rect">
            <a:avLst/>
          </a:prstGeom>
        </p:spPr>
      </p:pic>
      <p:sp>
        <p:nvSpPr>
          <p:cNvPr id="5" name="TextBox 4">
            <a:extLst>
              <a:ext uri="{FF2B5EF4-FFF2-40B4-BE49-F238E27FC236}">
                <a16:creationId xmlns:a16="http://schemas.microsoft.com/office/drawing/2014/main" id="{2960E9E5-617D-8E0C-8F41-8A98922652DD}"/>
              </a:ext>
            </a:extLst>
          </p:cNvPr>
          <p:cNvSpPr txBox="1"/>
          <p:nvPr/>
        </p:nvSpPr>
        <p:spPr>
          <a:xfrm>
            <a:off x="4166887" y="0"/>
            <a:ext cx="1412110" cy="461665"/>
          </a:xfrm>
          <a:prstGeom prst="rect">
            <a:avLst/>
          </a:prstGeom>
          <a:noFill/>
        </p:spPr>
        <p:txBody>
          <a:bodyPr wrap="square">
            <a:spAutoFit/>
          </a:bodyPr>
          <a:lstStyle/>
          <a:p>
            <a:r>
              <a:rPr lang="en-US" sz="2400" b="1" u="sng" kern="100" dirty="0">
                <a:effectLst/>
                <a:latin typeface="Times New Roman" panose="02020603050405020304" pitchFamily="18" charset="0"/>
                <a:ea typeface="Aptos" panose="020B0004020202020204" pitchFamily="34" charset="0"/>
                <a:cs typeface="Times New Roman" panose="02020603050405020304" pitchFamily="18" charset="0"/>
              </a:rPr>
              <a:t>Insights</a:t>
            </a:r>
            <a:endParaRPr lang="en-US" dirty="0"/>
          </a:p>
        </p:txBody>
      </p:sp>
      <p:sp>
        <p:nvSpPr>
          <p:cNvPr id="6" name="Google Shape;247;p37">
            <a:extLst>
              <a:ext uri="{FF2B5EF4-FFF2-40B4-BE49-F238E27FC236}">
                <a16:creationId xmlns:a16="http://schemas.microsoft.com/office/drawing/2014/main" id="{1849E8E8-5D36-15A5-34DD-B335B516F77F}"/>
              </a:ext>
            </a:extLst>
          </p:cNvPr>
          <p:cNvSpPr/>
          <p:nvPr/>
        </p:nvSpPr>
        <p:spPr>
          <a:xfrm>
            <a:off x="3148303" y="4483441"/>
            <a:ext cx="3205002" cy="475000"/>
          </a:xfrm>
          <a:prstGeom prst="roundRect">
            <a:avLst>
              <a:gd name="adj" fmla="val 21186"/>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Correlation between columns.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92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3" name="Picture 2">
            <a:extLst>
              <a:ext uri="{FF2B5EF4-FFF2-40B4-BE49-F238E27FC236}">
                <a16:creationId xmlns:a16="http://schemas.microsoft.com/office/drawing/2014/main" id="{FFC11949-FE4A-9BD9-11B2-938DE8D360A9}"/>
              </a:ext>
            </a:extLst>
          </p:cNvPr>
          <p:cNvPicPr>
            <a:picLocks noChangeAspect="1"/>
          </p:cNvPicPr>
          <p:nvPr/>
        </p:nvPicPr>
        <p:blipFill>
          <a:blip r:embed="rId3"/>
          <a:stretch>
            <a:fillRect/>
          </a:stretch>
        </p:blipFill>
        <p:spPr>
          <a:xfrm>
            <a:off x="1963265" y="1444943"/>
            <a:ext cx="5611008" cy="1200318"/>
          </a:xfrm>
          <a:prstGeom prst="rect">
            <a:avLst/>
          </a:prstGeom>
        </p:spPr>
      </p:pic>
      <p:sp>
        <p:nvSpPr>
          <p:cNvPr id="4" name="Google Shape;247;p37">
            <a:extLst>
              <a:ext uri="{FF2B5EF4-FFF2-40B4-BE49-F238E27FC236}">
                <a16:creationId xmlns:a16="http://schemas.microsoft.com/office/drawing/2014/main" id="{5EE040BA-FC66-C129-8048-1646ECE129C6}"/>
              </a:ext>
            </a:extLst>
          </p:cNvPr>
          <p:cNvSpPr/>
          <p:nvPr/>
        </p:nvSpPr>
        <p:spPr>
          <a:xfrm>
            <a:off x="1395936" y="3512369"/>
            <a:ext cx="6745667" cy="776380"/>
          </a:xfrm>
          <a:prstGeom prst="roundRect">
            <a:avLst>
              <a:gd name="adj" fmla="val 21186"/>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In diagnosis column, M(Malignant)= 1, B(Benign)= 0. Most cases are Benign(357).</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70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 name="Google Shape;247;p37">
            <a:extLst>
              <a:ext uri="{FF2B5EF4-FFF2-40B4-BE49-F238E27FC236}">
                <a16:creationId xmlns:a16="http://schemas.microsoft.com/office/drawing/2014/main" id="{6A9EDD62-A1D2-9C73-6108-A84D0A33E183}"/>
              </a:ext>
            </a:extLst>
          </p:cNvPr>
          <p:cNvSpPr/>
          <p:nvPr/>
        </p:nvSpPr>
        <p:spPr>
          <a:xfrm>
            <a:off x="804441" y="3305995"/>
            <a:ext cx="7639291" cy="1747778"/>
          </a:xfrm>
          <a:prstGeom prst="roundRect">
            <a:avLst>
              <a:gd name="adj" fmla="val 21186"/>
            </a:avLst>
          </a:prstGeom>
          <a:solidFill>
            <a:srgbClr val="0E0E0E">
              <a:alpha val="32139"/>
            </a:srgbClr>
          </a:solidFill>
          <a:ln>
            <a:noFill/>
          </a:ln>
        </p:spPr>
        <p:txBody>
          <a:bodyPr spcFirstLastPara="1" wrap="square" lIns="91425" tIns="91425" rIns="91425" bIns="91425" anchor="ctr" anchorCtr="0">
            <a:noAutofit/>
          </a:bodyPr>
          <a:lstStyle/>
          <a:p>
            <a:pPr algn="l"/>
            <a:r>
              <a:rPr lang="en-GB" b="0" i="0" dirty="0">
                <a:effectLst/>
                <a:latin typeface="Times New Roman" panose="02020603050405020304" pitchFamily="18" charset="0"/>
                <a:cs typeface="Times New Roman" panose="02020603050405020304" pitchFamily="18" charset="0"/>
              </a:rPr>
              <a:t>The data is not yet normalized. This can be a problem, because the units of our variables are not necessarily in the same units. Also, there might be some outliers that could cause our model to perform badly.</a:t>
            </a:r>
          </a:p>
          <a:p>
            <a:pPr algn="l"/>
            <a:r>
              <a:rPr lang="en-GB" b="0" i="0" dirty="0">
                <a:effectLst/>
                <a:latin typeface="Times New Roman" panose="02020603050405020304" pitchFamily="18" charset="0"/>
                <a:cs typeface="Times New Roman" panose="02020603050405020304" pitchFamily="18" charset="0"/>
              </a:rPr>
              <a:t>What we do in these cases is normalize the data before feeding it into our model. This will improve the performance of our machine learning algorithm.</a:t>
            </a:r>
          </a:p>
        </p:txBody>
      </p:sp>
      <p:pic>
        <p:nvPicPr>
          <p:cNvPr id="6" name="Picture 5">
            <a:extLst>
              <a:ext uri="{FF2B5EF4-FFF2-40B4-BE49-F238E27FC236}">
                <a16:creationId xmlns:a16="http://schemas.microsoft.com/office/drawing/2014/main" id="{7C0DB27B-91BE-5B0C-C73B-BF629C6F3697}"/>
              </a:ext>
            </a:extLst>
          </p:cNvPr>
          <p:cNvPicPr>
            <a:picLocks noChangeAspect="1"/>
          </p:cNvPicPr>
          <p:nvPr/>
        </p:nvPicPr>
        <p:blipFill>
          <a:blip r:embed="rId3"/>
          <a:stretch>
            <a:fillRect/>
          </a:stretch>
        </p:blipFill>
        <p:spPr>
          <a:xfrm>
            <a:off x="1836955" y="658802"/>
            <a:ext cx="5333564" cy="2539782"/>
          </a:xfrm>
          <a:prstGeom prst="rect">
            <a:avLst/>
          </a:prstGeom>
        </p:spPr>
      </p:pic>
      <p:sp>
        <p:nvSpPr>
          <p:cNvPr id="8" name="TextBox 7">
            <a:extLst>
              <a:ext uri="{FF2B5EF4-FFF2-40B4-BE49-F238E27FC236}">
                <a16:creationId xmlns:a16="http://schemas.microsoft.com/office/drawing/2014/main" id="{59D8C57A-9093-9012-F475-CF81A42F42B4}"/>
              </a:ext>
            </a:extLst>
          </p:cNvPr>
          <p:cNvSpPr txBox="1"/>
          <p:nvPr/>
        </p:nvSpPr>
        <p:spPr>
          <a:xfrm>
            <a:off x="3137924" y="89727"/>
            <a:ext cx="2731626" cy="461665"/>
          </a:xfrm>
          <a:prstGeom prst="rect">
            <a:avLst/>
          </a:prstGeom>
          <a:noFill/>
        </p:spPr>
        <p:txBody>
          <a:bodyPr wrap="square">
            <a:spAutoFit/>
          </a:bodyPr>
          <a:lstStyle/>
          <a:p>
            <a:r>
              <a:rPr lang="en-US" sz="2400" b="1" i="0" u="sng" dirty="0">
                <a:effectLst/>
                <a:latin typeface="Times New Roman" panose="02020603050405020304" pitchFamily="18" charset="0"/>
                <a:cs typeface="Times New Roman" panose="02020603050405020304" pitchFamily="18" charset="0"/>
              </a:rPr>
              <a:t>Normalize the data</a:t>
            </a:r>
          </a:p>
        </p:txBody>
      </p:sp>
    </p:spTree>
    <p:extLst>
      <p:ext uri="{BB962C8B-B14F-4D97-AF65-F5344CB8AC3E}">
        <p14:creationId xmlns:p14="http://schemas.microsoft.com/office/powerpoint/2010/main" val="195286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 name="Google Shape;247;p37">
            <a:extLst>
              <a:ext uri="{FF2B5EF4-FFF2-40B4-BE49-F238E27FC236}">
                <a16:creationId xmlns:a16="http://schemas.microsoft.com/office/drawing/2014/main" id="{6A9EDD62-A1D2-9C73-6108-A84D0A33E183}"/>
              </a:ext>
            </a:extLst>
          </p:cNvPr>
          <p:cNvSpPr/>
          <p:nvPr/>
        </p:nvSpPr>
        <p:spPr>
          <a:xfrm>
            <a:off x="559029" y="3727719"/>
            <a:ext cx="8025941" cy="838494"/>
          </a:xfrm>
          <a:prstGeom prst="roundRect">
            <a:avLst>
              <a:gd name="adj" fmla="val 21186"/>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0" i="0" dirty="0">
                <a:effectLst/>
                <a:latin typeface="Times New Roman" panose="02020603050405020304" pitchFamily="18" charset="0"/>
                <a:cs typeface="Times New Roman" panose="02020603050405020304" pitchFamily="18" charset="0"/>
              </a:rPr>
              <a:t>We then split the dataset into a training set and a testing set.  Then create a Logistic Regression Model.</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CCB4466-3051-36EF-C8A1-558FD31DF9BA}"/>
              </a:ext>
            </a:extLst>
          </p:cNvPr>
          <p:cNvPicPr>
            <a:picLocks noChangeAspect="1"/>
          </p:cNvPicPr>
          <p:nvPr/>
        </p:nvPicPr>
        <p:blipFill>
          <a:blip r:embed="rId3"/>
          <a:stretch>
            <a:fillRect/>
          </a:stretch>
        </p:blipFill>
        <p:spPr>
          <a:xfrm>
            <a:off x="1313727" y="726461"/>
            <a:ext cx="6667017" cy="2517831"/>
          </a:xfrm>
          <a:prstGeom prst="rect">
            <a:avLst/>
          </a:prstGeom>
        </p:spPr>
      </p:pic>
    </p:spTree>
    <p:extLst>
      <p:ext uri="{BB962C8B-B14F-4D97-AF65-F5344CB8AC3E}">
        <p14:creationId xmlns:p14="http://schemas.microsoft.com/office/powerpoint/2010/main" val="354586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36723" y="3767559"/>
            <a:ext cx="9070553" cy="1180533"/>
          </a:xfrm>
          <a:prstGeom prst="roundRect">
            <a:avLst>
              <a:gd name="adj" fmla="val 14108"/>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0" i="0" dirty="0">
                <a:effectLst/>
                <a:latin typeface="Times New Roman" panose="02020603050405020304" pitchFamily="18" charset="0"/>
                <a:cs typeface="Times New Roman" panose="02020603050405020304" pitchFamily="18" charset="0"/>
              </a:rPr>
              <a:t>we have trained a logistic regression model to predict the target variable using a dataset of input features. As you can see here, after training the model on the training set and evaluating its performance on the test set, we achieved a final accuracy of 0.98. This is a strong performance and indicates that the model is able to make accurate predictions on new, unseen data.</a:t>
            </a:r>
            <a:endParaRPr lang="en-GB"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0F63957-4387-FEF2-2674-22D41474FFF5}"/>
              </a:ext>
            </a:extLst>
          </p:cNvPr>
          <p:cNvPicPr>
            <a:picLocks noChangeAspect="1"/>
          </p:cNvPicPr>
          <p:nvPr/>
        </p:nvPicPr>
        <p:blipFill>
          <a:blip r:embed="rId3"/>
          <a:stretch>
            <a:fillRect/>
          </a:stretch>
        </p:blipFill>
        <p:spPr>
          <a:xfrm>
            <a:off x="2063625" y="524222"/>
            <a:ext cx="4698448" cy="3180780"/>
          </a:xfrm>
          <a:prstGeom prst="rect">
            <a:avLst/>
          </a:prstGeom>
        </p:spPr>
      </p:pic>
      <p:sp>
        <p:nvSpPr>
          <p:cNvPr id="6" name="TextBox 5">
            <a:extLst>
              <a:ext uri="{FF2B5EF4-FFF2-40B4-BE49-F238E27FC236}">
                <a16:creationId xmlns:a16="http://schemas.microsoft.com/office/drawing/2014/main" id="{4C5E2169-4A9E-4DC8-7D96-978A52BF1409}"/>
              </a:ext>
            </a:extLst>
          </p:cNvPr>
          <p:cNvSpPr txBox="1"/>
          <p:nvPr/>
        </p:nvSpPr>
        <p:spPr>
          <a:xfrm>
            <a:off x="3038355" y="0"/>
            <a:ext cx="2748988" cy="461665"/>
          </a:xfrm>
          <a:prstGeom prst="rect">
            <a:avLst/>
          </a:prstGeom>
          <a:noFill/>
        </p:spPr>
        <p:txBody>
          <a:bodyPr wrap="square">
            <a:spAutoFit/>
          </a:bodyPr>
          <a:lstStyle/>
          <a:p>
            <a:r>
              <a:rPr lang="en-US" sz="2400" b="1" i="0" u="sng" dirty="0">
                <a:effectLst/>
                <a:latin typeface="Times New Roman" panose="02020603050405020304" pitchFamily="18" charset="0"/>
                <a:cs typeface="Times New Roman" panose="02020603050405020304" pitchFamily="18" charset="0"/>
              </a:rPr>
              <a:t>Evaluate the model</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78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3" name="TextBox 2">
            <a:extLst>
              <a:ext uri="{FF2B5EF4-FFF2-40B4-BE49-F238E27FC236}">
                <a16:creationId xmlns:a16="http://schemas.microsoft.com/office/drawing/2014/main" id="{C5F2AEAD-A3C1-EA40-B498-36F326C36A82}"/>
              </a:ext>
            </a:extLst>
          </p:cNvPr>
          <p:cNvSpPr txBox="1"/>
          <p:nvPr/>
        </p:nvSpPr>
        <p:spPr>
          <a:xfrm>
            <a:off x="3559215" y="84445"/>
            <a:ext cx="1759352" cy="461665"/>
          </a:xfrm>
          <a:prstGeom prst="rect">
            <a:avLst/>
          </a:prstGeom>
          <a:noFill/>
        </p:spPr>
        <p:txBody>
          <a:bodyPr wrap="square">
            <a:spAutoFit/>
          </a:bodyPr>
          <a:lstStyle/>
          <a:p>
            <a:r>
              <a:rPr lang="en-US" sz="2400" b="1" u="sng" kern="100" dirty="0">
                <a:effectLst/>
                <a:latin typeface="Times New Roman" panose="02020603050405020304" pitchFamily="18" charset="0"/>
                <a:ea typeface="Aptos" panose="020B0004020202020204" pitchFamily="34" charset="0"/>
                <a:cs typeface="Times New Roman" panose="02020603050405020304" pitchFamily="18" charset="0"/>
              </a:rPr>
              <a:t>Conclusion</a:t>
            </a:r>
            <a:endParaRPr lang="en-US" dirty="0"/>
          </a:p>
        </p:txBody>
      </p:sp>
      <p:sp>
        <p:nvSpPr>
          <p:cNvPr id="6" name="Google Shape;247;p37">
            <a:extLst>
              <a:ext uri="{FF2B5EF4-FFF2-40B4-BE49-F238E27FC236}">
                <a16:creationId xmlns:a16="http://schemas.microsoft.com/office/drawing/2014/main" id="{7B419A54-7DAE-939A-22D3-E0F087A219EA}"/>
              </a:ext>
            </a:extLst>
          </p:cNvPr>
          <p:cNvSpPr/>
          <p:nvPr/>
        </p:nvSpPr>
        <p:spPr>
          <a:xfrm>
            <a:off x="130215" y="700268"/>
            <a:ext cx="8883569" cy="4161099"/>
          </a:xfrm>
          <a:prstGeom prst="roundRect">
            <a:avLst>
              <a:gd name="adj" fmla="val 6980"/>
            </a:avLst>
          </a:prstGeom>
          <a:solidFill>
            <a:srgbClr val="0E0E0E">
              <a:alpha val="32139"/>
            </a:srgbClr>
          </a:solidFill>
          <a:ln>
            <a:noFill/>
          </a:ln>
        </p:spPr>
        <p:txBody>
          <a:bodyPr spcFirstLastPara="1" wrap="square" lIns="91425" tIns="91425" rIns="91425" bIns="91425" anchor="ctr" anchorCtr="0">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have finished our analysis. We have used the data from the open dataset Breast Cancer in order to build a model that will predict if a given cell is malicious or not given certain measurements of its nucleus. This model, now that it is trained, can, evidently, be extremely useful to perform punctual analysis on given cells for a hospital.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However, since the model is easily callable in a python function to make predictions, this kind of model can easily be added to a server technology such as Flask and serve a front-end application that doctors can use.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 we could build an interface where a doctor inputs some measurements that she has performed and the model would output if the cell is malicious or not. Or maybe, a more realistic use of this model could be to connect the backend application to a machine that takes a sample of tissue, measures all the cells and the performs a diagnosis.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using python, the API of such an application would extremely minimalist, and all we did to save the lives of people was train a logistic regression model on the hospital's data.</a:t>
            </a:r>
          </a:p>
          <a:p>
            <a:pPr algn="l"/>
            <a:endParaRPr lang="en-GB"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688670"/>
      </p:ext>
    </p:extLst>
  </p:cSld>
  <p:clrMapOvr>
    <a:masterClrMapping/>
  </p:clrMapOvr>
</p:sld>
</file>

<file path=ppt/theme/theme1.xml><?xml version="1.0" encoding="utf-8"?>
<a:theme xmlns:a="http://schemas.openxmlformats.org/drawingml/2006/main" name="Dept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353</TotalTime>
  <Words>489</Words>
  <Application>Microsoft Office PowerPoint</Application>
  <PresentationFormat>On-screen Show (16:9)</PresentationFormat>
  <Paragraphs>19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Corbel</vt:lpstr>
      <vt:lpstr>Times New Roman</vt:lpstr>
      <vt:lpstr>Arial</vt:lpstr>
      <vt:lpstr>Depth</vt:lpstr>
      <vt:lpstr>Report on Breast Cancer Prediction using Logistic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Eye-Catching Portfolio</dc:title>
  <dc:creator>Shakil Ahammed</dc:creator>
  <cp:lastModifiedBy>Shakil Ahammed</cp:lastModifiedBy>
  <cp:revision>68</cp:revision>
  <dcterms:modified xsi:type="dcterms:W3CDTF">2024-07-22T11:29:52Z</dcterms:modified>
</cp:coreProperties>
</file>