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4" r:id="rId1"/>
  </p:sldMasterIdLst>
  <p:notesMasterIdLst>
    <p:notesMasterId r:id="rId26"/>
  </p:notesMasterIdLst>
  <p:sldIdLst>
    <p:sldId id="256" r:id="rId2"/>
    <p:sldId id="281" r:id="rId3"/>
    <p:sldId id="284"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Lst>
  <p:sldSz cx="9144000" cy="5143500" type="screen16x9"/>
  <p:notesSz cx="6858000" cy="9144000"/>
  <p:embeddedFontLst>
    <p:embeddedFont>
      <p:font typeface="Corbel" panose="020B0503020204020204" pitchFamily="34" charset="0"/>
      <p:regular r:id="rId27"/>
      <p:bold r:id="rId28"/>
      <p:italic r:id="rId29"/>
      <p:boldItalic r:id="rId3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40EE227-6159-460C-8E44-D0F36F3074C4}">
  <a:tblStyle styleId="{140EE227-6159-460C-8E44-D0F36F3074C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1983613-7366-4525-9955-02ECCF5742B2}"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41" autoAdjust="0"/>
    <p:restoredTop sz="94660"/>
  </p:normalViewPr>
  <p:slideViewPr>
    <p:cSldViewPr snapToGrid="0">
      <p:cViewPr varScale="1">
        <p:scale>
          <a:sx n="113" d="100"/>
          <a:sy n="113" d="100"/>
        </p:scale>
        <p:origin x="23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877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7206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389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4373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3380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5345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47413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26278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7965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0624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88593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4714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87394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96497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05044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2077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3300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2751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5195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1294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324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0733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5084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3348021"/>
            <a:ext cx="6858000" cy="1231118"/>
          </a:xfrm>
        </p:spPr>
        <p:txBody>
          <a:bodyPr wrap="none" anchor="t">
            <a:normAutofit/>
          </a:bodyPr>
          <a:lstStyle>
            <a:lvl1pPr algn="r">
              <a:defRPr sz="7200" b="0" spc="-225">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657349" y="2770782"/>
            <a:ext cx="6858000" cy="565519"/>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smtClean="0"/>
              <a:t>7/31/2024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1819156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275370"/>
            <a:ext cx="7886700" cy="614516"/>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9841" y="740569"/>
            <a:ext cx="7886700" cy="253480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3889887"/>
            <a:ext cx="7885509" cy="511854"/>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smtClean="0"/>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62101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2650758"/>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29841" y="3367049"/>
            <a:ext cx="7885509" cy="112637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smtClean="0"/>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96984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273844"/>
            <a:ext cx="6977064" cy="2244678"/>
          </a:xfrm>
        </p:spPr>
        <p:txBody>
          <a:bodyPr anchor="ctr"/>
          <a:lstStyle>
            <a:lvl1pPr>
              <a:defRPr sz="33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28650" y="3376297"/>
            <a:ext cx="7884318" cy="111712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smtClean="0"/>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9" name="TextBox 8"/>
          <p:cNvSpPr txBox="1"/>
          <p:nvPr/>
        </p:nvSpPr>
        <p:spPr>
          <a:xfrm>
            <a:off x="833283"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45285991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1745226"/>
            <a:ext cx="7886700" cy="1883876"/>
          </a:xfrm>
        </p:spPr>
        <p:txBody>
          <a:bodyPr anchor="b">
            <a:normAutofit/>
          </a:bodyPr>
          <a:lstStyle>
            <a:lvl1pPr>
              <a:defRPr sz="4050"/>
            </a:lvl1pPr>
          </a:lstStyle>
          <a:p>
            <a:r>
              <a:rPr lang="en-US"/>
              <a:t>Click to edit Master title style</a:t>
            </a:r>
            <a:endParaRPr lang="en-US" dirty="0"/>
          </a:p>
        </p:txBody>
      </p:sp>
      <p:sp>
        <p:nvSpPr>
          <p:cNvPr id="4" name="Text Placeholder 3"/>
          <p:cNvSpPr>
            <a:spLocks noGrp="1"/>
          </p:cNvSpPr>
          <p:nvPr>
            <p:ph type="body" sz="half" idx="2"/>
          </p:nvPr>
        </p:nvSpPr>
        <p:spPr>
          <a:xfrm>
            <a:off x="629841" y="3637936"/>
            <a:ext cx="7885509" cy="855483"/>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smtClean="0"/>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767636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273844"/>
            <a:ext cx="7886700" cy="994172"/>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02961" y="1414462"/>
            <a:ext cx="2210150" cy="432197"/>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1017598" y="1928812"/>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440996" y="1414462"/>
            <a:ext cx="2202181" cy="432197"/>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3433081" y="1928812"/>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71777" y="1414462"/>
            <a:ext cx="2199085" cy="432197"/>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5871777" y="1928812"/>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smtClean="0"/>
              <a:t>7/31/2024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241208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273844"/>
            <a:ext cx="7886700" cy="99417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99064" y="3223127"/>
            <a:ext cx="2205038"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999064" y="1692266"/>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999064" y="3655324"/>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426748" y="3223127"/>
            <a:ext cx="2197894"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26747" y="1692266"/>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425733" y="3655323"/>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53242" y="3223127"/>
            <a:ext cx="2199085"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53241" y="1692266"/>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853148" y="3655322"/>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smtClean="0"/>
              <a:t>7/31/2024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056692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2030408"/>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7814801"/>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83"/>
        <p:cNvGrpSpPr/>
        <p:nvPr/>
      </p:nvGrpSpPr>
      <p:grpSpPr>
        <a:xfrm>
          <a:off x="0" y="0"/>
          <a:ext cx="0" cy="0"/>
          <a:chOff x="0" y="0"/>
          <a:chExt cx="0" cy="0"/>
        </a:xfrm>
      </p:grpSpPr>
      <p:sp>
        <p:nvSpPr>
          <p:cNvPr id="85" name="Google Shape;85;p18"/>
          <p:cNvSpPr txBox="1">
            <a:spLocks noGrp="1"/>
          </p:cNvSpPr>
          <p:nvPr>
            <p:ph type="title"/>
          </p:nvPr>
        </p:nvSpPr>
        <p:spPr>
          <a:xfrm>
            <a:off x="720000" y="540000"/>
            <a:ext cx="28482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86" name="Google Shape;86;p18"/>
          <p:cNvSpPr>
            <a:spLocks noGrp="1"/>
          </p:cNvSpPr>
          <p:nvPr>
            <p:ph type="pic" idx="2"/>
          </p:nvPr>
        </p:nvSpPr>
        <p:spPr>
          <a:xfrm>
            <a:off x="777850" y="1322624"/>
            <a:ext cx="1701000" cy="1701000"/>
          </a:xfrm>
          <a:prstGeom prst="roundRect">
            <a:avLst>
              <a:gd name="adj" fmla="val 16667"/>
            </a:avLst>
          </a:prstGeom>
          <a:noFill/>
          <a:ln w="28575" cap="flat" cmpd="sng">
            <a:solidFill>
              <a:schemeClr val="accent3"/>
            </a:solidFill>
            <a:prstDash val="solid"/>
            <a:round/>
            <a:headEnd type="none" w="sm" len="sm"/>
            <a:tailEnd type="none" w="sm" len="sm"/>
          </a:ln>
        </p:spPr>
      </p:sp>
    </p:spTree>
    <p:extLst>
      <p:ext uri="{BB962C8B-B14F-4D97-AF65-F5344CB8AC3E}">
        <p14:creationId xmlns:p14="http://schemas.microsoft.com/office/powerpoint/2010/main" val="4018972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657851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3348021"/>
            <a:ext cx="6858000" cy="1231118"/>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640899" y="2770256"/>
            <a:ext cx="6858000" cy="565519"/>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smtClean="0"/>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6943503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0000" y="1369219"/>
            <a:ext cx="3768912"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9880" y="1369219"/>
            <a:ext cx="377547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766600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40000" y="1260872"/>
            <a:ext cx="3768912" cy="617934"/>
          </a:xfrm>
        </p:spPr>
        <p:txBody>
          <a:bodyPr anchor="b"/>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40000" y="1878806"/>
            <a:ext cx="3768912"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39880" y="1260872"/>
            <a:ext cx="3776661" cy="617934"/>
          </a:xfrm>
        </p:spPr>
        <p:txBody>
          <a:bodyPr vert="horz" lIns="91440" tIns="45720" rIns="91440" bIns="45720" rtlCol="0" anchor="b">
            <a:norm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4739880" y="1878806"/>
            <a:ext cx="377666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7/31/2024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76317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7/31/2024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277859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7/31/2024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1719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0000" y="1543050"/>
            <a:ext cx="2739019" cy="2858691"/>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449012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40000" y="1543050"/>
            <a:ext cx="2739019" cy="2858691"/>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671126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0000" y="1369219"/>
            <a:ext cx="767535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smtClean="0"/>
              <a:t>7/31/2024</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76284131"/>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 id="2147483775" r:id="rId18"/>
  </p:sldLayoutIdLst>
  <p:hf hdr="0" ftr="0" dt="0"/>
  <p:txStyles>
    <p:titleStyle>
      <a:lvl1pPr algn="l" defTabSz="685800" rtl="0" eaLnBrk="1" latinLnBrk="0" hangingPunct="1">
        <a:lnSpc>
          <a:spcPct val="90000"/>
        </a:lnSpc>
        <a:spcBef>
          <a:spcPct val="0"/>
        </a:spcBef>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18.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18.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18.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18.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18.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18.xml"/><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2"/>
          <p:cNvSpPr/>
          <p:nvPr/>
        </p:nvSpPr>
        <p:spPr>
          <a:xfrm>
            <a:off x="718244" y="889188"/>
            <a:ext cx="7797823" cy="3523168"/>
          </a:xfrm>
          <a:prstGeom prst="roundRect">
            <a:avLst>
              <a:gd name="adj" fmla="val 22985"/>
            </a:avLst>
          </a:prstGeom>
          <a:solidFill>
            <a:srgbClr val="0E0E0E">
              <a:alpha val="40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2"/>
          <p:cNvSpPr txBox="1">
            <a:spLocks noGrp="1"/>
          </p:cNvSpPr>
          <p:nvPr>
            <p:ph type="ctrTitle"/>
          </p:nvPr>
        </p:nvSpPr>
        <p:spPr>
          <a:xfrm>
            <a:off x="1092450" y="1824919"/>
            <a:ext cx="7049410" cy="9969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GB" sz="3600" spc="0" dirty="0">
                <a:latin typeface="Times New Roman" panose="02020603050405020304" pitchFamily="18" charset="0"/>
                <a:cs typeface="Times New Roman" panose="02020603050405020304" pitchFamily="18" charset="0"/>
              </a:rPr>
              <a:t>Report  on  Walmart  Sales  Analysis</a:t>
            </a:r>
            <a:endParaRPr sz="3600" spc="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9DF37C9-E0AE-72ED-ECD5-16B0DD3E3BD9}"/>
              </a:ext>
            </a:extLst>
          </p:cNvPr>
          <p:cNvSpPr txBox="1"/>
          <p:nvPr/>
        </p:nvSpPr>
        <p:spPr>
          <a:xfrm>
            <a:off x="1092450" y="2991202"/>
            <a:ext cx="4572000" cy="523220"/>
          </a:xfrm>
          <a:prstGeom prst="rect">
            <a:avLst/>
          </a:prstGeom>
          <a:noFill/>
        </p:spPr>
        <p:txBody>
          <a:bodyPr wrap="square">
            <a:spAutoFit/>
          </a:bodyPr>
          <a:lstStyle/>
          <a:p>
            <a:pPr defTabSz="768096">
              <a:lnSpc>
                <a:spcPct val="100000"/>
              </a:lnSpc>
              <a:spcBef>
                <a:spcPts val="840"/>
              </a:spcBef>
              <a:buClr>
                <a:schemeClr val="accent1"/>
              </a:buClr>
              <a:buSzPct val="100000"/>
            </a:pPr>
            <a:r>
              <a:rPr lang="en-US" sz="1400" b="0" kern="1200" cap="all" spc="252" baseline="0" dirty="0">
                <a:solidFill>
                  <a:srgbClr val="FFFFFE"/>
                </a:solidFill>
                <a:latin typeface="Times New Roman" panose="02020603050405020304" pitchFamily="18" charset="0"/>
                <a:ea typeface="+mn-ea"/>
                <a:cs typeface="Times New Roman" panose="02020603050405020304" pitchFamily="18" charset="0"/>
              </a:rPr>
              <a:t>Prepared by</a:t>
            </a:r>
            <a:br>
              <a:rPr lang="en-US" sz="1400" b="0" kern="1200" cap="all" spc="252" baseline="0" dirty="0">
                <a:solidFill>
                  <a:srgbClr val="FFFFFE"/>
                </a:solidFill>
                <a:latin typeface="Times New Roman" panose="02020603050405020304" pitchFamily="18" charset="0"/>
                <a:ea typeface="+mn-ea"/>
                <a:cs typeface="Times New Roman" panose="02020603050405020304" pitchFamily="18" charset="0"/>
              </a:rPr>
            </a:br>
            <a:r>
              <a:rPr lang="en-US" sz="1400" b="0" kern="1200" cap="all" spc="252" baseline="0" dirty="0">
                <a:solidFill>
                  <a:srgbClr val="FFFFFE"/>
                </a:solidFill>
                <a:latin typeface="Times New Roman" panose="02020603050405020304" pitchFamily="18" charset="0"/>
                <a:ea typeface="+mn-ea"/>
                <a:cs typeface="Times New Roman" panose="02020603050405020304" pitchFamily="18" charset="0"/>
              </a:rPr>
              <a:t>Shakil Ahammed</a:t>
            </a:r>
            <a:endParaRPr lang="en-US" b="0" cap="all" spc="150" dirty="0">
              <a:solidFill>
                <a:srgbClr val="FFFFFE"/>
              </a:solidFill>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12" name="Google Shape;247;p37">
            <a:extLst>
              <a:ext uri="{FF2B5EF4-FFF2-40B4-BE49-F238E27FC236}">
                <a16:creationId xmlns:a16="http://schemas.microsoft.com/office/drawing/2014/main" id="{8564BD2A-A832-5554-D3BF-00A75943ED87}"/>
              </a:ext>
            </a:extLst>
          </p:cNvPr>
          <p:cNvSpPr/>
          <p:nvPr/>
        </p:nvSpPr>
        <p:spPr>
          <a:xfrm>
            <a:off x="1160933" y="174291"/>
            <a:ext cx="6822133" cy="854904"/>
          </a:xfrm>
          <a:prstGeom prst="roundRect">
            <a:avLst>
              <a:gd name="adj" fmla="val 17816"/>
            </a:avLst>
          </a:prstGeom>
          <a:solidFill>
            <a:srgbClr val="0E0E0E">
              <a:alpha val="32139"/>
            </a:srgbClr>
          </a:solidFill>
          <a:ln>
            <a:noFill/>
          </a:ln>
        </p:spPr>
        <p:txBody>
          <a:bodyPr spcFirstLastPara="1" wrap="square" lIns="91425" tIns="91425" rIns="91425" bIns="91425" anchor="ctr" anchorCtr="0">
            <a:noAutofit/>
          </a:bodyPr>
          <a:lstStyle/>
          <a:p>
            <a:pPr defTabSz="338328">
              <a:spcAft>
                <a:spcPts val="600"/>
              </a:spcAft>
            </a:pPr>
            <a:endParaRPr lang="en-GB" dirty="0">
              <a:latin typeface="Times New Roman" panose="02020603050405020304" pitchFamily="18" charset="0"/>
              <a:cs typeface="Times New Roman" panose="02020603050405020304" pitchFamily="18" charset="0"/>
            </a:endParaRPr>
          </a:p>
          <a:p>
            <a:pPr defTabSz="338328">
              <a:spcAft>
                <a:spcPts val="600"/>
              </a:spcAft>
            </a:pPr>
            <a:r>
              <a:rPr lang="en-GB" dirty="0">
                <a:latin typeface="Times New Roman" panose="02020603050405020304" pitchFamily="18" charset="0"/>
                <a:cs typeface="Times New Roman" panose="02020603050405020304" pitchFamily="18" charset="0"/>
              </a:rPr>
              <a:t>8. Fetch each product line and add a column to those product </a:t>
            </a:r>
          </a:p>
          <a:p>
            <a:pPr defTabSz="338328">
              <a:spcAft>
                <a:spcPts val="600"/>
              </a:spcAft>
            </a:pPr>
            <a:r>
              <a:rPr lang="en-GB" dirty="0">
                <a:latin typeface="Times New Roman" panose="02020603050405020304" pitchFamily="18" charset="0"/>
                <a:cs typeface="Times New Roman" panose="02020603050405020304" pitchFamily="18" charset="0"/>
              </a:rPr>
              <a:t>line showing "Good", "Bad". Good if its greater than average sales?</a:t>
            </a:r>
          </a:p>
          <a:p>
            <a:pPr defTabSz="338328">
              <a:spcAft>
                <a:spcPts val="600"/>
              </a:spcAft>
            </a:pPr>
            <a:endParaRPr lang="en-GB"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B372DCB-00DE-1399-9276-EF890D87BF53}"/>
              </a:ext>
            </a:extLst>
          </p:cNvPr>
          <p:cNvPicPr>
            <a:picLocks noChangeAspect="1"/>
          </p:cNvPicPr>
          <p:nvPr/>
        </p:nvPicPr>
        <p:blipFill>
          <a:blip r:embed="rId3"/>
          <a:stretch>
            <a:fillRect/>
          </a:stretch>
        </p:blipFill>
        <p:spPr>
          <a:xfrm>
            <a:off x="2269067" y="1153977"/>
            <a:ext cx="4831644" cy="1704147"/>
          </a:xfrm>
          <a:prstGeom prst="rect">
            <a:avLst/>
          </a:prstGeom>
        </p:spPr>
      </p:pic>
      <p:pic>
        <p:nvPicPr>
          <p:cNvPr id="7" name="Picture 6">
            <a:extLst>
              <a:ext uri="{FF2B5EF4-FFF2-40B4-BE49-F238E27FC236}">
                <a16:creationId xmlns:a16="http://schemas.microsoft.com/office/drawing/2014/main" id="{2F92F1D0-14BF-7B56-391F-9B1BEC0BF5C4}"/>
              </a:ext>
            </a:extLst>
          </p:cNvPr>
          <p:cNvPicPr>
            <a:picLocks noChangeAspect="1"/>
          </p:cNvPicPr>
          <p:nvPr/>
        </p:nvPicPr>
        <p:blipFill>
          <a:blip r:embed="rId4"/>
          <a:stretch>
            <a:fillRect/>
          </a:stretch>
        </p:blipFill>
        <p:spPr>
          <a:xfrm>
            <a:off x="3279112" y="3028909"/>
            <a:ext cx="2811553" cy="1921228"/>
          </a:xfrm>
          <a:prstGeom prst="rect">
            <a:avLst/>
          </a:prstGeom>
        </p:spPr>
      </p:pic>
    </p:spTree>
    <p:extLst>
      <p:ext uri="{BB962C8B-B14F-4D97-AF65-F5344CB8AC3E}">
        <p14:creationId xmlns:p14="http://schemas.microsoft.com/office/powerpoint/2010/main" val="649549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12" name="Google Shape;247;p37">
            <a:extLst>
              <a:ext uri="{FF2B5EF4-FFF2-40B4-BE49-F238E27FC236}">
                <a16:creationId xmlns:a16="http://schemas.microsoft.com/office/drawing/2014/main" id="{8564BD2A-A832-5554-D3BF-00A75943ED87}"/>
              </a:ext>
            </a:extLst>
          </p:cNvPr>
          <p:cNvSpPr/>
          <p:nvPr/>
        </p:nvSpPr>
        <p:spPr>
          <a:xfrm>
            <a:off x="1280433" y="299416"/>
            <a:ext cx="6328280" cy="564185"/>
          </a:xfrm>
          <a:prstGeom prst="roundRect">
            <a:avLst>
              <a:gd name="adj" fmla="val 17816"/>
            </a:avLst>
          </a:prstGeom>
          <a:solidFill>
            <a:srgbClr val="0E0E0E">
              <a:alpha val="32139"/>
            </a:srgbClr>
          </a:solidFill>
          <a:ln>
            <a:noFill/>
          </a:ln>
        </p:spPr>
        <p:txBody>
          <a:bodyPr spcFirstLastPara="1" wrap="square" lIns="91425" tIns="91425" rIns="91425" bIns="91425" anchor="ctr" anchorCtr="0">
            <a:noAutofit/>
          </a:bodyPr>
          <a:lstStyle/>
          <a:p>
            <a:pPr defTabSz="338328">
              <a:spcAft>
                <a:spcPts val="600"/>
              </a:spcAft>
            </a:pPr>
            <a:r>
              <a:rPr lang="en-GB" dirty="0">
                <a:latin typeface="Times New Roman" panose="02020603050405020304" pitchFamily="18" charset="0"/>
                <a:cs typeface="Times New Roman" panose="02020603050405020304" pitchFamily="18" charset="0"/>
              </a:rPr>
              <a:t>9. Which branch sold more products than average product sold?</a:t>
            </a:r>
          </a:p>
        </p:txBody>
      </p:sp>
      <p:pic>
        <p:nvPicPr>
          <p:cNvPr id="3" name="Picture 2">
            <a:extLst>
              <a:ext uri="{FF2B5EF4-FFF2-40B4-BE49-F238E27FC236}">
                <a16:creationId xmlns:a16="http://schemas.microsoft.com/office/drawing/2014/main" id="{6E716CAC-B8D2-994E-87E7-3218A74F2801}"/>
              </a:ext>
            </a:extLst>
          </p:cNvPr>
          <p:cNvPicPr>
            <a:picLocks noChangeAspect="1"/>
          </p:cNvPicPr>
          <p:nvPr/>
        </p:nvPicPr>
        <p:blipFill>
          <a:blip r:embed="rId3"/>
          <a:stretch>
            <a:fillRect/>
          </a:stretch>
        </p:blipFill>
        <p:spPr>
          <a:xfrm>
            <a:off x="1320063" y="1165890"/>
            <a:ext cx="6249020" cy="1363962"/>
          </a:xfrm>
          <a:prstGeom prst="rect">
            <a:avLst/>
          </a:prstGeom>
        </p:spPr>
      </p:pic>
      <p:pic>
        <p:nvPicPr>
          <p:cNvPr id="6" name="Picture 5">
            <a:extLst>
              <a:ext uri="{FF2B5EF4-FFF2-40B4-BE49-F238E27FC236}">
                <a16:creationId xmlns:a16="http://schemas.microsoft.com/office/drawing/2014/main" id="{240E2C10-9FA4-A779-C6D2-E8B8A1EC70F0}"/>
              </a:ext>
            </a:extLst>
          </p:cNvPr>
          <p:cNvPicPr>
            <a:picLocks noChangeAspect="1"/>
          </p:cNvPicPr>
          <p:nvPr/>
        </p:nvPicPr>
        <p:blipFill>
          <a:blip r:embed="rId4"/>
          <a:stretch>
            <a:fillRect/>
          </a:stretch>
        </p:blipFill>
        <p:spPr>
          <a:xfrm>
            <a:off x="2465006" y="2832141"/>
            <a:ext cx="3879874" cy="1666253"/>
          </a:xfrm>
          <a:prstGeom prst="rect">
            <a:avLst/>
          </a:prstGeom>
        </p:spPr>
      </p:pic>
    </p:spTree>
    <p:extLst>
      <p:ext uri="{BB962C8B-B14F-4D97-AF65-F5344CB8AC3E}">
        <p14:creationId xmlns:p14="http://schemas.microsoft.com/office/powerpoint/2010/main" val="1702426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12" name="Google Shape;247;p37">
            <a:extLst>
              <a:ext uri="{FF2B5EF4-FFF2-40B4-BE49-F238E27FC236}">
                <a16:creationId xmlns:a16="http://schemas.microsoft.com/office/drawing/2014/main" id="{8564BD2A-A832-5554-D3BF-00A75943ED87}"/>
              </a:ext>
            </a:extLst>
          </p:cNvPr>
          <p:cNvSpPr/>
          <p:nvPr/>
        </p:nvSpPr>
        <p:spPr>
          <a:xfrm>
            <a:off x="1662891" y="242971"/>
            <a:ext cx="5453275" cy="569829"/>
          </a:xfrm>
          <a:prstGeom prst="roundRect">
            <a:avLst>
              <a:gd name="adj" fmla="val 17816"/>
            </a:avLst>
          </a:prstGeom>
          <a:solidFill>
            <a:srgbClr val="0E0E0E">
              <a:alpha val="32139"/>
            </a:srgbClr>
          </a:solidFill>
          <a:ln>
            <a:noFill/>
          </a:ln>
        </p:spPr>
        <p:txBody>
          <a:bodyPr spcFirstLastPara="1" wrap="square" lIns="91425" tIns="91425" rIns="91425" bIns="91425" anchor="ctr" anchorCtr="0">
            <a:noAutofit/>
          </a:bodyPr>
          <a:lstStyle/>
          <a:p>
            <a:pPr defTabSz="338328">
              <a:spcAft>
                <a:spcPts val="600"/>
              </a:spcAft>
            </a:pPr>
            <a:r>
              <a:rPr lang="en-GB" dirty="0">
                <a:latin typeface="Times New Roman" panose="02020603050405020304" pitchFamily="18" charset="0"/>
                <a:cs typeface="Times New Roman" panose="02020603050405020304" pitchFamily="18" charset="0"/>
              </a:rPr>
              <a:t>10. What is the most common product line by gender?</a:t>
            </a:r>
          </a:p>
        </p:txBody>
      </p:sp>
      <p:pic>
        <p:nvPicPr>
          <p:cNvPr id="4" name="Picture 3">
            <a:extLst>
              <a:ext uri="{FF2B5EF4-FFF2-40B4-BE49-F238E27FC236}">
                <a16:creationId xmlns:a16="http://schemas.microsoft.com/office/drawing/2014/main" id="{D4923D79-4838-E53B-4CF9-4F59EA0EF8D4}"/>
              </a:ext>
            </a:extLst>
          </p:cNvPr>
          <p:cNvPicPr>
            <a:picLocks noChangeAspect="1"/>
          </p:cNvPicPr>
          <p:nvPr/>
        </p:nvPicPr>
        <p:blipFill>
          <a:blip r:embed="rId3"/>
          <a:stretch>
            <a:fillRect/>
          </a:stretch>
        </p:blipFill>
        <p:spPr>
          <a:xfrm>
            <a:off x="2540000" y="1006847"/>
            <a:ext cx="3935794" cy="1545563"/>
          </a:xfrm>
          <a:prstGeom prst="rect">
            <a:avLst/>
          </a:prstGeom>
        </p:spPr>
      </p:pic>
      <p:pic>
        <p:nvPicPr>
          <p:cNvPr id="7" name="Picture 6">
            <a:extLst>
              <a:ext uri="{FF2B5EF4-FFF2-40B4-BE49-F238E27FC236}">
                <a16:creationId xmlns:a16="http://schemas.microsoft.com/office/drawing/2014/main" id="{3044F242-3072-0272-BD76-02114C5F8DFF}"/>
              </a:ext>
            </a:extLst>
          </p:cNvPr>
          <p:cNvPicPr>
            <a:picLocks noChangeAspect="1"/>
          </p:cNvPicPr>
          <p:nvPr/>
        </p:nvPicPr>
        <p:blipFill>
          <a:blip r:embed="rId4"/>
          <a:stretch>
            <a:fillRect/>
          </a:stretch>
        </p:blipFill>
        <p:spPr>
          <a:xfrm>
            <a:off x="2588006" y="2817676"/>
            <a:ext cx="3839782" cy="2082853"/>
          </a:xfrm>
          <a:prstGeom prst="rect">
            <a:avLst/>
          </a:prstGeom>
        </p:spPr>
      </p:pic>
    </p:spTree>
    <p:extLst>
      <p:ext uri="{BB962C8B-B14F-4D97-AF65-F5344CB8AC3E}">
        <p14:creationId xmlns:p14="http://schemas.microsoft.com/office/powerpoint/2010/main" val="389827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12" name="Google Shape;247;p37">
            <a:extLst>
              <a:ext uri="{FF2B5EF4-FFF2-40B4-BE49-F238E27FC236}">
                <a16:creationId xmlns:a16="http://schemas.microsoft.com/office/drawing/2014/main" id="{8564BD2A-A832-5554-D3BF-00A75943ED87}"/>
              </a:ext>
            </a:extLst>
          </p:cNvPr>
          <p:cNvSpPr/>
          <p:nvPr/>
        </p:nvSpPr>
        <p:spPr>
          <a:xfrm>
            <a:off x="1947547" y="197816"/>
            <a:ext cx="5248905" cy="609340"/>
          </a:xfrm>
          <a:prstGeom prst="roundRect">
            <a:avLst>
              <a:gd name="adj" fmla="val 17816"/>
            </a:avLst>
          </a:prstGeom>
          <a:solidFill>
            <a:srgbClr val="0E0E0E">
              <a:alpha val="32139"/>
            </a:srgbClr>
          </a:solidFill>
          <a:ln>
            <a:noFill/>
          </a:ln>
        </p:spPr>
        <p:txBody>
          <a:bodyPr spcFirstLastPara="1" wrap="square" lIns="91425" tIns="91425" rIns="91425" bIns="91425" anchor="ctr" anchorCtr="0">
            <a:noAutofit/>
          </a:bodyPr>
          <a:lstStyle/>
          <a:p>
            <a:pPr defTabSz="338328">
              <a:spcAft>
                <a:spcPts val="600"/>
              </a:spcAft>
            </a:pPr>
            <a:r>
              <a:rPr lang="en-GB" dirty="0">
                <a:latin typeface="Times New Roman" panose="02020603050405020304" pitchFamily="18" charset="0"/>
                <a:cs typeface="Times New Roman" panose="02020603050405020304" pitchFamily="18" charset="0"/>
              </a:rPr>
              <a:t>11. What is the average rating of each product line?</a:t>
            </a:r>
          </a:p>
        </p:txBody>
      </p:sp>
      <p:pic>
        <p:nvPicPr>
          <p:cNvPr id="3" name="Picture 2">
            <a:extLst>
              <a:ext uri="{FF2B5EF4-FFF2-40B4-BE49-F238E27FC236}">
                <a16:creationId xmlns:a16="http://schemas.microsoft.com/office/drawing/2014/main" id="{47813831-959D-DC7B-9551-23D87D668089}"/>
              </a:ext>
            </a:extLst>
          </p:cNvPr>
          <p:cNvPicPr>
            <a:picLocks noChangeAspect="1"/>
          </p:cNvPicPr>
          <p:nvPr/>
        </p:nvPicPr>
        <p:blipFill>
          <a:blip r:embed="rId3"/>
          <a:stretch>
            <a:fillRect/>
          </a:stretch>
        </p:blipFill>
        <p:spPr>
          <a:xfrm>
            <a:off x="1499758" y="998040"/>
            <a:ext cx="5739833" cy="1299249"/>
          </a:xfrm>
          <a:prstGeom prst="rect">
            <a:avLst/>
          </a:prstGeom>
        </p:spPr>
      </p:pic>
      <p:pic>
        <p:nvPicPr>
          <p:cNvPr id="6" name="Picture 5">
            <a:extLst>
              <a:ext uri="{FF2B5EF4-FFF2-40B4-BE49-F238E27FC236}">
                <a16:creationId xmlns:a16="http://schemas.microsoft.com/office/drawing/2014/main" id="{4749D80F-5D53-50D1-4DFE-10366E23FAC1}"/>
              </a:ext>
            </a:extLst>
          </p:cNvPr>
          <p:cNvPicPr>
            <a:picLocks noChangeAspect="1"/>
          </p:cNvPicPr>
          <p:nvPr/>
        </p:nvPicPr>
        <p:blipFill>
          <a:blip r:embed="rId4"/>
          <a:stretch>
            <a:fillRect/>
          </a:stretch>
        </p:blipFill>
        <p:spPr>
          <a:xfrm>
            <a:off x="2451994" y="2579768"/>
            <a:ext cx="3658998" cy="2365916"/>
          </a:xfrm>
          <a:prstGeom prst="rect">
            <a:avLst/>
          </a:prstGeom>
        </p:spPr>
      </p:pic>
    </p:spTree>
    <p:extLst>
      <p:ext uri="{BB962C8B-B14F-4D97-AF65-F5344CB8AC3E}">
        <p14:creationId xmlns:p14="http://schemas.microsoft.com/office/powerpoint/2010/main" val="3058824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12" name="Google Shape;247;p37">
            <a:extLst>
              <a:ext uri="{FF2B5EF4-FFF2-40B4-BE49-F238E27FC236}">
                <a16:creationId xmlns:a16="http://schemas.microsoft.com/office/drawing/2014/main" id="{8564BD2A-A832-5554-D3BF-00A75943ED87}"/>
              </a:ext>
            </a:extLst>
          </p:cNvPr>
          <p:cNvSpPr/>
          <p:nvPr/>
        </p:nvSpPr>
        <p:spPr>
          <a:xfrm>
            <a:off x="1879814" y="242711"/>
            <a:ext cx="4701609" cy="807156"/>
          </a:xfrm>
          <a:prstGeom prst="roundRect">
            <a:avLst>
              <a:gd name="adj" fmla="val 17816"/>
            </a:avLst>
          </a:prstGeom>
          <a:solidFill>
            <a:srgbClr val="0E0E0E">
              <a:alpha val="32139"/>
            </a:srgbClr>
          </a:solidFill>
          <a:ln>
            <a:noFill/>
          </a:ln>
        </p:spPr>
        <p:txBody>
          <a:bodyPr spcFirstLastPara="1" wrap="square" lIns="91425" tIns="91425" rIns="91425" bIns="91425" anchor="ctr" anchorCtr="0">
            <a:noAutofit/>
          </a:bodyPr>
          <a:lstStyle/>
          <a:p>
            <a:pPr defTabSz="338328">
              <a:spcAft>
                <a:spcPts val="600"/>
              </a:spcAft>
            </a:pPr>
            <a:r>
              <a:rPr lang="en-GB" dirty="0">
                <a:latin typeface="Times New Roman" panose="02020603050405020304" pitchFamily="18" charset="0"/>
                <a:cs typeface="Times New Roman" panose="02020603050405020304" pitchFamily="18" charset="0"/>
              </a:rPr>
              <a:t>12. What is the most common customer type?/</a:t>
            </a:r>
          </a:p>
          <a:p>
            <a:pPr defTabSz="338328">
              <a:spcAft>
                <a:spcPts val="600"/>
              </a:spcAft>
            </a:pPr>
            <a:r>
              <a:rPr lang="en-GB" dirty="0">
                <a:latin typeface="Times New Roman" panose="02020603050405020304" pitchFamily="18" charset="0"/>
                <a:cs typeface="Times New Roman" panose="02020603050405020304" pitchFamily="18" charset="0"/>
              </a:rPr>
              <a:t>Which customer type buys the most?</a:t>
            </a:r>
          </a:p>
        </p:txBody>
      </p:sp>
      <p:pic>
        <p:nvPicPr>
          <p:cNvPr id="4" name="Picture 3">
            <a:extLst>
              <a:ext uri="{FF2B5EF4-FFF2-40B4-BE49-F238E27FC236}">
                <a16:creationId xmlns:a16="http://schemas.microsoft.com/office/drawing/2014/main" id="{C9D1C5B6-CCD7-5804-F625-EF34A41A774A}"/>
              </a:ext>
            </a:extLst>
          </p:cNvPr>
          <p:cNvPicPr>
            <a:picLocks noChangeAspect="1"/>
          </p:cNvPicPr>
          <p:nvPr/>
        </p:nvPicPr>
        <p:blipFill>
          <a:blip r:embed="rId3"/>
          <a:stretch>
            <a:fillRect/>
          </a:stretch>
        </p:blipFill>
        <p:spPr>
          <a:xfrm>
            <a:off x="2380294" y="1249099"/>
            <a:ext cx="3581900" cy="1314633"/>
          </a:xfrm>
          <a:prstGeom prst="rect">
            <a:avLst/>
          </a:prstGeom>
        </p:spPr>
      </p:pic>
      <p:pic>
        <p:nvPicPr>
          <p:cNvPr id="7" name="Picture 6">
            <a:extLst>
              <a:ext uri="{FF2B5EF4-FFF2-40B4-BE49-F238E27FC236}">
                <a16:creationId xmlns:a16="http://schemas.microsoft.com/office/drawing/2014/main" id="{2AC5CA06-E650-CC0F-B9D3-79F475E855C5}"/>
              </a:ext>
            </a:extLst>
          </p:cNvPr>
          <p:cNvPicPr>
            <a:picLocks noChangeAspect="1"/>
          </p:cNvPicPr>
          <p:nvPr/>
        </p:nvPicPr>
        <p:blipFill>
          <a:blip r:embed="rId4"/>
          <a:stretch>
            <a:fillRect/>
          </a:stretch>
        </p:blipFill>
        <p:spPr>
          <a:xfrm>
            <a:off x="1996693" y="2861272"/>
            <a:ext cx="4467849" cy="1543265"/>
          </a:xfrm>
          <a:prstGeom prst="rect">
            <a:avLst/>
          </a:prstGeom>
        </p:spPr>
      </p:pic>
    </p:spTree>
    <p:extLst>
      <p:ext uri="{BB962C8B-B14F-4D97-AF65-F5344CB8AC3E}">
        <p14:creationId xmlns:p14="http://schemas.microsoft.com/office/powerpoint/2010/main" val="1970079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12" name="Google Shape;247;p37">
            <a:extLst>
              <a:ext uri="{FF2B5EF4-FFF2-40B4-BE49-F238E27FC236}">
                <a16:creationId xmlns:a16="http://schemas.microsoft.com/office/drawing/2014/main" id="{8564BD2A-A832-5554-D3BF-00A75943ED87}"/>
              </a:ext>
            </a:extLst>
          </p:cNvPr>
          <p:cNvSpPr/>
          <p:nvPr/>
        </p:nvSpPr>
        <p:spPr>
          <a:xfrm>
            <a:off x="1879814" y="242711"/>
            <a:ext cx="4842719" cy="615245"/>
          </a:xfrm>
          <a:prstGeom prst="roundRect">
            <a:avLst>
              <a:gd name="adj" fmla="val 17816"/>
            </a:avLst>
          </a:prstGeom>
          <a:solidFill>
            <a:srgbClr val="0E0E0E">
              <a:alpha val="32139"/>
            </a:srgbClr>
          </a:solidFill>
          <a:ln>
            <a:noFill/>
          </a:ln>
        </p:spPr>
        <p:txBody>
          <a:bodyPr spcFirstLastPara="1" wrap="square" lIns="91425" tIns="91425" rIns="91425" bIns="91425" anchor="ctr" anchorCtr="0">
            <a:noAutofit/>
          </a:bodyPr>
          <a:lstStyle/>
          <a:p>
            <a:pPr defTabSz="338328">
              <a:spcAft>
                <a:spcPts val="600"/>
              </a:spcAft>
            </a:pPr>
            <a:r>
              <a:rPr lang="en-GB" dirty="0">
                <a:latin typeface="Times New Roman" panose="02020603050405020304" pitchFamily="18" charset="0"/>
                <a:cs typeface="Times New Roman" panose="02020603050405020304" pitchFamily="18" charset="0"/>
              </a:rPr>
              <a:t>13. What is the gender of most of the customers?</a:t>
            </a:r>
          </a:p>
        </p:txBody>
      </p:sp>
      <p:pic>
        <p:nvPicPr>
          <p:cNvPr id="3" name="Picture 2">
            <a:extLst>
              <a:ext uri="{FF2B5EF4-FFF2-40B4-BE49-F238E27FC236}">
                <a16:creationId xmlns:a16="http://schemas.microsoft.com/office/drawing/2014/main" id="{4162A8DD-76AD-2F0C-84F5-EB5CD29576B9}"/>
              </a:ext>
            </a:extLst>
          </p:cNvPr>
          <p:cNvPicPr>
            <a:picLocks noChangeAspect="1"/>
          </p:cNvPicPr>
          <p:nvPr/>
        </p:nvPicPr>
        <p:blipFill>
          <a:blip r:embed="rId3"/>
          <a:stretch>
            <a:fillRect/>
          </a:stretch>
        </p:blipFill>
        <p:spPr>
          <a:xfrm>
            <a:off x="2398087" y="1058743"/>
            <a:ext cx="3896269" cy="1705213"/>
          </a:xfrm>
          <a:prstGeom prst="rect">
            <a:avLst/>
          </a:prstGeom>
        </p:spPr>
      </p:pic>
      <p:pic>
        <p:nvPicPr>
          <p:cNvPr id="6" name="Picture 5">
            <a:extLst>
              <a:ext uri="{FF2B5EF4-FFF2-40B4-BE49-F238E27FC236}">
                <a16:creationId xmlns:a16="http://schemas.microsoft.com/office/drawing/2014/main" id="{6B010363-B646-F8D5-EFA6-D64A6BB99C4E}"/>
              </a:ext>
            </a:extLst>
          </p:cNvPr>
          <p:cNvPicPr>
            <a:picLocks noChangeAspect="1"/>
          </p:cNvPicPr>
          <p:nvPr/>
        </p:nvPicPr>
        <p:blipFill>
          <a:blip r:embed="rId4"/>
          <a:stretch>
            <a:fillRect/>
          </a:stretch>
        </p:blipFill>
        <p:spPr>
          <a:xfrm>
            <a:off x="2027610" y="3056185"/>
            <a:ext cx="4772691" cy="1514686"/>
          </a:xfrm>
          <a:prstGeom prst="rect">
            <a:avLst/>
          </a:prstGeom>
        </p:spPr>
      </p:pic>
    </p:spTree>
    <p:extLst>
      <p:ext uri="{BB962C8B-B14F-4D97-AF65-F5344CB8AC3E}">
        <p14:creationId xmlns:p14="http://schemas.microsoft.com/office/powerpoint/2010/main" val="1954631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12" name="Google Shape;247;p37">
            <a:extLst>
              <a:ext uri="{FF2B5EF4-FFF2-40B4-BE49-F238E27FC236}">
                <a16:creationId xmlns:a16="http://schemas.microsoft.com/office/drawing/2014/main" id="{8564BD2A-A832-5554-D3BF-00A75943ED87}"/>
              </a:ext>
            </a:extLst>
          </p:cNvPr>
          <p:cNvSpPr/>
          <p:nvPr/>
        </p:nvSpPr>
        <p:spPr>
          <a:xfrm>
            <a:off x="1879814" y="242711"/>
            <a:ext cx="4842719" cy="615245"/>
          </a:xfrm>
          <a:prstGeom prst="roundRect">
            <a:avLst>
              <a:gd name="adj" fmla="val 17816"/>
            </a:avLst>
          </a:prstGeom>
          <a:solidFill>
            <a:srgbClr val="0E0E0E">
              <a:alpha val="32139"/>
            </a:srgbClr>
          </a:solidFill>
          <a:ln>
            <a:noFill/>
          </a:ln>
        </p:spPr>
        <p:txBody>
          <a:bodyPr spcFirstLastPara="1" wrap="square" lIns="91425" tIns="91425" rIns="91425" bIns="91425" anchor="ctr" anchorCtr="0">
            <a:noAutofit/>
          </a:bodyPr>
          <a:lstStyle/>
          <a:p>
            <a:pPr defTabSz="338328">
              <a:spcAft>
                <a:spcPts val="600"/>
              </a:spcAft>
            </a:pPr>
            <a:r>
              <a:rPr lang="en-GB" dirty="0">
                <a:latin typeface="Times New Roman" panose="02020603050405020304" pitchFamily="18" charset="0"/>
                <a:cs typeface="Times New Roman" panose="02020603050405020304" pitchFamily="18" charset="0"/>
              </a:rPr>
              <a:t>14. What is the gender distribution per branch?</a:t>
            </a:r>
          </a:p>
        </p:txBody>
      </p:sp>
      <p:pic>
        <p:nvPicPr>
          <p:cNvPr id="4" name="Picture 3">
            <a:extLst>
              <a:ext uri="{FF2B5EF4-FFF2-40B4-BE49-F238E27FC236}">
                <a16:creationId xmlns:a16="http://schemas.microsoft.com/office/drawing/2014/main" id="{C47B77AF-B927-7F38-E928-5E64AADE0D89}"/>
              </a:ext>
            </a:extLst>
          </p:cNvPr>
          <p:cNvPicPr>
            <a:picLocks noChangeAspect="1"/>
          </p:cNvPicPr>
          <p:nvPr/>
        </p:nvPicPr>
        <p:blipFill>
          <a:blip r:embed="rId3"/>
          <a:stretch>
            <a:fillRect/>
          </a:stretch>
        </p:blipFill>
        <p:spPr>
          <a:xfrm>
            <a:off x="2341978" y="1094937"/>
            <a:ext cx="4143953" cy="1724266"/>
          </a:xfrm>
          <a:prstGeom prst="rect">
            <a:avLst/>
          </a:prstGeom>
        </p:spPr>
      </p:pic>
      <p:pic>
        <p:nvPicPr>
          <p:cNvPr id="7" name="Picture 6">
            <a:extLst>
              <a:ext uri="{FF2B5EF4-FFF2-40B4-BE49-F238E27FC236}">
                <a16:creationId xmlns:a16="http://schemas.microsoft.com/office/drawing/2014/main" id="{FD9114D5-064B-028E-6F5A-F2ACF686AA6A}"/>
              </a:ext>
            </a:extLst>
          </p:cNvPr>
          <p:cNvPicPr>
            <a:picLocks noChangeAspect="1"/>
          </p:cNvPicPr>
          <p:nvPr/>
        </p:nvPicPr>
        <p:blipFill>
          <a:blip r:embed="rId4"/>
          <a:stretch>
            <a:fillRect/>
          </a:stretch>
        </p:blipFill>
        <p:spPr>
          <a:xfrm>
            <a:off x="1949842" y="3056184"/>
            <a:ext cx="4772691" cy="1829055"/>
          </a:xfrm>
          <a:prstGeom prst="rect">
            <a:avLst/>
          </a:prstGeom>
        </p:spPr>
      </p:pic>
    </p:spTree>
    <p:extLst>
      <p:ext uri="{BB962C8B-B14F-4D97-AF65-F5344CB8AC3E}">
        <p14:creationId xmlns:p14="http://schemas.microsoft.com/office/powerpoint/2010/main" val="2236761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12" name="Google Shape;247;p37">
            <a:extLst>
              <a:ext uri="{FF2B5EF4-FFF2-40B4-BE49-F238E27FC236}">
                <a16:creationId xmlns:a16="http://schemas.microsoft.com/office/drawing/2014/main" id="{8564BD2A-A832-5554-D3BF-00A75943ED87}"/>
              </a:ext>
            </a:extLst>
          </p:cNvPr>
          <p:cNvSpPr/>
          <p:nvPr/>
        </p:nvSpPr>
        <p:spPr>
          <a:xfrm>
            <a:off x="234244" y="258261"/>
            <a:ext cx="8675511" cy="925689"/>
          </a:xfrm>
          <a:prstGeom prst="roundRect">
            <a:avLst>
              <a:gd name="adj" fmla="val 17816"/>
            </a:avLst>
          </a:prstGeom>
          <a:solidFill>
            <a:srgbClr val="0E0E0E">
              <a:alpha val="32139"/>
            </a:srgbClr>
          </a:solidFill>
          <a:ln>
            <a:noFill/>
          </a:ln>
        </p:spPr>
        <p:txBody>
          <a:bodyPr spcFirstLastPara="1" wrap="square" lIns="91425" tIns="91425" rIns="91425" bIns="91425" anchor="ctr" anchorCtr="0">
            <a:noAutofit/>
          </a:bodyPr>
          <a:lstStyle/>
          <a:p>
            <a:pPr defTabSz="338328">
              <a:spcAft>
                <a:spcPts val="600"/>
              </a:spcAft>
            </a:pPr>
            <a:r>
              <a:rPr lang="en-GB" dirty="0">
                <a:latin typeface="Times New Roman" panose="02020603050405020304" pitchFamily="18" charset="0"/>
                <a:cs typeface="Times New Roman" panose="02020603050405020304" pitchFamily="18" charset="0"/>
              </a:rPr>
              <a:t>15. Gender per branch is more or less the same hence, I don't think has an effect of the sales per branch and other factors. Which time of the day do customers give most ratings?</a:t>
            </a:r>
          </a:p>
        </p:txBody>
      </p:sp>
      <p:pic>
        <p:nvPicPr>
          <p:cNvPr id="6" name="Picture 5">
            <a:extLst>
              <a:ext uri="{FF2B5EF4-FFF2-40B4-BE49-F238E27FC236}">
                <a16:creationId xmlns:a16="http://schemas.microsoft.com/office/drawing/2014/main" id="{332C12C1-8483-0165-A8FB-0CDB52FD488B}"/>
              </a:ext>
            </a:extLst>
          </p:cNvPr>
          <p:cNvPicPr>
            <a:picLocks noChangeAspect="1"/>
          </p:cNvPicPr>
          <p:nvPr/>
        </p:nvPicPr>
        <p:blipFill>
          <a:blip r:embed="rId3"/>
          <a:stretch>
            <a:fillRect/>
          </a:stretch>
        </p:blipFill>
        <p:spPr>
          <a:xfrm>
            <a:off x="2489112" y="1330033"/>
            <a:ext cx="3781953" cy="1648055"/>
          </a:xfrm>
          <a:prstGeom prst="rect">
            <a:avLst/>
          </a:prstGeom>
        </p:spPr>
      </p:pic>
      <p:pic>
        <p:nvPicPr>
          <p:cNvPr id="9" name="Picture 8">
            <a:extLst>
              <a:ext uri="{FF2B5EF4-FFF2-40B4-BE49-F238E27FC236}">
                <a16:creationId xmlns:a16="http://schemas.microsoft.com/office/drawing/2014/main" id="{10515A83-BDCF-69A8-1C24-D4B97D1CA484}"/>
              </a:ext>
            </a:extLst>
          </p:cNvPr>
          <p:cNvPicPr>
            <a:picLocks noChangeAspect="1"/>
          </p:cNvPicPr>
          <p:nvPr/>
        </p:nvPicPr>
        <p:blipFill>
          <a:blip r:embed="rId4"/>
          <a:stretch>
            <a:fillRect/>
          </a:stretch>
        </p:blipFill>
        <p:spPr>
          <a:xfrm>
            <a:off x="1661895" y="3124171"/>
            <a:ext cx="5225521" cy="1800686"/>
          </a:xfrm>
          <a:prstGeom prst="rect">
            <a:avLst/>
          </a:prstGeom>
        </p:spPr>
      </p:pic>
    </p:spTree>
    <p:extLst>
      <p:ext uri="{BB962C8B-B14F-4D97-AF65-F5344CB8AC3E}">
        <p14:creationId xmlns:p14="http://schemas.microsoft.com/office/powerpoint/2010/main" val="3592190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12" name="Google Shape;247;p37">
            <a:extLst>
              <a:ext uri="{FF2B5EF4-FFF2-40B4-BE49-F238E27FC236}">
                <a16:creationId xmlns:a16="http://schemas.microsoft.com/office/drawing/2014/main" id="{8564BD2A-A832-5554-D3BF-00A75943ED87}"/>
              </a:ext>
            </a:extLst>
          </p:cNvPr>
          <p:cNvSpPr/>
          <p:nvPr/>
        </p:nvSpPr>
        <p:spPr>
          <a:xfrm>
            <a:off x="117122" y="218643"/>
            <a:ext cx="8942211" cy="925689"/>
          </a:xfrm>
          <a:prstGeom prst="roundRect">
            <a:avLst>
              <a:gd name="adj" fmla="val 17816"/>
            </a:avLst>
          </a:prstGeom>
          <a:solidFill>
            <a:srgbClr val="0E0E0E">
              <a:alpha val="32139"/>
            </a:srgbClr>
          </a:solidFill>
          <a:ln>
            <a:noFill/>
          </a:ln>
        </p:spPr>
        <p:txBody>
          <a:bodyPr spcFirstLastPara="1" wrap="square" lIns="91425" tIns="91425" rIns="91425" bIns="91425" anchor="ctr" anchorCtr="0">
            <a:noAutofit/>
          </a:bodyPr>
          <a:lstStyle/>
          <a:p>
            <a:pPr defTabSz="338328">
              <a:spcAft>
                <a:spcPts val="600"/>
              </a:spcAft>
            </a:pPr>
            <a:r>
              <a:rPr lang="en-GB" dirty="0">
                <a:latin typeface="Times New Roman" panose="02020603050405020304" pitchFamily="18" charset="0"/>
                <a:cs typeface="Times New Roman" panose="02020603050405020304" pitchFamily="18" charset="0"/>
              </a:rPr>
              <a:t>16. Looks like time of the day does not really affect the rating, its more or less the same rating each time of the day. Which time of the day do customers give most ratings per branch?</a:t>
            </a:r>
          </a:p>
        </p:txBody>
      </p:sp>
      <p:pic>
        <p:nvPicPr>
          <p:cNvPr id="3" name="Picture 2">
            <a:extLst>
              <a:ext uri="{FF2B5EF4-FFF2-40B4-BE49-F238E27FC236}">
                <a16:creationId xmlns:a16="http://schemas.microsoft.com/office/drawing/2014/main" id="{4C812A3A-7F77-87FC-276C-587C99050155}"/>
              </a:ext>
            </a:extLst>
          </p:cNvPr>
          <p:cNvPicPr>
            <a:picLocks noChangeAspect="1"/>
          </p:cNvPicPr>
          <p:nvPr/>
        </p:nvPicPr>
        <p:blipFill>
          <a:blip r:embed="rId3"/>
          <a:stretch>
            <a:fillRect/>
          </a:stretch>
        </p:blipFill>
        <p:spPr>
          <a:xfrm>
            <a:off x="2728153" y="1307456"/>
            <a:ext cx="3687694" cy="1494077"/>
          </a:xfrm>
          <a:prstGeom prst="rect">
            <a:avLst/>
          </a:prstGeom>
        </p:spPr>
      </p:pic>
      <p:pic>
        <p:nvPicPr>
          <p:cNvPr id="5" name="Picture 4">
            <a:extLst>
              <a:ext uri="{FF2B5EF4-FFF2-40B4-BE49-F238E27FC236}">
                <a16:creationId xmlns:a16="http://schemas.microsoft.com/office/drawing/2014/main" id="{E41C1058-811A-5F95-90A6-8F73A99FA259}"/>
              </a:ext>
            </a:extLst>
          </p:cNvPr>
          <p:cNvPicPr>
            <a:picLocks noChangeAspect="1"/>
          </p:cNvPicPr>
          <p:nvPr/>
        </p:nvPicPr>
        <p:blipFill>
          <a:blip r:embed="rId4"/>
          <a:stretch>
            <a:fillRect/>
          </a:stretch>
        </p:blipFill>
        <p:spPr>
          <a:xfrm>
            <a:off x="1586431" y="2964657"/>
            <a:ext cx="5971137" cy="2043327"/>
          </a:xfrm>
          <a:prstGeom prst="rect">
            <a:avLst/>
          </a:prstGeom>
        </p:spPr>
      </p:pic>
    </p:spTree>
    <p:extLst>
      <p:ext uri="{BB962C8B-B14F-4D97-AF65-F5344CB8AC3E}">
        <p14:creationId xmlns:p14="http://schemas.microsoft.com/office/powerpoint/2010/main" val="1130236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12" name="Google Shape;247;p37">
            <a:extLst>
              <a:ext uri="{FF2B5EF4-FFF2-40B4-BE49-F238E27FC236}">
                <a16:creationId xmlns:a16="http://schemas.microsoft.com/office/drawing/2014/main" id="{8564BD2A-A832-5554-D3BF-00A75943ED87}"/>
              </a:ext>
            </a:extLst>
          </p:cNvPr>
          <p:cNvSpPr/>
          <p:nvPr/>
        </p:nvSpPr>
        <p:spPr>
          <a:xfrm>
            <a:off x="833967" y="218643"/>
            <a:ext cx="7785100" cy="925689"/>
          </a:xfrm>
          <a:prstGeom prst="roundRect">
            <a:avLst>
              <a:gd name="adj" fmla="val 17816"/>
            </a:avLst>
          </a:prstGeom>
          <a:solidFill>
            <a:srgbClr val="0E0E0E">
              <a:alpha val="32139"/>
            </a:srgbClr>
          </a:solidFill>
          <a:ln>
            <a:noFill/>
          </a:ln>
        </p:spPr>
        <p:txBody>
          <a:bodyPr spcFirstLastPara="1" wrap="square" lIns="91425" tIns="91425" rIns="91425" bIns="91425" anchor="ctr" anchorCtr="0">
            <a:noAutofit/>
          </a:bodyPr>
          <a:lstStyle/>
          <a:p>
            <a:pPr defTabSz="338328">
              <a:spcAft>
                <a:spcPts val="600"/>
              </a:spcAft>
            </a:pPr>
            <a:r>
              <a:rPr lang="en-GB" dirty="0">
                <a:latin typeface="Times New Roman" panose="02020603050405020304" pitchFamily="18" charset="0"/>
                <a:cs typeface="Times New Roman" panose="02020603050405020304" pitchFamily="18" charset="0"/>
              </a:rPr>
              <a:t>17. Branch A and C are doing well in ratings, branch B needs to do a </a:t>
            </a:r>
          </a:p>
          <a:p>
            <a:pPr defTabSz="338328">
              <a:spcAft>
                <a:spcPts val="600"/>
              </a:spcAft>
            </a:pPr>
            <a:r>
              <a:rPr lang="en-GB" dirty="0">
                <a:latin typeface="Times New Roman" panose="02020603050405020304" pitchFamily="18" charset="0"/>
                <a:cs typeface="Times New Roman" panose="02020603050405020304" pitchFamily="18" charset="0"/>
              </a:rPr>
              <a:t>little more to get better ratings. Which day of the week has the best </a:t>
            </a:r>
            <a:r>
              <a:rPr lang="en-GB" dirty="0" err="1">
                <a:latin typeface="Times New Roman" panose="02020603050405020304" pitchFamily="18" charset="0"/>
                <a:cs typeface="Times New Roman" panose="02020603050405020304" pitchFamily="18" charset="0"/>
              </a:rPr>
              <a:t>avg</a:t>
            </a:r>
            <a:r>
              <a:rPr lang="en-GB" dirty="0">
                <a:latin typeface="Times New Roman" panose="02020603050405020304" pitchFamily="18" charset="0"/>
                <a:cs typeface="Times New Roman" panose="02020603050405020304" pitchFamily="18" charset="0"/>
              </a:rPr>
              <a:t> ratings?</a:t>
            </a:r>
          </a:p>
        </p:txBody>
      </p:sp>
      <p:pic>
        <p:nvPicPr>
          <p:cNvPr id="4" name="Picture 3">
            <a:extLst>
              <a:ext uri="{FF2B5EF4-FFF2-40B4-BE49-F238E27FC236}">
                <a16:creationId xmlns:a16="http://schemas.microsoft.com/office/drawing/2014/main" id="{B092B0F4-52E3-CE5F-8F0D-6428283238A3}"/>
              </a:ext>
            </a:extLst>
          </p:cNvPr>
          <p:cNvPicPr>
            <a:picLocks noChangeAspect="1"/>
          </p:cNvPicPr>
          <p:nvPr/>
        </p:nvPicPr>
        <p:blipFill>
          <a:blip r:embed="rId3"/>
          <a:stretch>
            <a:fillRect/>
          </a:stretch>
        </p:blipFill>
        <p:spPr>
          <a:xfrm>
            <a:off x="2704838" y="1292726"/>
            <a:ext cx="3734321" cy="1648055"/>
          </a:xfrm>
          <a:prstGeom prst="rect">
            <a:avLst/>
          </a:prstGeom>
        </p:spPr>
      </p:pic>
      <p:pic>
        <p:nvPicPr>
          <p:cNvPr id="7" name="Picture 6">
            <a:extLst>
              <a:ext uri="{FF2B5EF4-FFF2-40B4-BE49-F238E27FC236}">
                <a16:creationId xmlns:a16="http://schemas.microsoft.com/office/drawing/2014/main" id="{A4BB14C5-FC74-CC17-04D5-387D752F976D}"/>
              </a:ext>
            </a:extLst>
          </p:cNvPr>
          <p:cNvPicPr>
            <a:picLocks noChangeAspect="1"/>
          </p:cNvPicPr>
          <p:nvPr/>
        </p:nvPicPr>
        <p:blipFill>
          <a:blip r:embed="rId4"/>
          <a:stretch>
            <a:fillRect/>
          </a:stretch>
        </p:blipFill>
        <p:spPr>
          <a:xfrm>
            <a:off x="2591121" y="3089175"/>
            <a:ext cx="3961754" cy="1926043"/>
          </a:xfrm>
          <a:prstGeom prst="rect">
            <a:avLst/>
          </a:prstGeom>
        </p:spPr>
      </p:pic>
    </p:spTree>
    <p:extLst>
      <p:ext uri="{BB962C8B-B14F-4D97-AF65-F5344CB8AC3E}">
        <p14:creationId xmlns:p14="http://schemas.microsoft.com/office/powerpoint/2010/main" val="1609686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7" name="Google Shape;247;p37"/>
          <p:cNvSpPr/>
          <p:nvPr/>
        </p:nvSpPr>
        <p:spPr>
          <a:xfrm>
            <a:off x="805952" y="1473199"/>
            <a:ext cx="7532096" cy="2532049"/>
          </a:xfrm>
          <a:prstGeom prst="roundRect">
            <a:avLst>
              <a:gd name="adj" fmla="val 16856"/>
            </a:avLst>
          </a:prstGeom>
          <a:solidFill>
            <a:srgbClr val="0E0E0E">
              <a:alpha val="32139"/>
            </a:srgbClr>
          </a:solidFill>
          <a:ln>
            <a:noFill/>
          </a:ln>
        </p:spPr>
        <p:txBody>
          <a:bodyPr spcFirstLastPara="1" wrap="square" lIns="91425" tIns="91425" rIns="91425" bIns="91425" anchor="ctr" anchorCtr="0">
            <a:noAutofit/>
          </a:bodyPr>
          <a:lstStyle/>
          <a:p>
            <a:pPr lvl="6"/>
            <a:r>
              <a:rPr lang="en-GB" sz="2400" b="1" u="sng" dirty="0">
                <a:latin typeface="Times New Roman" panose="02020603050405020304" pitchFamily="18" charset="0"/>
                <a:cs typeface="Times New Roman" panose="02020603050405020304" pitchFamily="18" charset="0"/>
              </a:rPr>
              <a:t>Overview</a:t>
            </a:r>
            <a:endParaRPr lang="en-GB" b="1" u="sng" dirty="0">
              <a:latin typeface="Times New Roman" panose="02020603050405020304" pitchFamily="18" charset="0"/>
              <a:cs typeface="Times New Roman" panose="02020603050405020304" pitchFamily="18" charset="0"/>
            </a:endParaRPr>
          </a:p>
          <a:p>
            <a:pPr marL="0" lvl="0" indent="0" rtl="0">
              <a:spcBef>
                <a:spcPts val="0"/>
              </a:spcBef>
              <a:spcAft>
                <a:spcPts val="0"/>
              </a:spcAft>
              <a:buNone/>
            </a:pPr>
            <a:r>
              <a:rPr lang="en-GB" dirty="0">
                <a:latin typeface="Times New Roman" panose="02020603050405020304" pitchFamily="18" charset="0"/>
                <a:cs typeface="Times New Roman" panose="02020603050405020304" pitchFamily="18" charset="0"/>
              </a:rPr>
              <a:t>The Walmart Sales Analysis SQL Project aims to </a:t>
            </a:r>
            <a:r>
              <a:rPr lang="en-GB" dirty="0" err="1">
                <a:latin typeface="Times New Roman" panose="02020603050405020304" pitchFamily="18" charset="0"/>
                <a:cs typeface="Times New Roman" panose="02020603050405020304" pitchFamily="18" charset="0"/>
              </a:rPr>
              <a:t>analyze</a:t>
            </a:r>
            <a:r>
              <a:rPr lang="en-GB" dirty="0">
                <a:latin typeface="Times New Roman" panose="02020603050405020304" pitchFamily="18" charset="0"/>
                <a:cs typeface="Times New Roman" panose="02020603050405020304" pitchFamily="18" charset="0"/>
              </a:rPr>
              <a:t> and interpret the sales data of Walmart, one of the largest retail chains in the world. The project utilizes SQL (Structured Query Language) to query and manage large datasets, providing a comprehensive view of sales patterns, customer </a:t>
            </a:r>
            <a:r>
              <a:rPr lang="en-GB" dirty="0" err="1">
                <a:latin typeface="Times New Roman" panose="02020603050405020304" pitchFamily="18" charset="0"/>
                <a:cs typeface="Times New Roman" panose="02020603050405020304" pitchFamily="18" charset="0"/>
              </a:rPr>
              <a:t>behavior</a:t>
            </a:r>
            <a:r>
              <a:rPr lang="en-GB" dirty="0">
                <a:latin typeface="Times New Roman" panose="02020603050405020304" pitchFamily="18" charset="0"/>
                <a:cs typeface="Times New Roman" panose="02020603050405020304" pitchFamily="18" charset="0"/>
              </a:rPr>
              <a:t>, and inventory management. The analysis is focused on identifying key trends, performance metrics, and potential areas for optimization.</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786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12" name="Google Shape;247;p37">
            <a:extLst>
              <a:ext uri="{FF2B5EF4-FFF2-40B4-BE49-F238E27FC236}">
                <a16:creationId xmlns:a16="http://schemas.microsoft.com/office/drawing/2014/main" id="{8564BD2A-A832-5554-D3BF-00A75943ED87}"/>
              </a:ext>
            </a:extLst>
          </p:cNvPr>
          <p:cNvSpPr/>
          <p:nvPr/>
        </p:nvSpPr>
        <p:spPr>
          <a:xfrm>
            <a:off x="623711" y="190421"/>
            <a:ext cx="7896578" cy="1000557"/>
          </a:xfrm>
          <a:prstGeom prst="roundRect">
            <a:avLst>
              <a:gd name="adj" fmla="val 17816"/>
            </a:avLst>
          </a:prstGeom>
          <a:solidFill>
            <a:srgbClr val="0E0E0E">
              <a:alpha val="32139"/>
            </a:srgbClr>
          </a:solidFill>
          <a:ln>
            <a:noFill/>
          </a:ln>
        </p:spPr>
        <p:txBody>
          <a:bodyPr spcFirstLastPara="1" wrap="square" lIns="91425" tIns="91425" rIns="91425" bIns="91425" anchor="ctr" anchorCtr="0">
            <a:noAutofit/>
          </a:bodyPr>
          <a:lstStyle/>
          <a:p>
            <a:pPr defTabSz="338328">
              <a:spcAft>
                <a:spcPts val="600"/>
              </a:spcAft>
            </a:pPr>
            <a:r>
              <a:rPr lang="en-GB" dirty="0">
                <a:latin typeface="Times New Roman" panose="02020603050405020304" pitchFamily="18" charset="0"/>
                <a:cs typeface="Times New Roman" panose="02020603050405020304" pitchFamily="18" charset="0"/>
              </a:rPr>
              <a:t>18. Monday, Friday and Sunday are the top best days for good ratings why is that the case, how many sales are made on these days? Which day of the week has the best average ratings per branch?</a:t>
            </a:r>
          </a:p>
        </p:txBody>
      </p:sp>
      <p:pic>
        <p:nvPicPr>
          <p:cNvPr id="3" name="Picture 2">
            <a:extLst>
              <a:ext uri="{FF2B5EF4-FFF2-40B4-BE49-F238E27FC236}">
                <a16:creationId xmlns:a16="http://schemas.microsoft.com/office/drawing/2014/main" id="{257E41B5-F194-5382-4B6A-69E927E0087D}"/>
              </a:ext>
            </a:extLst>
          </p:cNvPr>
          <p:cNvPicPr>
            <a:picLocks noChangeAspect="1"/>
          </p:cNvPicPr>
          <p:nvPr/>
        </p:nvPicPr>
        <p:blipFill>
          <a:blip r:embed="rId3"/>
          <a:stretch>
            <a:fillRect/>
          </a:stretch>
        </p:blipFill>
        <p:spPr>
          <a:xfrm>
            <a:off x="2257921" y="1359641"/>
            <a:ext cx="4718614" cy="1600421"/>
          </a:xfrm>
          <a:prstGeom prst="rect">
            <a:avLst/>
          </a:prstGeom>
        </p:spPr>
      </p:pic>
      <p:pic>
        <p:nvPicPr>
          <p:cNvPr id="6" name="Picture 5">
            <a:extLst>
              <a:ext uri="{FF2B5EF4-FFF2-40B4-BE49-F238E27FC236}">
                <a16:creationId xmlns:a16="http://schemas.microsoft.com/office/drawing/2014/main" id="{8DE35090-D5BE-F9CB-FE49-944A223C2C77}"/>
              </a:ext>
            </a:extLst>
          </p:cNvPr>
          <p:cNvPicPr>
            <a:picLocks noChangeAspect="1"/>
          </p:cNvPicPr>
          <p:nvPr/>
        </p:nvPicPr>
        <p:blipFill>
          <a:blip r:embed="rId4"/>
          <a:stretch>
            <a:fillRect/>
          </a:stretch>
        </p:blipFill>
        <p:spPr>
          <a:xfrm>
            <a:off x="1683601" y="3085737"/>
            <a:ext cx="6171904" cy="1947548"/>
          </a:xfrm>
          <a:prstGeom prst="rect">
            <a:avLst/>
          </a:prstGeom>
        </p:spPr>
      </p:pic>
    </p:spTree>
    <p:extLst>
      <p:ext uri="{BB962C8B-B14F-4D97-AF65-F5344CB8AC3E}">
        <p14:creationId xmlns:p14="http://schemas.microsoft.com/office/powerpoint/2010/main" val="450454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12" name="Google Shape;247;p37">
            <a:extLst>
              <a:ext uri="{FF2B5EF4-FFF2-40B4-BE49-F238E27FC236}">
                <a16:creationId xmlns:a16="http://schemas.microsoft.com/office/drawing/2014/main" id="{8564BD2A-A832-5554-D3BF-00A75943ED87}"/>
              </a:ext>
            </a:extLst>
          </p:cNvPr>
          <p:cNvSpPr/>
          <p:nvPr/>
        </p:nvSpPr>
        <p:spPr>
          <a:xfrm>
            <a:off x="1255888" y="263800"/>
            <a:ext cx="6443133" cy="582868"/>
          </a:xfrm>
          <a:prstGeom prst="roundRect">
            <a:avLst>
              <a:gd name="adj" fmla="val 17816"/>
            </a:avLst>
          </a:prstGeom>
          <a:solidFill>
            <a:srgbClr val="0E0E0E">
              <a:alpha val="32139"/>
            </a:srgbClr>
          </a:solidFill>
          <a:ln>
            <a:noFill/>
          </a:ln>
        </p:spPr>
        <p:txBody>
          <a:bodyPr spcFirstLastPara="1" wrap="square" lIns="91425" tIns="91425" rIns="91425" bIns="91425" anchor="ctr" anchorCtr="0">
            <a:noAutofit/>
          </a:bodyPr>
          <a:lstStyle/>
          <a:p>
            <a:pPr defTabSz="338328">
              <a:spcAft>
                <a:spcPts val="600"/>
              </a:spcAft>
            </a:pPr>
            <a:r>
              <a:rPr lang="en-GB" dirty="0">
                <a:latin typeface="Times New Roman" panose="02020603050405020304" pitchFamily="18" charset="0"/>
                <a:cs typeface="Times New Roman" panose="02020603050405020304" pitchFamily="18" charset="0"/>
              </a:rPr>
              <a:t>19. Number of sales made in each time of the day per weekday?</a:t>
            </a:r>
          </a:p>
        </p:txBody>
      </p:sp>
      <p:pic>
        <p:nvPicPr>
          <p:cNvPr id="4" name="Picture 3">
            <a:extLst>
              <a:ext uri="{FF2B5EF4-FFF2-40B4-BE49-F238E27FC236}">
                <a16:creationId xmlns:a16="http://schemas.microsoft.com/office/drawing/2014/main" id="{4B9C603B-C5B7-6C13-F115-9B714F747D6D}"/>
              </a:ext>
            </a:extLst>
          </p:cNvPr>
          <p:cNvPicPr>
            <a:picLocks noChangeAspect="1"/>
          </p:cNvPicPr>
          <p:nvPr/>
        </p:nvPicPr>
        <p:blipFill>
          <a:blip r:embed="rId3"/>
          <a:stretch>
            <a:fillRect/>
          </a:stretch>
        </p:blipFill>
        <p:spPr>
          <a:xfrm>
            <a:off x="2392611" y="1008299"/>
            <a:ext cx="4020111" cy="1648055"/>
          </a:xfrm>
          <a:prstGeom prst="rect">
            <a:avLst/>
          </a:prstGeom>
        </p:spPr>
      </p:pic>
      <p:pic>
        <p:nvPicPr>
          <p:cNvPr id="7" name="Picture 6">
            <a:extLst>
              <a:ext uri="{FF2B5EF4-FFF2-40B4-BE49-F238E27FC236}">
                <a16:creationId xmlns:a16="http://schemas.microsoft.com/office/drawing/2014/main" id="{EC6105E2-1AC3-7609-CC48-C4FD427ED955}"/>
              </a:ext>
            </a:extLst>
          </p:cNvPr>
          <p:cNvPicPr>
            <a:picLocks noChangeAspect="1"/>
          </p:cNvPicPr>
          <p:nvPr/>
        </p:nvPicPr>
        <p:blipFill>
          <a:blip r:embed="rId4"/>
          <a:stretch>
            <a:fillRect/>
          </a:stretch>
        </p:blipFill>
        <p:spPr>
          <a:xfrm>
            <a:off x="2043477" y="2945855"/>
            <a:ext cx="4867954" cy="1933845"/>
          </a:xfrm>
          <a:prstGeom prst="rect">
            <a:avLst/>
          </a:prstGeom>
        </p:spPr>
      </p:pic>
    </p:spTree>
    <p:extLst>
      <p:ext uri="{BB962C8B-B14F-4D97-AF65-F5344CB8AC3E}">
        <p14:creationId xmlns:p14="http://schemas.microsoft.com/office/powerpoint/2010/main" val="3968104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12" name="Google Shape;247;p37">
            <a:extLst>
              <a:ext uri="{FF2B5EF4-FFF2-40B4-BE49-F238E27FC236}">
                <a16:creationId xmlns:a16="http://schemas.microsoft.com/office/drawing/2014/main" id="{8564BD2A-A832-5554-D3BF-00A75943ED87}"/>
              </a:ext>
            </a:extLst>
          </p:cNvPr>
          <p:cNvSpPr/>
          <p:nvPr/>
        </p:nvSpPr>
        <p:spPr>
          <a:xfrm>
            <a:off x="1315156" y="245378"/>
            <a:ext cx="6982178" cy="891821"/>
          </a:xfrm>
          <a:prstGeom prst="roundRect">
            <a:avLst>
              <a:gd name="adj" fmla="val 17816"/>
            </a:avLst>
          </a:prstGeom>
          <a:solidFill>
            <a:srgbClr val="0E0E0E">
              <a:alpha val="32139"/>
            </a:srgbClr>
          </a:solidFill>
          <a:ln>
            <a:noFill/>
          </a:ln>
        </p:spPr>
        <p:txBody>
          <a:bodyPr spcFirstLastPara="1" wrap="square" lIns="91425" tIns="91425" rIns="91425" bIns="91425" anchor="ctr" anchorCtr="0">
            <a:noAutofit/>
          </a:bodyPr>
          <a:lstStyle/>
          <a:p>
            <a:pPr defTabSz="338328">
              <a:spcAft>
                <a:spcPts val="600"/>
              </a:spcAft>
            </a:pPr>
            <a:r>
              <a:rPr lang="en-GB" dirty="0">
                <a:latin typeface="Times New Roman" panose="02020603050405020304" pitchFamily="18" charset="0"/>
                <a:cs typeface="Times New Roman" panose="02020603050405020304" pitchFamily="18" charset="0"/>
              </a:rPr>
              <a:t>20. Evenings experience most sales, the stores are filled during the evening hours. Which of the customer types brings the most revenue?</a:t>
            </a:r>
          </a:p>
        </p:txBody>
      </p:sp>
      <p:pic>
        <p:nvPicPr>
          <p:cNvPr id="3" name="Picture 2">
            <a:extLst>
              <a:ext uri="{FF2B5EF4-FFF2-40B4-BE49-F238E27FC236}">
                <a16:creationId xmlns:a16="http://schemas.microsoft.com/office/drawing/2014/main" id="{8AB61702-B0E6-200F-5D0D-3CD44DD9EC22}"/>
              </a:ext>
            </a:extLst>
          </p:cNvPr>
          <p:cNvPicPr>
            <a:picLocks noChangeAspect="1"/>
          </p:cNvPicPr>
          <p:nvPr/>
        </p:nvPicPr>
        <p:blipFill>
          <a:blip r:embed="rId3"/>
          <a:stretch>
            <a:fillRect/>
          </a:stretch>
        </p:blipFill>
        <p:spPr>
          <a:xfrm>
            <a:off x="2591930" y="1410072"/>
            <a:ext cx="4039164" cy="1676634"/>
          </a:xfrm>
          <a:prstGeom prst="rect">
            <a:avLst/>
          </a:prstGeom>
        </p:spPr>
      </p:pic>
      <p:pic>
        <p:nvPicPr>
          <p:cNvPr id="6" name="Picture 5">
            <a:extLst>
              <a:ext uri="{FF2B5EF4-FFF2-40B4-BE49-F238E27FC236}">
                <a16:creationId xmlns:a16="http://schemas.microsoft.com/office/drawing/2014/main" id="{DA88B5EC-A7B2-7533-36FC-B979714E2A53}"/>
              </a:ext>
            </a:extLst>
          </p:cNvPr>
          <p:cNvPicPr>
            <a:picLocks noChangeAspect="1"/>
          </p:cNvPicPr>
          <p:nvPr/>
        </p:nvPicPr>
        <p:blipFill>
          <a:blip r:embed="rId4"/>
          <a:stretch>
            <a:fillRect/>
          </a:stretch>
        </p:blipFill>
        <p:spPr>
          <a:xfrm>
            <a:off x="2246505" y="3359579"/>
            <a:ext cx="4820323" cy="1438476"/>
          </a:xfrm>
          <a:prstGeom prst="rect">
            <a:avLst/>
          </a:prstGeom>
        </p:spPr>
      </p:pic>
    </p:spTree>
    <p:extLst>
      <p:ext uri="{BB962C8B-B14F-4D97-AF65-F5344CB8AC3E}">
        <p14:creationId xmlns:p14="http://schemas.microsoft.com/office/powerpoint/2010/main" val="692516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12" name="Google Shape;247;p37">
            <a:extLst>
              <a:ext uri="{FF2B5EF4-FFF2-40B4-BE49-F238E27FC236}">
                <a16:creationId xmlns:a16="http://schemas.microsoft.com/office/drawing/2014/main" id="{8564BD2A-A832-5554-D3BF-00A75943ED87}"/>
              </a:ext>
            </a:extLst>
          </p:cNvPr>
          <p:cNvSpPr/>
          <p:nvPr/>
        </p:nvSpPr>
        <p:spPr>
          <a:xfrm>
            <a:off x="2020712" y="290535"/>
            <a:ext cx="4820323" cy="590000"/>
          </a:xfrm>
          <a:prstGeom prst="roundRect">
            <a:avLst>
              <a:gd name="adj" fmla="val 17816"/>
            </a:avLst>
          </a:prstGeom>
          <a:solidFill>
            <a:srgbClr val="0E0E0E">
              <a:alpha val="32139"/>
            </a:srgbClr>
          </a:solidFill>
          <a:ln>
            <a:noFill/>
          </a:ln>
        </p:spPr>
        <p:txBody>
          <a:bodyPr spcFirstLastPara="1" wrap="square" lIns="91425" tIns="91425" rIns="91425" bIns="91425" anchor="ctr" anchorCtr="0">
            <a:noAutofit/>
          </a:bodyPr>
          <a:lstStyle/>
          <a:p>
            <a:pPr defTabSz="338328">
              <a:spcAft>
                <a:spcPts val="600"/>
              </a:spcAft>
            </a:pPr>
            <a:r>
              <a:rPr lang="en-GB" dirty="0">
                <a:latin typeface="Times New Roman" panose="02020603050405020304" pitchFamily="18" charset="0"/>
                <a:cs typeface="Times New Roman" panose="02020603050405020304" pitchFamily="18" charset="0"/>
              </a:rPr>
              <a:t>21. Which city has the largest tax/VAT percent?</a:t>
            </a:r>
          </a:p>
        </p:txBody>
      </p:sp>
      <p:pic>
        <p:nvPicPr>
          <p:cNvPr id="4" name="Picture 3">
            <a:extLst>
              <a:ext uri="{FF2B5EF4-FFF2-40B4-BE49-F238E27FC236}">
                <a16:creationId xmlns:a16="http://schemas.microsoft.com/office/drawing/2014/main" id="{5408892F-6A94-C473-32BC-355B082B44E0}"/>
              </a:ext>
            </a:extLst>
          </p:cNvPr>
          <p:cNvPicPr>
            <a:picLocks noChangeAspect="1"/>
          </p:cNvPicPr>
          <p:nvPr/>
        </p:nvPicPr>
        <p:blipFill>
          <a:blip r:embed="rId3"/>
          <a:stretch>
            <a:fillRect/>
          </a:stretch>
        </p:blipFill>
        <p:spPr>
          <a:xfrm>
            <a:off x="1899864" y="1207618"/>
            <a:ext cx="5344271" cy="1667108"/>
          </a:xfrm>
          <a:prstGeom prst="rect">
            <a:avLst/>
          </a:prstGeom>
        </p:spPr>
      </p:pic>
      <p:pic>
        <p:nvPicPr>
          <p:cNvPr id="7" name="Picture 6">
            <a:extLst>
              <a:ext uri="{FF2B5EF4-FFF2-40B4-BE49-F238E27FC236}">
                <a16:creationId xmlns:a16="http://schemas.microsoft.com/office/drawing/2014/main" id="{581AA494-91BE-32A2-3401-EC3683013D81}"/>
              </a:ext>
            </a:extLst>
          </p:cNvPr>
          <p:cNvPicPr>
            <a:picLocks noChangeAspect="1"/>
          </p:cNvPicPr>
          <p:nvPr/>
        </p:nvPicPr>
        <p:blipFill>
          <a:blip r:embed="rId4"/>
          <a:stretch>
            <a:fillRect/>
          </a:stretch>
        </p:blipFill>
        <p:spPr>
          <a:xfrm>
            <a:off x="2152311" y="3042962"/>
            <a:ext cx="4839375" cy="1810003"/>
          </a:xfrm>
          <a:prstGeom prst="rect">
            <a:avLst/>
          </a:prstGeom>
        </p:spPr>
      </p:pic>
    </p:spTree>
    <p:extLst>
      <p:ext uri="{BB962C8B-B14F-4D97-AF65-F5344CB8AC3E}">
        <p14:creationId xmlns:p14="http://schemas.microsoft.com/office/powerpoint/2010/main" val="3157060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12" name="Google Shape;247;p37">
            <a:extLst>
              <a:ext uri="{FF2B5EF4-FFF2-40B4-BE49-F238E27FC236}">
                <a16:creationId xmlns:a16="http://schemas.microsoft.com/office/drawing/2014/main" id="{8564BD2A-A832-5554-D3BF-00A75943ED87}"/>
              </a:ext>
            </a:extLst>
          </p:cNvPr>
          <p:cNvSpPr/>
          <p:nvPr/>
        </p:nvSpPr>
        <p:spPr>
          <a:xfrm>
            <a:off x="2020712" y="290535"/>
            <a:ext cx="4882444" cy="578709"/>
          </a:xfrm>
          <a:prstGeom prst="roundRect">
            <a:avLst>
              <a:gd name="adj" fmla="val 17816"/>
            </a:avLst>
          </a:prstGeom>
          <a:solidFill>
            <a:srgbClr val="0E0E0E">
              <a:alpha val="32139"/>
            </a:srgbClr>
          </a:solidFill>
          <a:ln>
            <a:noFill/>
          </a:ln>
        </p:spPr>
        <p:txBody>
          <a:bodyPr spcFirstLastPara="1" wrap="square" lIns="91425" tIns="91425" rIns="91425" bIns="91425" anchor="ctr" anchorCtr="0">
            <a:noAutofit/>
          </a:bodyPr>
          <a:lstStyle/>
          <a:p>
            <a:pPr defTabSz="338328">
              <a:spcAft>
                <a:spcPts val="600"/>
              </a:spcAft>
            </a:pPr>
            <a:r>
              <a:rPr lang="en-GB" dirty="0">
                <a:latin typeface="Times New Roman" panose="02020603050405020304" pitchFamily="18" charset="0"/>
                <a:cs typeface="Times New Roman" panose="02020603050405020304" pitchFamily="18" charset="0"/>
              </a:rPr>
              <a:t>22. Which customer type pays the most in VAT?</a:t>
            </a:r>
          </a:p>
        </p:txBody>
      </p:sp>
      <p:pic>
        <p:nvPicPr>
          <p:cNvPr id="3" name="Picture 2">
            <a:extLst>
              <a:ext uri="{FF2B5EF4-FFF2-40B4-BE49-F238E27FC236}">
                <a16:creationId xmlns:a16="http://schemas.microsoft.com/office/drawing/2014/main" id="{CE57A0E4-B7E3-DDA3-73C2-2A9982548A4D}"/>
              </a:ext>
            </a:extLst>
          </p:cNvPr>
          <p:cNvPicPr>
            <a:picLocks noChangeAspect="1"/>
          </p:cNvPicPr>
          <p:nvPr/>
        </p:nvPicPr>
        <p:blipFill>
          <a:blip r:embed="rId3"/>
          <a:stretch>
            <a:fillRect/>
          </a:stretch>
        </p:blipFill>
        <p:spPr>
          <a:xfrm>
            <a:off x="2489469" y="1098611"/>
            <a:ext cx="3724795" cy="1648055"/>
          </a:xfrm>
          <a:prstGeom prst="rect">
            <a:avLst/>
          </a:prstGeom>
        </p:spPr>
      </p:pic>
      <p:pic>
        <p:nvPicPr>
          <p:cNvPr id="6" name="Picture 5">
            <a:extLst>
              <a:ext uri="{FF2B5EF4-FFF2-40B4-BE49-F238E27FC236}">
                <a16:creationId xmlns:a16="http://schemas.microsoft.com/office/drawing/2014/main" id="{89FE9BF7-B8C7-0527-D04E-A905F80EE918}"/>
              </a:ext>
            </a:extLst>
          </p:cNvPr>
          <p:cNvPicPr>
            <a:picLocks noChangeAspect="1"/>
          </p:cNvPicPr>
          <p:nvPr/>
        </p:nvPicPr>
        <p:blipFill>
          <a:blip r:embed="rId4"/>
          <a:stretch>
            <a:fillRect/>
          </a:stretch>
        </p:blipFill>
        <p:spPr>
          <a:xfrm>
            <a:off x="1508256" y="3040038"/>
            <a:ext cx="5687219" cy="1562318"/>
          </a:xfrm>
          <a:prstGeom prst="rect">
            <a:avLst/>
          </a:prstGeom>
        </p:spPr>
      </p:pic>
    </p:spTree>
    <p:extLst>
      <p:ext uri="{BB962C8B-B14F-4D97-AF65-F5344CB8AC3E}">
        <p14:creationId xmlns:p14="http://schemas.microsoft.com/office/powerpoint/2010/main" val="1597318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12" name="Google Shape;247;p37">
            <a:extLst>
              <a:ext uri="{FF2B5EF4-FFF2-40B4-BE49-F238E27FC236}">
                <a16:creationId xmlns:a16="http://schemas.microsoft.com/office/drawing/2014/main" id="{8564BD2A-A832-5554-D3BF-00A75943ED87}"/>
              </a:ext>
            </a:extLst>
          </p:cNvPr>
          <p:cNvSpPr/>
          <p:nvPr/>
        </p:nvSpPr>
        <p:spPr>
          <a:xfrm>
            <a:off x="1794574" y="392202"/>
            <a:ext cx="5554852" cy="787080"/>
          </a:xfrm>
          <a:prstGeom prst="roundRect">
            <a:avLst>
              <a:gd name="adj" fmla="val 17816"/>
            </a:avLst>
          </a:prstGeom>
          <a:solidFill>
            <a:srgbClr val="0E0E0E">
              <a:alpha val="32139"/>
            </a:srgbClr>
          </a:solidFill>
          <a:ln>
            <a:noFill/>
          </a:ln>
        </p:spPr>
        <p:txBody>
          <a:bodyPr spcFirstLastPara="1" wrap="square" lIns="91425" tIns="91425" rIns="91425" bIns="91425" anchor="ctr" anchorCtr="0">
            <a:noAutofit/>
          </a:bodyPr>
          <a:lstStyle/>
          <a:p>
            <a:pPr defTabSz="338328">
              <a:spcAft>
                <a:spcPts val="600"/>
              </a:spcAft>
            </a:pPr>
            <a:r>
              <a:rPr lang="en-GB" dirty="0">
                <a:latin typeface="Times New Roman" panose="02020603050405020304" pitchFamily="18" charset="0"/>
                <a:cs typeface="Times New Roman" panose="02020603050405020304" pitchFamily="18" charset="0"/>
              </a:rPr>
              <a:t>1. How many unique product lines does the data have?</a:t>
            </a:r>
          </a:p>
        </p:txBody>
      </p:sp>
      <p:pic>
        <p:nvPicPr>
          <p:cNvPr id="4" name="Picture 3">
            <a:extLst>
              <a:ext uri="{FF2B5EF4-FFF2-40B4-BE49-F238E27FC236}">
                <a16:creationId xmlns:a16="http://schemas.microsoft.com/office/drawing/2014/main" id="{28C6DA7D-926F-E1F8-E889-1B5F23A75A37}"/>
              </a:ext>
            </a:extLst>
          </p:cNvPr>
          <p:cNvPicPr>
            <a:picLocks noChangeAspect="1"/>
          </p:cNvPicPr>
          <p:nvPr/>
        </p:nvPicPr>
        <p:blipFill>
          <a:blip r:embed="rId3"/>
          <a:stretch>
            <a:fillRect/>
          </a:stretch>
        </p:blipFill>
        <p:spPr>
          <a:xfrm>
            <a:off x="2830399" y="1301665"/>
            <a:ext cx="3338743" cy="1000782"/>
          </a:xfrm>
          <a:prstGeom prst="rect">
            <a:avLst/>
          </a:prstGeom>
        </p:spPr>
      </p:pic>
      <p:pic>
        <p:nvPicPr>
          <p:cNvPr id="7" name="Picture 6">
            <a:extLst>
              <a:ext uri="{FF2B5EF4-FFF2-40B4-BE49-F238E27FC236}">
                <a16:creationId xmlns:a16="http://schemas.microsoft.com/office/drawing/2014/main" id="{FB00E399-6D26-74E7-8009-EBB857C0211E}"/>
              </a:ext>
            </a:extLst>
          </p:cNvPr>
          <p:cNvPicPr>
            <a:picLocks noChangeAspect="1"/>
          </p:cNvPicPr>
          <p:nvPr/>
        </p:nvPicPr>
        <p:blipFill>
          <a:blip r:embed="rId4"/>
          <a:stretch>
            <a:fillRect/>
          </a:stretch>
        </p:blipFill>
        <p:spPr>
          <a:xfrm>
            <a:off x="2988208" y="2424830"/>
            <a:ext cx="3023123" cy="2607243"/>
          </a:xfrm>
          <a:prstGeom prst="rect">
            <a:avLst/>
          </a:prstGeom>
        </p:spPr>
      </p:pic>
    </p:spTree>
    <p:extLst>
      <p:ext uri="{BB962C8B-B14F-4D97-AF65-F5344CB8AC3E}">
        <p14:creationId xmlns:p14="http://schemas.microsoft.com/office/powerpoint/2010/main" val="2878755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12" name="Google Shape;247;p37">
            <a:extLst>
              <a:ext uri="{FF2B5EF4-FFF2-40B4-BE49-F238E27FC236}">
                <a16:creationId xmlns:a16="http://schemas.microsoft.com/office/drawing/2014/main" id="{8564BD2A-A832-5554-D3BF-00A75943ED87}"/>
              </a:ext>
            </a:extLst>
          </p:cNvPr>
          <p:cNvSpPr/>
          <p:nvPr/>
        </p:nvSpPr>
        <p:spPr>
          <a:xfrm>
            <a:off x="1794574" y="198676"/>
            <a:ext cx="5475470" cy="625413"/>
          </a:xfrm>
          <a:prstGeom prst="roundRect">
            <a:avLst>
              <a:gd name="adj" fmla="val 17816"/>
            </a:avLst>
          </a:prstGeom>
          <a:solidFill>
            <a:srgbClr val="0E0E0E">
              <a:alpha val="32139"/>
            </a:srgbClr>
          </a:solidFill>
          <a:ln>
            <a:noFill/>
          </a:ln>
        </p:spPr>
        <p:txBody>
          <a:bodyPr spcFirstLastPara="1" wrap="square" lIns="91425" tIns="91425" rIns="91425" bIns="91425" anchor="ctr" anchorCtr="0">
            <a:noAutofit/>
          </a:bodyPr>
          <a:lstStyle/>
          <a:p>
            <a:pPr defTabSz="338328">
              <a:spcAft>
                <a:spcPts val="600"/>
              </a:spcAft>
            </a:pPr>
            <a:r>
              <a:rPr lang="en-GB" dirty="0">
                <a:latin typeface="Times New Roman" panose="02020603050405020304" pitchFamily="18" charset="0"/>
                <a:cs typeface="Times New Roman" panose="02020603050405020304" pitchFamily="18" charset="0"/>
              </a:rPr>
              <a:t>2. What is the most selling product line?</a:t>
            </a:r>
          </a:p>
        </p:txBody>
      </p:sp>
      <p:pic>
        <p:nvPicPr>
          <p:cNvPr id="3" name="Picture 2">
            <a:extLst>
              <a:ext uri="{FF2B5EF4-FFF2-40B4-BE49-F238E27FC236}">
                <a16:creationId xmlns:a16="http://schemas.microsoft.com/office/drawing/2014/main" id="{F2C5A4B8-DE65-41B4-EB8B-9FDBEF16FF03}"/>
              </a:ext>
            </a:extLst>
          </p:cNvPr>
          <p:cNvPicPr>
            <a:picLocks noChangeAspect="1"/>
          </p:cNvPicPr>
          <p:nvPr/>
        </p:nvPicPr>
        <p:blipFill>
          <a:blip r:embed="rId3"/>
          <a:stretch>
            <a:fillRect/>
          </a:stretch>
        </p:blipFill>
        <p:spPr>
          <a:xfrm>
            <a:off x="2906633" y="958560"/>
            <a:ext cx="2675723" cy="1519031"/>
          </a:xfrm>
          <a:prstGeom prst="rect">
            <a:avLst/>
          </a:prstGeom>
        </p:spPr>
      </p:pic>
      <p:pic>
        <p:nvPicPr>
          <p:cNvPr id="6" name="Picture 5">
            <a:extLst>
              <a:ext uri="{FF2B5EF4-FFF2-40B4-BE49-F238E27FC236}">
                <a16:creationId xmlns:a16="http://schemas.microsoft.com/office/drawing/2014/main" id="{B74B5F7F-0906-2FF7-1071-6B2464CFB355}"/>
              </a:ext>
            </a:extLst>
          </p:cNvPr>
          <p:cNvPicPr>
            <a:picLocks noChangeAspect="1"/>
          </p:cNvPicPr>
          <p:nvPr/>
        </p:nvPicPr>
        <p:blipFill>
          <a:blip r:embed="rId4"/>
          <a:stretch>
            <a:fillRect/>
          </a:stretch>
        </p:blipFill>
        <p:spPr>
          <a:xfrm>
            <a:off x="2591834" y="2665910"/>
            <a:ext cx="3305319" cy="2285666"/>
          </a:xfrm>
          <a:prstGeom prst="rect">
            <a:avLst/>
          </a:prstGeom>
        </p:spPr>
      </p:pic>
    </p:spTree>
    <p:extLst>
      <p:ext uri="{BB962C8B-B14F-4D97-AF65-F5344CB8AC3E}">
        <p14:creationId xmlns:p14="http://schemas.microsoft.com/office/powerpoint/2010/main" val="2578800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12" name="Google Shape;247;p37">
            <a:extLst>
              <a:ext uri="{FF2B5EF4-FFF2-40B4-BE49-F238E27FC236}">
                <a16:creationId xmlns:a16="http://schemas.microsoft.com/office/drawing/2014/main" id="{8564BD2A-A832-5554-D3BF-00A75943ED87}"/>
              </a:ext>
            </a:extLst>
          </p:cNvPr>
          <p:cNvSpPr/>
          <p:nvPr/>
        </p:nvSpPr>
        <p:spPr>
          <a:xfrm>
            <a:off x="2158675" y="197875"/>
            <a:ext cx="4191325" cy="603636"/>
          </a:xfrm>
          <a:prstGeom prst="roundRect">
            <a:avLst>
              <a:gd name="adj" fmla="val 17816"/>
            </a:avLst>
          </a:prstGeom>
          <a:solidFill>
            <a:srgbClr val="0E0E0E">
              <a:alpha val="32139"/>
            </a:srgbClr>
          </a:solidFill>
          <a:ln>
            <a:noFill/>
          </a:ln>
        </p:spPr>
        <p:txBody>
          <a:bodyPr spcFirstLastPara="1" wrap="square" lIns="91425" tIns="91425" rIns="91425" bIns="91425" anchor="ctr" anchorCtr="0">
            <a:noAutofit/>
          </a:bodyPr>
          <a:lstStyle/>
          <a:p>
            <a:pPr defTabSz="338328">
              <a:spcAft>
                <a:spcPts val="600"/>
              </a:spcAft>
            </a:pPr>
            <a:r>
              <a:rPr lang="en-GB">
                <a:latin typeface="Times New Roman" panose="02020603050405020304" pitchFamily="18" charset="0"/>
                <a:cs typeface="Times New Roman" panose="02020603050405020304" pitchFamily="18" charset="0"/>
              </a:rPr>
              <a:t>3. What is the total revenue by month?</a:t>
            </a:r>
            <a:endParaRPr lang="en-GB"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9142E29-C569-7293-E994-E3A2F1B0BA15}"/>
              </a:ext>
            </a:extLst>
          </p:cNvPr>
          <p:cNvPicPr>
            <a:picLocks noChangeAspect="1"/>
          </p:cNvPicPr>
          <p:nvPr/>
        </p:nvPicPr>
        <p:blipFill>
          <a:blip r:embed="rId3"/>
          <a:stretch>
            <a:fillRect/>
          </a:stretch>
        </p:blipFill>
        <p:spPr>
          <a:xfrm>
            <a:off x="2230982" y="3116469"/>
            <a:ext cx="4013239" cy="1545841"/>
          </a:xfrm>
          <a:prstGeom prst="rect">
            <a:avLst/>
          </a:prstGeom>
        </p:spPr>
      </p:pic>
      <p:pic>
        <p:nvPicPr>
          <p:cNvPr id="8" name="Picture 7">
            <a:extLst>
              <a:ext uri="{FF2B5EF4-FFF2-40B4-BE49-F238E27FC236}">
                <a16:creationId xmlns:a16="http://schemas.microsoft.com/office/drawing/2014/main" id="{13EAC888-0288-8417-C6FF-C23C69FF2132}"/>
              </a:ext>
            </a:extLst>
          </p:cNvPr>
          <p:cNvPicPr>
            <a:picLocks noChangeAspect="1"/>
          </p:cNvPicPr>
          <p:nvPr/>
        </p:nvPicPr>
        <p:blipFill>
          <a:blip r:embed="rId4"/>
          <a:stretch>
            <a:fillRect/>
          </a:stretch>
        </p:blipFill>
        <p:spPr>
          <a:xfrm>
            <a:off x="2230982" y="1032103"/>
            <a:ext cx="4020475" cy="1733675"/>
          </a:xfrm>
          <a:prstGeom prst="rect">
            <a:avLst/>
          </a:prstGeom>
        </p:spPr>
      </p:pic>
    </p:spTree>
    <p:extLst>
      <p:ext uri="{BB962C8B-B14F-4D97-AF65-F5344CB8AC3E}">
        <p14:creationId xmlns:p14="http://schemas.microsoft.com/office/powerpoint/2010/main" val="375656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12" name="Google Shape;247;p37">
            <a:extLst>
              <a:ext uri="{FF2B5EF4-FFF2-40B4-BE49-F238E27FC236}">
                <a16:creationId xmlns:a16="http://schemas.microsoft.com/office/drawing/2014/main" id="{8564BD2A-A832-5554-D3BF-00A75943ED87}"/>
              </a:ext>
            </a:extLst>
          </p:cNvPr>
          <p:cNvSpPr/>
          <p:nvPr/>
        </p:nvSpPr>
        <p:spPr>
          <a:xfrm>
            <a:off x="1968099" y="231240"/>
            <a:ext cx="4647190" cy="564628"/>
          </a:xfrm>
          <a:prstGeom prst="roundRect">
            <a:avLst>
              <a:gd name="adj" fmla="val 17816"/>
            </a:avLst>
          </a:prstGeom>
          <a:solidFill>
            <a:srgbClr val="0E0E0E">
              <a:alpha val="32139"/>
            </a:srgbClr>
          </a:solidFill>
          <a:ln>
            <a:noFill/>
          </a:ln>
        </p:spPr>
        <p:txBody>
          <a:bodyPr spcFirstLastPara="1" wrap="square" lIns="91425" tIns="91425" rIns="91425" bIns="91425" anchor="ctr" anchorCtr="0">
            <a:noAutofit/>
          </a:bodyPr>
          <a:lstStyle/>
          <a:p>
            <a:pPr defTabSz="338328">
              <a:spcAft>
                <a:spcPts val="600"/>
              </a:spcAft>
            </a:pPr>
            <a:r>
              <a:rPr lang="en-GB">
                <a:latin typeface="Times New Roman" panose="02020603050405020304" pitchFamily="18" charset="0"/>
                <a:cs typeface="Times New Roman" panose="02020603050405020304" pitchFamily="18" charset="0"/>
              </a:rPr>
              <a:t>4. What month had the largest COGS?</a:t>
            </a:r>
            <a:endParaRPr lang="en-GB" dirty="0">
              <a:latin typeface="Times New Roman" panose="02020603050405020304" pitchFamily="18" charset="0"/>
              <a:cs typeface="Times New Roman" panose="02020603050405020304" pitchFamily="18" charset="0"/>
            </a:endParaRPr>
          </a:p>
        </p:txBody>
      </p:sp>
      <p:pic>
        <p:nvPicPr>
          <p:cNvPr id="6" name="Picture 5" descr="A close-up of a text&#10;&#10;Description automatically generated">
            <a:extLst>
              <a:ext uri="{FF2B5EF4-FFF2-40B4-BE49-F238E27FC236}">
                <a16:creationId xmlns:a16="http://schemas.microsoft.com/office/drawing/2014/main" id="{5447E848-7270-F2B2-978B-C49BE6C4031E}"/>
              </a:ext>
            </a:extLst>
          </p:cNvPr>
          <p:cNvPicPr>
            <a:picLocks noChangeAspect="1"/>
          </p:cNvPicPr>
          <p:nvPr/>
        </p:nvPicPr>
        <p:blipFill>
          <a:blip r:embed="rId3"/>
          <a:stretch>
            <a:fillRect/>
          </a:stretch>
        </p:blipFill>
        <p:spPr>
          <a:xfrm>
            <a:off x="2846140" y="941428"/>
            <a:ext cx="3052306" cy="1685724"/>
          </a:xfrm>
          <a:prstGeom prst="rect">
            <a:avLst/>
          </a:prstGeom>
        </p:spPr>
      </p:pic>
      <p:pic>
        <p:nvPicPr>
          <p:cNvPr id="8" name="Picture 7">
            <a:extLst>
              <a:ext uri="{FF2B5EF4-FFF2-40B4-BE49-F238E27FC236}">
                <a16:creationId xmlns:a16="http://schemas.microsoft.com/office/drawing/2014/main" id="{FD9DABD0-A409-FC1D-8776-E63763BFC727}"/>
              </a:ext>
            </a:extLst>
          </p:cNvPr>
          <p:cNvPicPr>
            <a:picLocks noChangeAspect="1"/>
          </p:cNvPicPr>
          <p:nvPr/>
        </p:nvPicPr>
        <p:blipFill>
          <a:blip r:embed="rId4"/>
          <a:stretch>
            <a:fillRect/>
          </a:stretch>
        </p:blipFill>
        <p:spPr>
          <a:xfrm>
            <a:off x="1995474" y="2772712"/>
            <a:ext cx="4753638" cy="2038635"/>
          </a:xfrm>
          <a:prstGeom prst="rect">
            <a:avLst/>
          </a:prstGeom>
        </p:spPr>
      </p:pic>
    </p:spTree>
    <p:extLst>
      <p:ext uri="{BB962C8B-B14F-4D97-AF65-F5344CB8AC3E}">
        <p14:creationId xmlns:p14="http://schemas.microsoft.com/office/powerpoint/2010/main" val="2293635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12" name="Google Shape;247;p37">
            <a:extLst>
              <a:ext uri="{FF2B5EF4-FFF2-40B4-BE49-F238E27FC236}">
                <a16:creationId xmlns:a16="http://schemas.microsoft.com/office/drawing/2014/main" id="{8564BD2A-A832-5554-D3BF-00A75943ED87}"/>
              </a:ext>
            </a:extLst>
          </p:cNvPr>
          <p:cNvSpPr/>
          <p:nvPr/>
        </p:nvSpPr>
        <p:spPr>
          <a:xfrm>
            <a:off x="2019066" y="218310"/>
            <a:ext cx="4726045" cy="560624"/>
          </a:xfrm>
          <a:prstGeom prst="roundRect">
            <a:avLst>
              <a:gd name="adj" fmla="val 17816"/>
            </a:avLst>
          </a:prstGeom>
          <a:solidFill>
            <a:srgbClr val="0E0E0E">
              <a:alpha val="32139"/>
            </a:srgbClr>
          </a:solidFill>
          <a:ln>
            <a:noFill/>
          </a:ln>
        </p:spPr>
        <p:txBody>
          <a:bodyPr spcFirstLastPara="1" wrap="square" lIns="91425" tIns="91425" rIns="91425" bIns="91425" anchor="ctr" anchorCtr="0">
            <a:noAutofit/>
          </a:bodyPr>
          <a:lstStyle/>
          <a:p>
            <a:pPr defTabSz="338328">
              <a:spcAft>
                <a:spcPts val="600"/>
              </a:spcAft>
            </a:pPr>
            <a:r>
              <a:rPr lang="en-GB" dirty="0">
                <a:latin typeface="Times New Roman" panose="02020603050405020304" pitchFamily="18" charset="0"/>
                <a:cs typeface="Times New Roman" panose="02020603050405020304" pitchFamily="18" charset="0"/>
              </a:rPr>
              <a:t>5. What product line had the largest revenue?</a:t>
            </a:r>
          </a:p>
        </p:txBody>
      </p:sp>
      <p:pic>
        <p:nvPicPr>
          <p:cNvPr id="7" name="Picture 6">
            <a:extLst>
              <a:ext uri="{FF2B5EF4-FFF2-40B4-BE49-F238E27FC236}">
                <a16:creationId xmlns:a16="http://schemas.microsoft.com/office/drawing/2014/main" id="{A78AE2AF-2AB0-DF1A-17FC-0A81B0C55ADB}"/>
              </a:ext>
            </a:extLst>
          </p:cNvPr>
          <p:cNvPicPr>
            <a:picLocks noChangeAspect="1"/>
          </p:cNvPicPr>
          <p:nvPr/>
        </p:nvPicPr>
        <p:blipFill>
          <a:blip r:embed="rId3"/>
          <a:stretch>
            <a:fillRect/>
          </a:stretch>
        </p:blipFill>
        <p:spPr>
          <a:xfrm>
            <a:off x="2589068" y="2697182"/>
            <a:ext cx="3495556" cy="2228008"/>
          </a:xfrm>
          <a:prstGeom prst="rect">
            <a:avLst/>
          </a:prstGeom>
        </p:spPr>
      </p:pic>
      <p:pic>
        <p:nvPicPr>
          <p:cNvPr id="9" name="Picture 8">
            <a:extLst>
              <a:ext uri="{FF2B5EF4-FFF2-40B4-BE49-F238E27FC236}">
                <a16:creationId xmlns:a16="http://schemas.microsoft.com/office/drawing/2014/main" id="{0D48194F-3513-811B-B104-2776CD8446A4}"/>
              </a:ext>
            </a:extLst>
          </p:cNvPr>
          <p:cNvPicPr>
            <a:picLocks noChangeAspect="1"/>
          </p:cNvPicPr>
          <p:nvPr/>
        </p:nvPicPr>
        <p:blipFill>
          <a:blip r:embed="rId4"/>
          <a:stretch>
            <a:fillRect/>
          </a:stretch>
        </p:blipFill>
        <p:spPr>
          <a:xfrm>
            <a:off x="2315735" y="915574"/>
            <a:ext cx="4197954" cy="1600077"/>
          </a:xfrm>
          <a:prstGeom prst="rect">
            <a:avLst/>
          </a:prstGeom>
        </p:spPr>
      </p:pic>
    </p:spTree>
    <p:extLst>
      <p:ext uri="{BB962C8B-B14F-4D97-AF65-F5344CB8AC3E}">
        <p14:creationId xmlns:p14="http://schemas.microsoft.com/office/powerpoint/2010/main" val="4265647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12" name="Google Shape;247;p37">
            <a:extLst>
              <a:ext uri="{FF2B5EF4-FFF2-40B4-BE49-F238E27FC236}">
                <a16:creationId xmlns:a16="http://schemas.microsoft.com/office/drawing/2014/main" id="{8564BD2A-A832-5554-D3BF-00A75943ED87}"/>
              </a:ext>
            </a:extLst>
          </p:cNvPr>
          <p:cNvSpPr/>
          <p:nvPr/>
        </p:nvSpPr>
        <p:spPr>
          <a:xfrm>
            <a:off x="2004821" y="190088"/>
            <a:ext cx="4679818" cy="566268"/>
          </a:xfrm>
          <a:prstGeom prst="roundRect">
            <a:avLst>
              <a:gd name="adj" fmla="val 17816"/>
            </a:avLst>
          </a:prstGeom>
          <a:solidFill>
            <a:srgbClr val="0E0E0E">
              <a:alpha val="32139"/>
            </a:srgbClr>
          </a:solidFill>
          <a:ln>
            <a:noFill/>
          </a:ln>
        </p:spPr>
        <p:txBody>
          <a:bodyPr spcFirstLastPara="1" wrap="square" lIns="91425" tIns="91425" rIns="91425" bIns="91425" anchor="ctr" anchorCtr="0">
            <a:noAutofit/>
          </a:bodyPr>
          <a:lstStyle/>
          <a:p>
            <a:pPr defTabSz="338328">
              <a:spcAft>
                <a:spcPts val="600"/>
              </a:spcAft>
            </a:pPr>
            <a:r>
              <a:rPr lang="en-GB" dirty="0">
                <a:latin typeface="Times New Roman" panose="02020603050405020304" pitchFamily="18" charset="0"/>
                <a:cs typeface="Times New Roman" panose="02020603050405020304" pitchFamily="18" charset="0"/>
              </a:rPr>
              <a:t>6. What is the city with the largest revenue?</a:t>
            </a:r>
          </a:p>
        </p:txBody>
      </p:sp>
      <p:pic>
        <p:nvPicPr>
          <p:cNvPr id="3" name="Picture 2">
            <a:extLst>
              <a:ext uri="{FF2B5EF4-FFF2-40B4-BE49-F238E27FC236}">
                <a16:creationId xmlns:a16="http://schemas.microsoft.com/office/drawing/2014/main" id="{387D2E31-5DDA-1683-7CC8-E9498C0E25F0}"/>
              </a:ext>
            </a:extLst>
          </p:cNvPr>
          <p:cNvPicPr>
            <a:picLocks noChangeAspect="1"/>
          </p:cNvPicPr>
          <p:nvPr/>
        </p:nvPicPr>
        <p:blipFill>
          <a:blip r:embed="rId3"/>
          <a:stretch>
            <a:fillRect/>
          </a:stretch>
        </p:blipFill>
        <p:spPr>
          <a:xfrm>
            <a:off x="2196542" y="946379"/>
            <a:ext cx="4296375" cy="1771897"/>
          </a:xfrm>
          <a:prstGeom prst="rect">
            <a:avLst/>
          </a:prstGeom>
        </p:spPr>
      </p:pic>
      <p:pic>
        <p:nvPicPr>
          <p:cNvPr id="6" name="Picture 5">
            <a:extLst>
              <a:ext uri="{FF2B5EF4-FFF2-40B4-BE49-F238E27FC236}">
                <a16:creationId xmlns:a16="http://schemas.microsoft.com/office/drawing/2014/main" id="{A356D590-CFC1-5648-CD9B-FF14E329939D}"/>
              </a:ext>
            </a:extLst>
          </p:cNvPr>
          <p:cNvPicPr>
            <a:picLocks noChangeAspect="1"/>
          </p:cNvPicPr>
          <p:nvPr/>
        </p:nvPicPr>
        <p:blipFill>
          <a:blip r:embed="rId4"/>
          <a:stretch>
            <a:fillRect/>
          </a:stretch>
        </p:blipFill>
        <p:spPr>
          <a:xfrm>
            <a:off x="1195042" y="3039072"/>
            <a:ext cx="6354297" cy="1641123"/>
          </a:xfrm>
          <a:prstGeom prst="rect">
            <a:avLst/>
          </a:prstGeom>
        </p:spPr>
      </p:pic>
    </p:spTree>
    <p:extLst>
      <p:ext uri="{BB962C8B-B14F-4D97-AF65-F5344CB8AC3E}">
        <p14:creationId xmlns:p14="http://schemas.microsoft.com/office/powerpoint/2010/main" val="3576517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12" name="Google Shape;247;p37">
            <a:extLst>
              <a:ext uri="{FF2B5EF4-FFF2-40B4-BE49-F238E27FC236}">
                <a16:creationId xmlns:a16="http://schemas.microsoft.com/office/drawing/2014/main" id="{8564BD2A-A832-5554-D3BF-00A75943ED87}"/>
              </a:ext>
            </a:extLst>
          </p:cNvPr>
          <p:cNvSpPr/>
          <p:nvPr/>
        </p:nvSpPr>
        <p:spPr>
          <a:xfrm>
            <a:off x="2005563" y="173153"/>
            <a:ext cx="4613156" cy="628357"/>
          </a:xfrm>
          <a:prstGeom prst="roundRect">
            <a:avLst>
              <a:gd name="adj" fmla="val 17816"/>
            </a:avLst>
          </a:prstGeom>
          <a:solidFill>
            <a:srgbClr val="0E0E0E">
              <a:alpha val="32139"/>
            </a:srgbClr>
          </a:solidFill>
          <a:ln>
            <a:noFill/>
          </a:ln>
        </p:spPr>
        <p:txBody>
          <a:bodyPr spcFirstLastPara="1" wrap="square" lIns="91425" tIns="91425" rIns="91425" bIns="91425" anchor="ctr" anchorCtr="0">
            <a:noAutofit/>
          </a:bodyPr>
          <a:lstStyle/>
          <a:p>
            <a:pPr defTabSz="338328">
              <a:spcAft>
                <a:spcPts val="600"/>
              </a:spcAft>
            </a:pPr>
            <a:r>
              <a:rPr lang="en-GB" dirty="0">
                <a:latin typeface="Times New Roman" panose="02020603050405020304" pitchFamily="18" charset="0"/>
                <a:cs typeface="Times New Roman" panose="02020603050405020304" pitchFamily="18" charset="0"/>
              </a:rPr>
              <a:t>7. What product line had the largest VAT?</a:t>
            </a:r>
          </a:p>
        </p:txBody>
      </p:sp>
      <p:pic>
        <p:nvPicPr>
          <p:cNvPr id="3" name="Picture 2">
            <a:extLst>
              <a:ext uri="{FF2B5EF4-FFF2-40B4-BE49-F238E27FC236}">
                <a16:creationId xmlns:a16="http://schemas.microsoft.com/office/drawing/2014/main" id="{57911BD0-7DA2-9327-BA0E-14B1CBA9D6DB}"/>
              </a:ext>
            </a:extLst>
          </p:cNvPr>
          <p:cNvPicPr>
            <a:picLocks noChangeAspect="1"/>
          </p:cNvPicPr>
          <p:nvPr/>
        </p:nvPicPr>
        <p:blipFill>
          <a:blip r:embed="rId3"/>
          <a:stretch>
            <a:fillRect/>
          </a:stretch>
        </p:blipFill>
        <p:spPr>
          <a:xfrm>
            <a:off x="2438015" y="947616"/>
            <a:ext cx="3163709" cy="1417405"/>
          </a:xfrm>
          <a:prstGeom prst="rect">
            <a:avLst/>
          </a:prstGeom>
        </p:spPr>
      </p:pic>
      <p:pic>
        <p:nvPicPr>
          <p:cNvPr id="6" name="Picture 5">
            <a:extLst>
              <a:ext uri="{FF2B5EF4-FFF2-40B4-BE49-F238E27FC236}">
                <a16:creationId xmlns:a16="http://schemas.microsoft.com/office/drawing/2014/main" id="{A103C4C5-A0C3-CAC6-69A1-D88401800BF5}"/>
              </a:ext>
            </a:extLst>
          </p:cNvPr>
          <p:cNvPicPr>
            <a:picLocks noChangeAspect="1"/>
          </p:cNvPicPr>
          <p:nvPr/>
        </p:nvPicPr>
        <p:blipFill>
          <a:blip r:embed="rId4"/>
          <a:stretch>
            <a:fillRect/>
          </a:stretch>
        </p:blipFill>
        <p:spPr>
          <a:xfrm>
            <a:off x="2320596" y="2656417"/>
            <a:ext cx="3409631" cy="2215570"/>
          </a:xfrm>
          <a:prstGeom prst="rect">
            <a:avLst/>
          </a:prstGeom>
        </p:spPr>
      </p:pic>
    </p:spTree>
    <p:extLst>
      <p:ext uri="{BB962C8B-B14F-4D97-AF65-F5344CB8AC3E}">
        <p14:creationId xmlns:p14="http://schemas.microsoft.com/office/powerpoint/2010/main" val="3290802192"/>
      </p:ext>
    </p:extLst>
  </p:cSld>
  <p:clrMapOvr>
    <a:masterClrMapping/>
  </p:clrMapOvr>
</p:sld>
</file>

<file path=ppt/theme/theme1.xml><?xml version="1.0" encoding="utf-8"?>
<a:theme xmlns:a="http://schemas.openxmlformats.org/drawingml/2006/main" name="Depth">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TM04033923[[fn=Depth]]</Template>
  <TotalTime>640</TotalTime>
  <Words>486</Words>
  <Application>Microsoft Office PowerPoint</Application>
  <PresentationFormat>On-screen Show (16:9)</PresentationFormat>
  <Paragraphs>30</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Corbel</vt:lpstr>
      <vt:lpstr>Times New Roman</vt:lpstr>
      <vt:lpstr>Depth</vt:lpstr>
      <vt:lpstr>Report  on  Walmart  Sales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Eye-Catching Portfolio</dc:title>
  <cp:lastModifiedBy>Shakil Ahammed</cp:lastModifiedBy>
  <cp:revision>101</cp:revision>
  <dcterms:modified xsi:type="dcterms:W3CDTF">2024-07-31T11:30:22Z</dcterms:modified>
</cp:coreProperties>
</file>