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4" r:id="rId1"/>
  </p:sldMasterIdLst>
  <p:notesMasterIdLst>
    <p:notesMasterId r:id="rId17"/>
  </p:notesMasterIdLst>
  <p:sldIdLst>
    <p:sldId id="256" r:id="rId2"/>
    <p:sldId id="274" r:id="rId3"/>
    <p:sldId id="261" r:id="rId4"/>
    <p:sldId id="277" r:id="rId5"/>
    <p:sldId id="275" r:id="rId6"/>
    <p:sldId id="276" r:id="rId7"/>
    <p:sldId id="267" r:id="rId8"/>
    <p:sldId id="278" r:id="rId9"/>
    <p:sldId id="279" r:id="rId10"/>
    <p:sldId id="280" r:id="rId11"/>
    <p:sldId id="282" r:id="rId12"/>
    <p:sldId id="281" r:id="rId13"/>
    <p:sldId id="283" r:id="rId14"/>
    <p:sldId id="284" r:id="rId15"/>
    <p:sldId id="285" r:id="rId16"/>
  </p:sldIdLst>
  <p:sldSz cx="9144000" cy="5143500" type="screen16x9"/>
  <p:notesSz cx="6858000" cy="9144000"/>
  <p:embeddedFontLst>
    <p:embeddedFont>
      <p:font typeface="Corbel" panose="020B0503020204020204" pitchFamily="34"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0EE227-6159-460C-8E44-D0F36F3074C4}">
  <a:tblStyle styleId="{140EE227-6159-460C-8E44-D0F36F3074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983613-7366-4525-9955-02ECCF5742B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110" d="100"/>
          <a:sy n="110" d="100"/>
        </p:scale>
        <p:origin x="2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96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507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1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091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105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598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20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745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802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04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da022a9685_1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da022a9685_1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100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468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81915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210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9698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5285991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6763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4120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056692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03040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81480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83"/>
        <p:cNvGrpSpPr/>
        <p:nvPr/>
      </p:nvGrpSpPr>
      <p:grpSpPr>
        <a:xfrm>
          <a:off x="0" y="0"/>
          <a:ext cx="0" cy="0"/>
          <a:chOff x="0" y="0"/>
          <a:chExt cx="0" cy="0"/>
        </a:xfrm>
      </p:grpSpPr>
      <p:sp>
        <p:nvSpPr>
          <p:cNvPr id="85" name="Google Shape;85;p18"/>
          <p:cNvSpPr txBox="1">
            <a:spLocks noGrp="1"/>
          </p:cNvSpPr>
          <p:nvPr>
            <p:ph type="title"/>
          </p:nvPr>
        </p:nvSpPr>
        <p:spPr>
          <a:xfrm>
            <a:off x="720000" y="540000"/>
            <a:ext cx="28482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6" name="Google Shape;86;p18"/>
          <p:cNvSpPr>
            <a:spLocks noGrp="1"/>
          </p:cNvSpPr>
          <p:nvPr>
            <p:ph type="pic" idx="2"/>
          </p:nvPr>
        </p:nvSpPr>
        <p:spPr>
          <a:xfrm>
            <a:off x="777850" y="1322624"/>
            <a:ext cx="1701000" cy="1701000"/>
          </a:xfrm>
          <a:prstGeom prst="roundRect">
            <a:avLst>
              <a:gd name="adj" fmla="val 16667"/>
            </a:avLst>
          </a:prstGeom>
          <a:noFill/>
          <a:ln w="28575" cap="flat" cmpd="sng">
            <a:solidFill>
              <a:schemeClr val="accent3"/>
            </a:solidFill>
            <a:prstDash val="solid"/>
            <a:round/>
            <a:headEnd type="none" w="sm" len="sm"/>
            <a:tailEnd type="none" w="sm" len="sm"/>
          </a:ln>
        </p:spPr>
      </p:sp>
    </p:spTree>
    <p:extLst>
      <p:ext uri="{BB962C8B-B14F-4D97-AF65-F5344CB8AC3E}">
        <p14:creationId xmlns:p14="http://schemas.microsoft.com/office/powerpoint/2010/main" val="4018972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0"/>
        <p:cNvGrpSpPr/>
        <p:nvPr/>
      </p:nvGrpSpPr>
      <p:grpSpPr>
        <a:xfrm>
          <a:off x="0" y="0"/>
          <a:ext cx="0" cy="0"/>
          <a:chOff x="0" y="0"/>
          <a:chExt cx="0" cy="0"/>
        </a:xfrm>
      </p:grpSpPr>
      <p:sp>
        <p:nvSpPr>
          <p:cNvPr id="112" name="Google Shape;112;p23"/>
          <p:cNvSpPr txBox="1">
            <a:spLocks noGrp="1"/>
          </p:cNvSpPr>
          <p:nvPr>
            <p:ph type="title"/>
          </p:nvPr>
        </p:nvSpPr>
        <p:spPr>
          <a:xfrm>
            <a:off x="720000" y="721275"/>
            <a:ext cx="1911300" cy="10266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3" name="Google Shape;113;p23"/>
          <p:cNvSpPr txBox="1">
            <a:spLocks noGrp="1"/>
          </p:cNvSpPr>
          <p:nvPr>
            <p:ph type="title" idx="2"/>
          </p:nvPr>
        </p:nvSpPr>
        <p:spPr>
          <a:xfrm>
            <a:off x="5534444" y="799550"/>
            <a:ext cx="2751900" cy="466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4" name="Google Shape;114;p23"/>
          <p:cNvSpPr txBox="1">
            <a:spLocks noGrp="1"/>
          </p:cNvSpPr>
          <p:nvPr>
            <p:ph type="subTitle" idx="1"/>
          </p:nvPr>
        </p:nvSpPr>
        <p:spPr>
          <a:xfrm>
            <a:off x="5532265" y="1197111"/>
            <a:ext cx="2751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 name="Google Shape;115;p23"/>
          <p:cNvSpPr txBox="1">
            <a:spLocks noGrp="1"/>
          </p:cNvSpPr>
          <p:nvPr>
            <p:ph type="title" idx="3"/>
          </p:nvPr>
        </p:nvSpPr>
        <p:spPr>
          <a:xfrm>
            <a:off x="5535191" y="2056798"/>
            <a:ext cx="2749500" cy="48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6" name="Google Shape;116;p23"/>
          <p:cNvSpPr txBox="1">
            <a:spLocks noGrp="1"/>
          </p:cNvSpPr>
          <p:nvPr>
            <p:ph type="subTitle" idx="4"/>
          </p:nvPr>
        </p:nvSpPr>
        <p:spPr>
          <a:xfrm>
            <a:off x="5533014" y="2469364"/>
            <a:ext cx="2749500" cy="6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 name="Google Shape;117;p23"/>
          <p:cNvSpPr txBox="1">
            <a:spLocks noGrp="1"/>
          </p:cNvSpPr>
          <p:nvPr>
            <p:ph type="title" idx="5"/>
          </p:nvPr>
        </p:nvSpPr>
        <p:spPr>
          <a:xfrm>
            <a:off x="5531925" y="3382771"/>
            <a:ext cx="2749500" cy="514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8" name="Google Shape;118;p23"/>
          <p:cNvSpPr txBox="1">
            <a:spLocks noGrp="1"/>
          </p:cNvSpPr>
          <p:nvPr>
            <p:ph type="subTitle" idx="6"/>
          </p:nvPr>
        </p:nvSpPr>
        <p:spPr>
          <a:xfrm>
            <a:off x="5534102" y="3821576"/>
            <a:ext cx="2749500" cy="58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9" name="Google Shape;119;p23"/>
          <p:cNvSpPr>
            <a:spLocks noGrp="1"/>
          </p:cNvSpPr>
          <p:nvPr>
            <p:ph type="pic" idx="7"/>
          </p:nvPr>
        </p:nvSpPr>
        <p:spPr>
          <a:xfrm>
            <a:off x="2843450" y="721275"/>
            <a:ext cx="2336400" cy="1183200"/>
          </a:xfrm>
          <a:prstGeom prst="roundRect">
            <a:avLst>
              <a:gd name="adj" fmla="val 16667"/>
            </a:avLst>
          </a:prstGeom>
          <a:noFill/>
          <a:ln w="28575" cap="flat" cmpd="sng">
            <a:solidFill>
              <a:schemeClr val="accent1"/>
            </a:solidFill>
            <a:prstDash val="solid"/>
            <a:round/>
            <a:headEnd type="none" w="sm" len="sm"/>
            <a:tailEnd type="none" w="sm" len="sm"/>
          </a:ln>
        </p:spPr>
      </p:sp>
      <p:sp>
        <p:nvSpPr>
          <p:cNvPr id="120" name="Google Shape;120;p23"/>
          <p:cNvSpPr>
            <a:spLocks noGrp="1"/>
          </p:cNvSpPr>
          <p:nvPr>
            <p:ph type="pic" idx="8"/>
          </p:nvPr>
        </p:nvSpPr>
        <p:spPr>
          <a:xfrm>
            <a:off x="2842250" y="2012850"/>
            <a:ext cx="2336400" cy="1183200"/>
          </a:xfrm>
          <a:prstGeom prst="roundRect">
            <a:avLst>
              <a:gd name="adj" fmla="val 16667"/>
            </a:avLst>
          </a:prstGeom>
          <a:noFill/>
          <a:ln w="28575" cap="flat" cmpd="sng">
            <a:solidFill>
              <a:schemeClr val="accent3"/>
            </a:solidFill>
            <a:prstDash val="solid"/>
            <a:round/>
            <a:headEnd type="none" w="sm" len="sm"/>
            <a:tailEnd type="none" w="sm" len="sm"/>
          </a:ln>
        </p:spPr>
      </p:sp>
      <p:sp>
        <p:nvSpPr>
          <p:cNvPr id="121" name="Google Shape;121;p23"/>
          <p:cNvSpPr>
            <a:spLocks noGrp="1"/>
          </p:cNvSpPr>
          <p:nvPr>
            <p:ph type="pic" idx="9"/>
          </p:nvPr>
        </p:nvSpPr>
        <p:spPr>
          <a:xfrm>
            <a:off x="2843450" y="3304425"/>
            <a:ext cx="2336400" cy="1183200"/>
          </a:xfrm>
          <a:prstGeom prst="roundRect">
            <a:avLst>
              <a:gd name="adj" fmla="val 16667"/>
            </a:avLst>
          </a:prstGeom>
          <a:noFill/>
          <a:ln w="28575" cap="flat" cmpd="sng">
            <a:solidFill>
              <a:schemeClr val="dk2"/>
            </a:solidFill>
            <a:prstDash val="solid"/>
            <a:round/>
            <a:headEnd type="none" w="sm" len="sm"/>
            <a:tailEnd type="none" w="sm" len="sm"/>
          </a:ln>
        </p:spPr>
      </p:sp>
    </p:spTree>
    <p:extLst>
      <p:ext uri="{BB962C8B-B14F-4D97-AF65-F5344CB8AC3E}">
        <p14:creationId xmlns:p14="http://schemas.microsoft.com/office/powerpoint/2010/main" val="363266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57851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94350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66600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7631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27785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71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4901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7112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7/22/2024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628413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5" r:id="rId18"/>
    <p:sldLayoutId id="2147483781" r:id="rId19"/>
  </p:sldLayoutIdLst>
  <p:hf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p:nvPr/>
        </p:nvSpPr>
        <p:spPr>
          <a:xfrm>
            <a:off x="1100850" y="981925"/>
            <a:ext cx="6942300" cy="3376500"/>
          </a:xfrm>
          <a:prstGeom prst="roundRect">
            <a:avLst>
              <a:gd name="adj" fmla="val 8246"/>
            </a:avLst>
          </a:prstGeom>
          <a:solidFill>
            <a:srgbClr val="0E0E0E">
              <a:alpha val="40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70" name="Google Shape;170;p32"/>
          <p:cNvSpPr txBox="1">
            <a:spLocks noGrp="1"/>
          </p:cNvSpPr>
          <p:nvPr>
            <p:ph type="ctrTitle"/>
          </p:nvPr>
        </p:nvSpPr>
        <p:spPr>
          <a:xfrm>
            <a:off x="2400976" y="1806770"/>
            <a:ext cx="5140001" cy="996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2400" spc="0" dirty="0">
                <a:latin typeface="Times New Roman" panose="02020603050405020304" pitchFamily="18" charset="0"/>
                <a:cs typeface="Times New Roman" panose="02020603050405020304" pitchFamily="18" charset="0"/>
              </a:rPr>
              <a:t>Ecommerce Clients Machine Learning Project with Linear Regression</a:t>
            </a:r>
            <a:endParaRPr sz="2400" spc="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4CE768-1F9D-90BB-107F-5C4199C063F4}"/>
              </a:ext>
            </a:extLst>
          </p:cNvPr>
          <p:cNvSpPr txBox="1"/>
          <p:nvPr/>
        </p:nvSpPr>
        <p:spPr>
          <a:xfrm>
            <a:off x="2400976" y="3105345"/>
            <a:ext cx="2500226" cy="523220"/>
          </a:xfrm>
          <a:prstGeom prst="rect">
            <a:avLst/>
          </a:prstGeom>
          <a:noFill/>
        </p:spPr>
        <p:txBody>
          <a:bodyPr wrap="square">
            <a:spAutoFit/>
          </a:bodyPr>
          <a:lstStyle/>
          <a:p>
            <a:pPr defTabSz="768096">
              <a:lnSpc>
                <a:spcPct val="100000"/>
              </a:lnSpc>
              <a:spcBef>
                <a:spcPts val="840"/>
              </a:spcBef>
              <a:buClr>
                <a:schemeClr val="accent1"/>
              </a:buClr>
              <a:buSzPct val="100000"/>
            </a:pP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Prepared by</a:t>
            </a:r>
            <a:b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b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Shakil Ahammed</a:t>
            </a:r>
            <a:endParaRPr lang="en-US" b="0" cap="all" spc="150" dirty="0">
              <a:solidFill>
                <a:srgbClr val="FFFFFE"/>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sp>
        <p:nvSpPr>
          <p:cNvPr id="5" name="Google Shape;247;p37">
            <a:extLst>
              <a:ext uri="{FF2B5EF4-FFF2-40B4-BE49-F238E27FC236}">
                <a16:creationId xmlns:a16="http://schemas.microsoft.com/office/drawing/2014/main" id="{15BEAA86-B902-D6E0-719D-220F98AB3287}"/>
              </a:ext>
            </a:extLst>
          </p:cNvPr>
          <p:cNvSpPr/>
          <p:nvPr/>
        </p:nvSpPr>
        <p:spPr>
          <a:xfrm>
            <a:off x="1665343" y="4063913"/>
            <a:ext cx="5681014" cy="599808"/>
          </a:xfrm>
          <a:prstGeom prst="roundRect">
            <a:avLst>
              <a:gd name="adj" fmla="val 23494"/>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GB" sz="2000" dirty="0">
                <a:latin typeface="Times New Roman" panose="02020603050405020304" pitchFamily="18" charset="0"/>
                <a:cs typeface="Times New Roman" panose="02020603050405020304" pitchFamily="18" charset="0"/>
              </a:rPr>
              <a:t>Scatter plot of actual values of y vs predicted values.</a:t>
            </a:r>
          </a:p>
        </p:txBody>
      </p:sp>
      <p:pic>
        <p:nvPicPr>
          <p:cNvPr id="3" name="Picture 2">
            <a:extLst>
              <a:ext uri="{FF2B5EF4-FFF2-40B4-BE49-F238E27FC236}">
                <a16:creationId xmlns:a16="http://schemas.microsoft.com/office/drawing/2014/main" id="{188B5316-E100-6C48-CF0F-B8A81B90E897}"/>
              </a:ext>
            </a:extLst>
          </p:cNvPr>
          <p:cNvPicPr>
            <a:picLocks noChangeAspect="1"/>
          </p:cNvPicPr>
          <p:nvPr/>
        </p:nvPicPr>
        <p:blipFill>
          <a:blip r:embed="rId4"/>
          <a:stretch>
            <a:fillRect/>
          </a:stretch>
        </p:blipFill>
        <p:spPr>
          <a:xfrm>
            <a:off x="2040586" y="259645"/>
            <a:ext cx="4930529" cy="3626156"/>
          </a:xfrm>
          <a:prstGeom prst="rect">
            <a:avLst/>
          </a:prstGeom>
        </p:spPr>
      </p:pic>
    </p:spTree>
    <p:extLst>
      <p:ext uri="{BB962C8B-B14F-4D97-AF65-F5344CB8AC3E}">
        <p14:creationId xmlns:p14="http://schemas.microsoft.com/office/powerpoint/2010/main" val="413223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pic>
        <p:nvPicPr>
          <p:cNvPr id="3" name="Picture 2">
            <a:extLst>
              <a:ext uri="{FF2B5EF4-FFF2-40B4-BE49-F238E27FC236}">
                <a16:creationId xmlns:a16="http://schemas.microsoft.com/office/drawing/2014/main" id="{B198211C-A6CC-FA98-B6DE-72E254E49782}"/>
              </a:ext>
            </a:extLst>
          </p:cNvPr>
          <p:cNvPicPr>
            <a:picLocks noChangeAspect="1"/>
          </p:cNvPicPr>
          <p:nvPr/>
        </p:nvPicPr>
        <p:blipFill>
          <a:blip r:embed="rId4"/>
          <a:stretch>
            <a:fillRect/>
          </a:stretch>
        </p:blipFill>
        <p:spPr>
          <a:xfrm>
            <a:off x="747888" y="1279599"/>
            <a:ext cx="7918493" cy="2812623"/>
          </a:xfrm>
          <a:prstGeom prst="rect">
            <a:avLst/>
          </a:prstGeom>
        </p:spPr>
      </p:pic>
    </p:spTree>
    <p:extLst>
      <p:ext uri="{BB962C8B-B14F-4D97-AF65-F5344CB8AC3E}">
        <p14:creationId xmlns:p14="http://schemas.microsoft.com/office/powerpoint/2010/main" val="203387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sp>
        <p:nvSpPr>
          <p:cNvPr id="5" name="Google Shape;247;p37">
            <a:extLst>
              <a:ext uri="{FF2B5EF4-FFF2-40B4-BE49-F238E27FC236}">
                <a16:creationId xmlns:a16="http://schemas.microsoft.com/office/drawing/2014/main" id="{15BEAA86-B902-D6E0-719D-220F98AB3287}"/>
              </a:ext>
            </a:extLst>
          </p:cNvPr>
          <p:cNvSpPr/>
          <p:nvPr/>
        </p:nvSpPr>
        <p:spPr>
          <a:xfrm>
            <a:off x="880765" y="3900311"/>
            <a:ext cx="7010169" cy="869245"/>
          </a:xfrm>
          <a:prstGeom prst="roundRect">
            <a:avLst>
              <a:gd name="adj" fmla="val 23494"/>
            </a:avLst>
          </a:prstGeom>
          <a:solidFill>
            <a:srgbClr val="0E0E0E">
              <a:alpha val="32139"/>
            </a:srgbClr>
          </a:solidFill>
          <a:ln>
            <a:noFill/>
          </a:ln>
        </p:spPr>
        <p:txBody>
          <a:bodyPr spcFirstLastPara="1" wrap="square" lIns="91425" tIns="91425" rIns="91425" bIns="91425" anchor="ctr" anchorCtr="0">
            <a:noAutofit/>
          </a:bodyPr>
          <a:lstStyle/>
          <a:p>
            <a:pPr algn="l"/>
            <a:endParaRPr lang="en-GB" sz="2000" i="0" dirty="0">
              <a:effectLst/>
              <a:latin typeface="Times New Roman" panose="02020603050405020304" pitchFamily="18" charset="0"/>
              <a:cs typeface="Times New Roman" panose="02020603050405020304" pitchFamily="18" charset="0"/>
            </a:endParaRPr>
          </a:p>
          <a:p>
            <a:pPr algn="l"/>
            <a:r>
              <a:rPr lang="en-GB" sz="2000" i="0" dirty="0">
                <a:effectLst/>
                <a:latin typeface="Times New Roman" panose="02020603050405020304" pitchFamily="18" charset="0"/>
                <a:cs typeface="Times New Roman" panose="02020603050405020304" pitchFamily="18" charset="0"/>
              </a:rPr>
              <a:t>Distribution plot of the residuals of the model's predictions. They should be normally distributed.</a:t>
            </a:r>
          </a:p>
          <a:p>
            <a:pPr defTabSz="333756">
              <a:spcAft>
                <a:spcPts val="600"/>
              </a:spcAft>
            </a:pPr>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E78867-124F-4651-C2F9-A36C8C1D39E0}"/>
              </a:ext>
            </a:extLst>
          </p:cNvPr>
          <p:cNvPicPr>
            <a:picLocks noChangeAspect="1"/>
          </p:cNvPicPr>
          <p:nvPr/>
        </p:nvPicPr>
        <p:blipFill>
          <a:blip r:embed="rId4"/>
          <a:stretch>
            <a:fillRect/>
          </a:stretch>
        </p:blipFill>
        <p:spPr>
          <a:xfrm>
            <a:off x="1991229" y="265289"/>
            <a:ext cx="4789240" cy="3476978"/>
          </a:xfrm>
          <a:prstGeom prst="rect">
            <a:avLst/>
          </a:prstGeom>
        </p:spPr>
      </p:pic>
    </p:spTree>
    <p:extLst>
      <p:ext uri="{BB962C8B-B14F-4D97-AF65-F5344CB8AC3E}">
        <p14:creationId xmlns:p14="http://schemas.microsoft.com/office/powerpoint/2010/main" val="357060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pic>
        <p:nvPicPr>
          <p:cNvPr id="4" name="Picture 3">
            <a:extLst>
              <a:ext uri="{FF2B5EF4-FFF2-40B4-BE49-F238E27FC236}">
                <a16:creationId xmlns:a16="http://schemas.microsoft.com/office/drawing/2014/main" id="{A878E0EB-CA0A-8D0B-0686-C5CE58742B55}"/>
              </a:ext>
            </a:extLst>
          </p:cNvPr>
          <p:cNvPicPr>
            <a:picLocks noChangeAspect="1"/>
          </p:cNvPicPr>
          <p:nvPr/>
        </p:nvPicPr>
        <p:blipFill rotWithShape="1">
          <a:blip r:embed="rId4"/>
          <a:srcRect l="1585"/>
          <a:stretch/>
        </p:blipFill>
        <p:spPr>
          <a:xfrm>
            <a:off x="1625601" y="932887"/>
            <a:ext cx="5587690" cy="1514686"/>
          </a:xfrm>
          <a:prstGeom prst="rect">
            <a:avLst/>
          </a:prstGeom>
        </p:spPr>
      </p:pic>
      <p:sp>
        <p:nvSpPr>
          <p:cNvPr id="5" name="Google Shape;247;p37">
            <a:extLst>
              <a:ext uri="{FF2B5EF4-FFF2-40B4-BE49-F238E27FC236}">
                <a16:creationId xmlns:a16="http://schemas.microsoft.com/office/drawing/2014/main" id="{BAD536D8-823D-78DC-66E5-E9D587656953}"/>
              </a:ext>
            </a:extLst>
          </p:cNvPr>
          <p:cNvSpPr/>
          <p:nvPr/>
        </p:nvSpPr>
        <p:spPr>
          <a:xfrm>
            <a:off x="225778" y="2878667"/>
            <a:ext cx="8506177" cy="1472077"/>
          </a:xfrm>
          <a:prstGeom prst="roundRect">
            <a:avLst>
              <a:gd name="adj" fmla="val 17005"/>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GB" sz="2000" dirty="0">
                <a:latin typeface="Times New Roman" panose="02020603050405020304" pitchFamily="18" charset="0"/>
                <a:cs typeface="Times New Roman" panose="02020603050405020304" pitchFamily="18" charset="0"/>
              </a:rPr>
              <a:t>If we input</a:t>
            </a:r>
          </a:p>
          <a:p>
            <a:pPr defTabSz="333756">
              <a:spcAft>
                <a:spcPts val="600"/>
              </a:spcAft>
            </a:pPr>
            <a:r>
              <a:rPr lang="en-GB" sz="2000" dirty="0">
                <a:latin typeface="Times New Roman" panose="02020603050405020304" pitchFamily="18" charset="0"/>
                <a:cs typeface="Times New Roman" panose="02020603050405020304" pitchFamily="18" charset="0"/>
              </a:rPr>
              <a:t>Avg. Session Length= 33 min, Time on App= 12 min, Time on Website= 39 min, Length of Membership= 5.</a:t>
            </a:r>
          </a:p>
          <a:p>
            <a:pPr defTabSz="333756">
              <a:spcAft>
                <a:spcPts val="600"/>
              </a:spcAft>
            </a:pPr>
            <a:r>
              <a:rPr lang="en-GB" sz="2000" dirty="0">
                <a:latin typeface="Times New Roman" panose="02020603050405020304" pitchFamily="18" charset="0"/>
                <a:cs typeface="Times New Roman" panose="02020603050405020304" pitchFamily="18" charset="0"/>
              </a:rPr>
              <a:t>Our prediction Output(Yearly Amount Spent) is= 587.69 minutes.</a:t>
            </a:r>
          </a:p>
        </p:txBody>
      </p:sp>
    </p:spTree>
    <p:extLst>
      <p:ext uri="{BB962C8B-B14F-4D97-AF65-F5344CB8AC3E}">
        <p14:creationId xmlns:p14="http://schemas.microsoft.com/office/powerpoint/2010/main" val="59317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sp>
        <p:nvSpPr>
          <p:cNvPr id="5" name="Google Shape;247;p37">
            <a:extLst>
              <a:ext uri="{FF2B5EF4-FFF2-40B4-BE49-F238E27FC236}">
                <a16:creationId xmlns:a16="http://schemas.microsoft.com/office/drawing/2014/main" id="{BAD536D8-823D-78DC-66E5-E9D587656953}"/>
              </a:ext>
            </a:extLst>
          </p:cNvPr>
          <p:cNvSpPr/>
          <p:nvPr/>
        </p:nvSpPr>
        <p:spPr>
          <a:xfrm>
            <a:off x="225778" y="609600"/>
            <a:ext cx="8568266" cy="3939821"/>
          </a:xfrm>
          <a:prstGeom prst="roundRect">
            <a:avLst>
              <a:gd name="adj" fmla="val 8103"/>
            </a:avLst>
          </a:prstGeom>
          <a:solidFill>
            <a:srgbClr val="0E0E0E">
              <a:alpha val="32139"/>
            </a:srgbClr>
          </a:solidFill>
          <a:ln>
            <a:noFill/>
          </a:ln>
        </p:spPr>
        <p:txBody>
          <a:bodyPr spcFirstLastPara="1" wrap="square" lIns="91425" tIns="91425" rIns="91425" bIns="91425" anchor="ctr" anchorCtr="0">
            <a:noAutofit/>
          </a:bodyPr>
          <a:lstStyle/>
          <a:p>
            <a:pPr lvl="7" defTabSz="333756">
              <a:spcAft>
                <a:spcPts val="600"/>
              </a:spcAft>
            </a:pPr>
            <a:r>
              <a:rPr lang="en-GB" sz="2400" b="1" i="0" u="sng" dirty="0">
                <a:effectLst/>
                <a:latin typeface="Times New Roman" panose="02020603050405020304" pitchFamily="18" charset="0"/>
                <a:cs typeface="Times New Roman" panose="02020603050405020304" pitchFamily="18" charset="0"/>
              </a:rPr>
              <a:t>Conclusion</a:t>
            </a:r>
            <a:endParaRPr lang="en-GB" sz="2000" b="1" i="0" u="sng" dirty="0">
              <a:effectLst/>
              <a:latin typeface="Times New Roman" panose="02020603050405020304" pitchFamily="18" charset="0"/>
              <a:cs typeface="Times New Roman" panose="02020603050405020304" pitchFamily="18" charset="0"/>
            </a:endParaRPr>
          </a:p>
          <a:p>
            <a:pPr defTabSz="333756">
              <a:spcAft>
                <a:spcPts val="600"/>
              </a:spcAft>
            </a:pPr>
            <a:r>
              <a:rPr lang="en-GB" sz="2000" b="0" i="0" dirty="0">
                <a:effectLst/>
                <a:latin typeface="Times New Roman" panose="02020603050405020304" pitchFamily="18" charset="0"/>
                <a:cs typeface="Times New Roman" panose="02020603050405020304" pitchFamily="18" charset="0"/>
              </a:rPr>
              <a:t>It can be tricky to interpret the information in this analysis. According to the model, the most significant factor for clients is not the time spent on the app or website, but their length of membership. However, of the two predictors (desktop vs app), the app has the strongest influence by far. In fact, the time spent on the desktop website does not seem to have any correlation at all! In other words, according to the data, the amount of time that the customer spends on the desktop website has almost nothing to do with the amount of money they will spend.</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85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sp>
        <p:nvSpPr>
          <p:cNvPr id="5" name="Google Shape;247;p37">
            <a:extLst>
              <a:ext uri="{FF2B5EF4-FFF2-40B4-BE49-F238E27FC236}">
                <a16:creationId xmlns:a16="http://schemas.microsoft.com/office/drawing/2014/main" id="{BAD536D8-823D-78DC-66E5-E9D587656953}"/>
              </a:ext>
            </a:extLst>
          </p:cNvPr>
          <p:cNvSpPr/>
          <p:nvPr/>
        </p:nvSpPr>
        <p:spPr>
          <a:xfrm>
            <a:off x="225778" y="609600"/>
            <a:ext cx="8568266" cy="3939821"/>
          </a:xfrm>
          <a:prstGeom prst="roundRect">
            <a:avLst>
              <a:gd name="adj" fmla="val 8103"/>
            </a:avLst>
          </a:prstGeom>
          <a:solidFill>
            <a:srgbClr val="0E0E0E">
              <a:alpha val="32139"/>
            </a:srgbClr>
          </a:solidFill>
          <a:ln>
            <a:noFill/>
          </a:ln>
        </p:spPr>
        <p:txBody>
          <a:bodyPr spcFirstLastPara="1" wrap="square" lIns="91425" tIns="91425" rIns="91425" bIns="91425" anchor="ctr" anchorCtr="0">
            <a:noAutofit/>
          </a:bodyPr>
          <a:lstStyle/>
          <a:p>
            <a:pPr lvl="7" defTabSz="333756">
              <a:spcAft>
                <a:spcPts val="600"/>
              </a:spcAft>
            </a:pPr>
            <a:r>
              <a:rPr lang="en-GB" sz="2400" b="1" i="0" u="sng" dirty="0">
                <a:effectLst/>
                <a:latin typeface="Times New Roman" panose="02020603050405020304" pitchFamily="18" charset="0"/>
                <a:cs typeface="Times New Roman" panose="02020603050405020304" pitchFamily="18" charset="0"/>
              </a:rPr>
              <a:t>Suggestions</a:t>
            </a:r>
            <a:endParaRPr lang="en-GB" sz="2000" b="1" i="0" u="sng" dirty="0">
              <a:effectLst/>
              <a:latin typeface="Times New Roman" panose="02020603050405020304" pitchFamily="18" charset="0"/>
              <a:cs typeface="Times New Roman" panose="02020603050405020304" pitchFamily="18" charset="0"/>
            </a:endParaRPr>
          </a:p>
          <a:p>
            <a:pPr defTabSz="333756">
              <a:spcAft>
                <a:spcPts val="600"/>
              </a:spcAft>
            </a:pPr>
            <a:r>
              <a:rPr lang="en-GB" sz="2000" b="0" i="0" dirty="0">
                <a:effectLst/>
                <a:latin typeface="Times New Roman" panose="02020603050405020304" pitchFamily="18" charset="0"/>
                <a:cs typeface="Times New Roman" panose="02020603050405020304" pitchFamily="18" charset="0"/>
              </a:rPr>
              <a:t>We could interpret this in two different ways. Firstly, this could mean that the desktop website needs more work to make its visitors buy more. Secondly, it could mean that people tend to be more influenced by mobile applications of online stores than by desktop websites. So maybe efforts should be directed towards taking advantage of this fact. Indeed, the interpretation of this information requires expertise in the online marketing sphere. Our analysis and our model, however, does a very good job in weighting the predictors importance.</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77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505177" y="982133"/>
            <a:ext cx="8133645" cy="3595511"/>
          </a:xfrm>
          <a:prstGeom prst="roundRect">
            <a:avLst>
              <a:gd name="adj" fmla="val 9573"/>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In this project we work with a dataset which includes information about customers of an e-commerce website, including the following:</a:t>
            </a:r>
          </a:p>
          <a:p>
            <a:pPr marL="285750" lvl="0" indent="-285750" algn="l" rtl="0">
              <a:spcBef>
                <a:spcPts val="0"/>
              </a:spcBef>
              <a:spcAft>
                <a:spcPts val="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Avg. Session Length: Average session of in-store style advice sessions.</a:t>
            </a:r>
          </a:p>
          <a:p>
            <a:pPr marL="285750" lvl="0" indent="-285750" algn="l" rtl="0">
              <a:spcBef>
                <a:spcPts val="0"/>
              </a:spcBef>
              <a:spcAft>
                <a:spcPts val="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Time on App: Average time spent on App in minutes.</a:t>
            </a:r>
          </a:p>
          <a:p>
            <a:pPr marL="285750" lvl="0" indent="-285750" algn="l" rtl="0">
              <a:spcBef>
                <a:spcPts val="0"/>
              </a:spcBef>
              <a:spcAft>
                <a:spcPts val="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Time on Website: Average time spent on Website in minutes.</a:t>
            </a:r>
          </a:p>
          <a:p>
            <a:pPr marL="285750" lvl="0" indent="-285750" algn="l" rtl="0">
              <a:spcBef>
                <a:spcPts val="0"/>
              </a:spcBef>
              <a:spcAft>
                <a:spcPts val="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Length of Membership: How many years the customer has been a member.</a:t>
            </a:r>
          </a:p>
          <a:p>
            <a:pPr lvl="0" algn="l" rtl="0">
              <a:spcBef>
                <a:spcPts val="0"/>
              </a:spcBef>
              <a:spcAft>
                <a:spcPts val="0"/>
              </a:spcAft>
            </a:pPr>
            <a:endParaRPr lang="en-GB"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In this project, we suppose that the company is trying to decide whether to focus their efforts on their mobile app experience or their website. We are here to help them make a data-driven decision.</a:t>
            </a:r>
          </a:p>
        </p:txBody>
      </p:sp>
      <p:sp>
        <p:nvSpPr>
          <p:cNvPr id="6" name="TextBox 5">
            <a:extLst>
              <a:ext uri="{FF2B5EF4-FFF2-40B4-BE49-F238E27FC236}">
                <a16:creationId xmlns:a16="http://schemas.microsoft.com/office/drawing/2014/main" id="{B4439436-6795-14C2-4CE4-7E8824A6A317}"/>
              </a:ext>
            </a:extLst>
          </p:cNvPr>
          <p:cNvSpPr txBox="1"/>
          <p:nvPr/>
        </p:nvSpPr>
        <p:spPr>
          <a:xfrm>
            <a:off x="3724153" y="231421"/>
            <a:ext cx="1695691"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Objective</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90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sp>
        <p:nvSpPr>
          <p:cNvPr id="247" name="Google Shape;247;p37"/>
          <p:cNvSpPr/>
          <p:nvPr/>
        </p:nvSpPr>
        <p:spPr>
          <a:xfrm>
            <a:off x="2239744" y="4157717"/>
            <a:ext cx="4664512" cy="695922"/>
          </a:xfrm>
          <a:prstGeom prst="roundRect">
            <a:avLst>
              <a:gd name="adj" fmla="val 17005"/>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GB" sz="2000" dirty="0">
                <a:latin typeface="Times New Roman" panose="02020603050405020304" pitchFamily="18" charset="0"/>
                <a:cs typeface="Times New Roman" panose="02020603050405020304" pitchFamily="18" charset="0"/>
              </a:rPr>
              <a:t>Time on website vs yearly amount spent</a:t>
            </a:r>
          </a:p>
        </p:txBody>
      </p:sp>
      <p:pic>
        <p:nvPicPr>
          <p:cNvPr id="4" name="Picture 3">
            <a:extLst>
              <a:ext uri="{FF2B5EF4-FFF2-40B4-BE49-F238E27FC236}">
                <a16:creationId xmlns:a16="http://schemas.microsoft.com/office/drawing/2014/main" id="{2A548A22-1C87-7439-B924-ADE3F99E191E}"/>
              </a:ext>
            </a:extLst>
          </p:cNvPr>
          <p:cNvPicPr>
            <a:picLocks noChangeAspect="1"/>
          </p:cNvPicPr>
          <p:nvPr/>
        </p:nvPicPr>
        <p:blipFill>
          <a:blip r:embed="rId4"/>
          <a:stretch>
            <a:fillRect/>
          </a:stretch>
        </p:blipFill>
        <p:spPr>
          <a:xfrm>
            <a:off x="2729966" y="638182"/>
            <a:ext cx="3684068" cy="3434808"/>
          </a:xfrm>
          <a:prstGeom prst="rect">
            <a:avLst/>
          </a:prstGeom>
        </p:spPr>
      </p:pic>
      <p:sp>
        <p:nvSpPr>
          <p:cNvPr id="5" name="TextBox 4">
            <a:extLst>
              <a:ext uri="{FF2B5EF4-FFF2-40B4-BE49-F238E27FC236}">
                <a16:creationId xmlns:a16="http://schemas.microsoft.com/office/drawing/2014/main" id="{89813757-8634-8D66-03AF-1B19A0473534}"/>
              </a:ext>
            </a:extLst>
          </p:cNvPr>
          <p:cNvSpPr txBox="1"/>
          <p:nvPr/>
        </p:nvSpPr>
        <p:spPr>
          <a:xfrm>
            <a:off x="3928533" y="91790"/>
            <a:ext cx="1286934"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Insights</a:t>
            </a:r>
            <a:endParaRPr lang="en-US"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3" name="Picture 2">
            <a:extLst>
              <a:ext uri="{FF2B5EF4-FFF2-40B4-BE49-F238E27FC236}">
                <a16:creationId xmlns:a16="http://schemas.microsoft.com/office/drawing/2014/main" id="{0624CCB3-FF58-ED54-A869-0332A3ADF7B9}"/>
              </a:ext>
            </a:extLst>
          </p:cNvPr>
          <p:cNvPicPr>
            <a:picLocks noChangeAspect="1"/>
          </p:cNvPicPr>
          <p:nvPr/>
        </p:nvPicPr>
        <p:blipFill>
          <a:blip r:embed="rId3"/>
          <a:stretch>
            <a:fillRect/>
          </a:stretch>
        </p:blipFill>
        <p:spPr>
          <a:xfrm>
            <a:off x="2645895" y="380172"/>
            <a:ext cx="3729609" cy="3516489"/>
          </a:xfrm>
          <a:prstGeom prst="rect">
            <a:avLst/>
          </a:prstGeom>
        </p:spPr>
      </p:pic>
      <p:sp>
        <p:nvSpPr>
          <p:cNvPr id="4" name="Google Shape;247;p37">
            <a:extLst>
              <a:ext uri="{FF2B5EF4-FFF2-40B4-BE49-F238E27FC236}">
                <a16:creationId xmlns:a16="http://schemas.microsoft.com/office/drawing/2014/main" id="{BB5D605E-5AC6-FB72-3318-2F0746C8A046}"/>
              </a:ext>
            </a:extLst>
          </p:cNvPr>
          <p:cNvSpPr/>
          <p:nvPr/>
        </p:nvSpPr>
        <p:spPr>
          <a:xfrm>
            <a:off x="2320106" y="4067406"/>
            <a:ext cx="4381189" cy="695922"/>
          </a:xfrm>
          <a:prstGeom prst="roundRect">
            <a:avLst>
              <a:gd name="adj" fmla="val 23494"/>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GB" sz="2000" dirty="0">
                <a:latin typeface="Times New Roman" panose="02020603050405020304" pitchFamily="18" charset="0"/>
                <a:cs typeface="Times New Roman" panose="02020603050405020304" pitchFamily="18" charset="0"/>
              </a:rPr>
              <a:t>Time on app vs yearly amount spent</a:t>
            </a:r>
          </a:p>
        </p:txBody>
      </p:sp>
    </p:spTree>
    <p:extLst>
      <p:ext uri="{BB962C8B-B14F-4D97-AF65-F5344CB8AC3E}">
        <p14:creationId xmlns:p14="http://schemas.microsoft.com/office/powerpoint/2010/main" val="1893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pic>
        <p:nvPicPr>
          <p:cNvPr id="3" name="Picture 2">
            <a:extLst>
              <a:ext uri="{FF2B5EF4-FFF2-40B4-BE49-F238E27FC236}">
                <a16:creationId xmlns:a16="http://schemas.microsoft.com/office/drawing/2014/main" id="{FA203BDD-DE7B-E766-64BA-69B06B9D0D47}"/>
              </a:ext>
            </a:extLst>
          </p:cNvPr>
          <p:cNvPicPr>
            <a:picLocks noChangeAspect="1"/>
          </p:cNvPicPr>
          <p:nvPr/>
        </p:nvPicPr>
        <p:blipFill>
          <a:blip r:embed="rId4"/>
          <a:stretch>
            <a:fillRect/>
          </a:stretch>
        </p:blipFill>
        <p:spPr>
          <a:xfrm>
            <a:off x="2403698" y="50799"/>
            <a:ext cx="4606702" cy="4601419"/>
          </a:xfrm>
          <a:prstGeom prst="rect">
            <a:avLst/>
          </a:prstGeom>
        </p:spPr>
      </p:pic>
      <p:sp>
        <p:nvSpPr>
          <p:cNvPr id="5" name="Google Shape;247;p37">
            <a:extLst>
              <a:ext uri="{FF2B5EF4-FFF2-40B4-BE49-F238E27FC236}">
                <a16:creationId xmlns:a16="http://schemas.microsoft.com/office/drawing/2014/main" id="{B40F91BC-AAB8-ED68-2AEB-41993CE0BCC2}"/>
              </a:ext>
            </a:extLst>
          </p:cNvPr>
          <p:cNvSpPr/>
          <p:nvPr/>
        </p:nvSpPr>
        <p:spPr>
          <a:xfrm>
            <a:off x="2970832" y="4684890"/>
            <a:ext cx="3472434" cy="407811"/>
          </a:xfrm>
          <a:prstGeom prst="roundRect">
            <a:avLst>
              <a:gd name="adj" fmla="val 17005"/>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GB" sz="2000" dirty="0">
                <a:latin typeface="Times New Roman" panose="02020603050405020304" pitchFamily="18" charset="0"/>
                <a:cs typeface="Times New Roman" panose="02020603050405020304" pitchFamily="18" charset="0"/>
              </a:rPr>
              <a:t>Correlation between all column</a:t>
            </a:r>
          </a:p>
        </p:txBody>
      </p:sp>
    </p:spTree>
    <p:extLst>
      <p:ext uri="{BB962C8B-B14F-4D97-AF65-F5344CB8AC3E}">
        <p14:creationId xmlns:p14="http://schemas.microsoft.com/office/powerpoint/2010/main" val="45599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pic>
        <p:nvPicPr>
          <p:cNvPr id="4" name="Picture 3">
            <a:extLst>
              <a:ext uri="{FF2B5EF4-FFF2-40B4-BE49-F238E27FC236}">
                <a16:creationId xmlns:a16="http://schemas.microsoft.com/office/drawing/2014/main" id="{CBA48E96-DDF2-C0F8-9B20-9FA777FE58E0}"/>
              </a:ext>
            </a:extLst>
          </p:cNvPr>
          <p:cNvPicPr>
            <a:picLocks noChangeAspect="1"/>
          </p:cNvPicPr>
          <p:nvPr/>
        </p:nvPicPr>
        <p:blipFill>
          <a:blip r:embed="rId4"/>
          <a:stretch>
            <a:fillRect/>
          </a:stretch>
        </p:blipFill>
        <p:spPr>
          <a:xfrm>
            <a:off x="2295474" y="224738"/>
            <a:ext cx="4449637" cy="3903875"/>
          </a:xfrm>
          <a:prstGeom prst="rect">
            <a:avLst/>
          </a:prstGeom>
        </p:spPr>
      </p:pic>
      <p:sp>
        <p:nvSpPr>
          <p:cNvPr id="5" name="Google Shape;247;p37">
            <a:extLst>
              <a:ext uri="{FF2B5EF4-FFF2-40B4-BE49-F238E27FC236}">
                <a16:creationId xmlns:a16="http://schemas.microsoft.com/office/drawing/2014/main" id="{15BEAA86-B902-D6E0-719D-220F98AB3287}"/>
              </a:ext>
            </a:extLst>
          </p:cNvPr>
          <p:cNvSpPr/>
          <p:nvPr/>
        </p:nvSpPr>
        <p:spPr>
          <a:xfrm>
            <a:off x="2040586" y="4284047"/>
            <a:ext cx="5062827" cy="599808"/>
          </a:xfrm>
          <a:prstGeom prst="roundRect">
            <a:avLst>
              <a:gd name="adj" fmla="val 23494"/>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GB" sz="2000" dirty="0">
                <a:latin typeface="Times New Roman" panose="02020603050405020304" pitchFamily="18" charset="0"/>
                <a:cs typeface="Times New Roman" panose="02020603050405020304" pitchFamily="18" charset="0"/>
              </a:rPr>
              <a:t>Length of membership vs yearly amount spent</a:t>
            </a:r>
          </a:p>
        </p:txBody>
      </p:sp>
    </p:spTree>
    <p:extLst>
      <p:ext uri="{BB962C8B-B14F-4D97-AF65-F5344CB8AC3E}">
        <p14:creationId xmlns:p14="http://schemas.microsoft.com/office/powerpoint/2010/main" val="273768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47"/>
        <p:cNvGrpSpPr/>
        <p:nvPr/>
      </p:nvGrpSpPr>
      <p:grpSpPr>
        <a:xfrm>
          <a:off x="0" y="0"/>
          <a:ext cx="0" cy="0"/>
          <a:chOff x="0" y="0"/>
          <a:chExt cx="0" cy="0"/>
        </a:xfrm>
      </p:grpSpPr>
      <p:pic>
        <p:nvPicPr>
          <p:cNvPr id="3" name="Picture 2">
            <a:extLst>
              <a:ext uri="{FF2B5EF4-FFF2-40B4-BE49-F238E27FC236}">
                <a16:creationId xmlns:a16="http://schemas.microsoft.com/office/drawing/2014/main" id="{1A442F2F-E182-43A6-588E-144A7CC6B2C0}"/>
              </a:ext>
            </a:extLst>
          </p:cNvPr>
          <p:cNvPicPr>
            <a:picLocks noChangeAspect="1"/>
          </p:cNvPicPr>
          <p:nvPr/>
        </p:nvPicPr>
        <p:blipFill>
          <a:blip r:embed="rId4"/>
          <a:stretch>
            <a:fillRect/>
          </a:stretch>
        </p:blipFill>
        <p:spPr>
          <a:xfrm>
            <a:off x="855132" y="1351263"/>
            <a:ext cx="7281333" cy="1520408"/>
          </a:xfrm>
          <a:prstGeom prst="rect">
            <a:avLst/>
          </a:prstGeom>
        </p:spPr>
      </p:pic>
      <p:sp>
        <p:nvSpPr>
          <p:cNvPr id="4" name="Google Shape;247;p37">
            <a:extLst>
              <a:ext uri="{FF2B5EF4-FFF2-40B4-BE49-F238E27FC236}">
                <a16:creationId xmlns:a16="http://schemas.microsoft.com/office/drawing/2014/main" id="{510080FC-0F45-76D8-CB2B-D316682D9ACE}"/>
              </a:ext>
            </a:extLst>
          </p:cNvPr>
          <p:cNvSpPr/>
          <p:nvPr/>
        </p:nvSpPr>
        <p:spPr>
          <a:xfrm>
            <a:off x="242711" y="3200399"/>
            <a:ext cx="8506177" cy="1325323"/>
          </a:xfrm>
          <a:prstGeom prst="roundRect">
            <a:avLst>
              <a:gd name="adj" fmla="val 17005"/>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GB" sz="2000" b="0" i="0" dirty="0">
                <a:effectLst/>
                <a:latin typeface="Times New Roman" panose="02020603050405020304" pitchFamily="18" charset="0"/>
                <a:cs typeface="Times New Roman" panose="02020603050405020304" pitchFamily="18" charset="0"/>
              </a:rPr>
              <a:t>X are the predictors, and y is the output. What we want to do is create a model that will take in the values in the X variable and predict y with a linear regression algorithm. We will use the </a:t>
            </a:r>
            <a:r>
              <a:rPr lang="en-GB" sz="2000" b="0" i="0" dirty="0" err="1">
                <a:effectLst/>
                <a:latin typeface="Times New Roman" panose="02020603050405020304" pitchFamily="18" charset="0"/>
                <a:cs typeface="Times New Roman" panose="02020603050405020304" pitchFamily="18" charset="0"/>
              </a:rPr>
              <a:t>SciKit</a:t>
            </a:r>
            <a:r>
              <a:rPr lang="en-GB" sz="2000" dirty="0">
                <a:latin typeface="Times New Roman" panose="02020603050405020304" pitchFamily="18" charset="0"/>
                <a:cs typeface="Times New Roman" panose="02020603050405020304" pitchFamily="18" charset="0"/>
              </a:rPr>
              <a:t>-</a:t>
            </a:r>
            <a:r>
              <a:rPr lang="en-GB" sz="2000" b="0" i="0" dirty="0">
                <a:effectLst/>
                <a:latin typeface="Times New Roman" panose="02020603050405020304" pitchFamily="18" charset="0"/>
                <a:cs typeface="Times New Roman" panose="02020603050405020304" pitchFamily="18" charset="0"/>
              </a:rPr>
              <a:t>Learn library to create the model.</a:t>
            </a:r>
            <a:endParaRPr lang="en-GB" sz="2000" dirty="0">
              <a:latin typeface="Times New Roman" panose="02020603050405020304" pitchFamily="18" charset="0"/>
              <a:cs typeface="Times New Roman" panose="02020603050405020304" pitchFamily="18" charset="0"/>
            </a:endParaRPr>
          </a:p>
        </p:txBody>
      </p:sp>
      <p:sp>
        <p:nvSpPr>
          <p:cNvPr id="6" name="Google Shape;247;p37">
            <a:extLst>
              <a:ext uri="{FF2B5EF4-FFF2-40B4-BE49-F238E27FC236}">
                <a16:creationId xmlns:a16="http://schemas.microsoft.com/office/drawing/2014/main" id="{62535AE8-64BF-14DA-9770-37D0CF66A33F}"/>
              </a:ext>
            </a:extLst>
          </p:cNvPr>
          <p:cNvSpPr/>
          <p:nvPr/>
        </p:nvSpPr>
        <p:spPr>
          <a:xfrm>
            <a:off x="3442433" y="331637"/>
            <a:ext cx="2106730" cy="570175"/>
          </a:xfrm>
          <a:prstGeom prst="roundRect">
            <a:avLst>
              <a:gd name="adj" fmla="val 23494"/>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US" sz="2000" i="0" dirty="0">
                <a:effectLst/>
                <a:latin typeface="Times New Roman" panose="02020603050405020304" pitchFamily="18" charset="0"/>
                <a:cs typeface="Times New Roman" panose="02020603050405020304" pitchFamily="18" charset="0"/>
              </a:rPr>
              <a:t>Splitting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sp>
        <p:nvSpPr>
          <p:cNvPr id="5" name="Google Shape;247;p37">
            <a:extLst>
              <a:ext uri="{FF2B5EF4-FFF2-40B4-BE49-F238E27FC236}">
                <a16:creationId xmlns:a16="http://schemas.microsoft.com/office/drawing/2014/main" id="{15BEAA86-B902-D6E0-719D-220F98AB3287}"/>
              </a:ext>
            </a:extLst>
          </p:cNvPr>
          <p:cNvSpPr/>
          <p:nvPr/>
        </p:nvSpPr>
        <p:spPr>
          <a:xfrm>
            <a:off x="285044" y="3138312"/>
            <a:ext cx="8573911" cy="1920521"/>
          </a:xfrm>
          <a:prstGeom prst="roundRect">
            <a:avLst>
              <a:gd name="adj" fmla="val 23494"/>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GB" b="0" i="0" dirty="0">
                <a:effectLst/>
                <a:latin typeface="Times New Roman" panose="02020603050405020304" pitchFamily="18" charset="0"/>
                <a:cs typeface="Times New Roman" panose="02020603050405020304" pitchFamily="18" charset="0"/>
              </a:rPr>
              <a:t>we create the model and feed the training data to it. This model will tell us which input has the biggest impact in the output (yearly expenditure). As the plots suggested, we find that the most important coefficient is that of the "Length of Membership" predictor, followed by the 'Time on App' and the 'Avg. Session Length'. The time on website does not seem to be an important factor to the amount a customer spends per year.</a:t>
            </a:r>
            <a:endParaRPr lang="en-GB"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4640EB8-47FD-1494-1DA8-1D28B7AC9B88}"/>
              </a:ext>
            </a:extLst>
          </p:cNvPr>
          <p:cNvPicPr>
            <a:picLocks noChangeAspect="1"/>
          </p:cNvPicPr>
          <p:nvPr/>
        </p:nvPicPr>
        <p:blipFill>
          <a:blip r:embed="rId4"/>
          <a:stretch>
            <a:fillRect/>
          </a:stretch>
        </p:blipFill>
        <p:spPr>
          <a:xfrm>
            <a:off x="2274873" y="129823"/>
            <a:ext cx="4478580" cy="2906889"/>
          </a:xfrm>
          <a:prstGeom prst="rect">
            <a:avLst/>
          </a:prstGeom>
        </p:spPr>
      </p:pic>
    </p:spTree>
    <p:extLst>
      <p:ext uri="{BB962C8B-B14F-4D97-AF65-F5344CB8AC3E}">
        <p14:creationId xmlns:p14="http://schemas.microsoft.com/office/powerpoint/2010/main" val="59526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sp>
        <p:nvSpPr>
          <p:cNvPr id="5" name="Google Shape;247;p37">
            <a:extLst>
              <a:ext uri="{FF2B5EF4-FFF2-40B4-BE49-F238E27FC236}">
                <a16:creationId xmlns:a16="http://schemas.microsoft.com/office/drawing/2014/main" id="{15BEAA86-B902-D6E0-719D-220F98AB3287}"/>
              </a:ext>
            </a:extLst>
          </p:cNvPr>
          <p:cNvSpPr/>
          <p:nvPr/>
        </p:nvSpPr>
        <p:spPr>
          <a:xfrm>
            <a:off x="234244" y="3392311"/>
            <a:ext cx="8604956" cy="1376438"/>
          </a:xfrm>
          <a:prstGeom prst="roundRect">
            <a:avLst>
              <a:gd name="adj" fmla="val 12914"/>
            </a:avLst>
          </a:prstGeom>
          <a:solidFill>
            <a:srgbClr val="0E0E0E">
              <a:alpha val="32139"/>
            </a:srgbClr>
          </a:solidFill>
          <a:ln>
            <a:noFill/>
          </a:ln>
        </p:spPr>
        <p:txBody>
          <a:bodyPr spcFirstLastPara="1" wrap="square" lIns="91425" tIns="91425" rIns="91425" bIns="91425" anchor="ctr" anchorCtr="0">
            <a:noAutofit/>
          </a:bodyPr>
          <a:lstStyle/>
          <a:p>
            <a:pPr defTabSz="333756">
              <a:spcAft>
                <a:spcPts val="600"/>
              </a:spcAft>
            </a:pPr>
            <a:r>
              <a:rPr lang="en-GB" sz="2000" b="0" i="0" dirty="0">
                <a:effectLst/>
                <a:latin typeface="Times New Roman" panose="02020603050405020304" pitchFamily="18" charset="0"/>
                <a:cs typeface="Times New Roman" panose="02020603050405020304" pitchFamily="18" charset="0"/>
              </a:rPr>
              <a:t>Now that the model is trained, we should be able to use it to make our predictions and evaluate our model. The scatter plot below plots the actual y values to the model's predictions. The model seems to behave accurately almost 98%.</a:t>
            </a:r>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99365B-7BEE-A332-32BD-6968900F127E}"/>
              </a:ext>
            </a:extLst>
          </p:cNvPr>
          <p:cNvPicPr>
            <a:picLocks noChangeAspect="1"/>
          </p:cNvPicPr>
          <p:nvPr/>
        </p:nvPicPr>
        <p:blipFill>
          <a:blip r:embed="rId4"/>
          <a:stretch>
            <a:fillRect/>
          </a:stretch>
        </p:blipFill>
        <p:spPr>
          <a:xfrm>
            <a:off x="364887" y="374751"/>
            <a:ext cx="4815391" cy="2662564"/>
          </a:xfrm>
          <a:prstGeom prst="rect">
            <a:avLst/>
          </a:prstGeom>
        </p:spPr>
      </p:pic>
      <p:pic>
        <p:nvPicPr>
          <p:cNvPr id="7" name="Picture 6">
            <a:extLst>
              <a:ext uri="{FF2B5EF4-FFF2-40B4-BE49-F238E27FC236}">
                <a16:creationId xmlns:a16="http://schemas.microsoft.com/office/drawing/2014/main" id="{FC1910D8-B5C5-CC9D-0906-B1EE5F0F8624}"/>
              </a:ext>
            </a:extLst>
          </p:cNvPr>
          <p:cNvPicPr>
            <a:picLocks noChangeAspect="1"/>
          </p:cNvPicPr>
          <p:nvPr/>
        </p:nvPicPr>
        <p:blipFill>
          <a:blip r:embed="rId5"/>
          <a:stretch>
            <a:fillRect/>
          </a:stretch>
        </p:blipFill>
        <p:spPr>
          <a:xfrm>
            <a:off x="5653316" y="374751"/>
            <a:ext cx="3039087" cy="2662563"/>
          </a:xfrm>
          <a:prstGeom prst="rect">
            <a:avLst/>
          </a:prstGeom>
        </p:spPr>
      </p:pic>
    </p:spTree>
    <p:extLst>
      <p:ext uri="{BB962C8B-B14F-4D97-AF65-F5344CB8AC3E}">
        <p14:creationId xmlns:p14="http://schemas.microsoft.com/office/powerpoint/2010/main" val="3737119946"/>
      </p:ext>
    </p:extLst>
  </p:cSld>
  <p:clrMapOvr>
    <a:masterClrMapping/>
  </p:clrMapOvr>
</p:sld>
</file>

<file path=ppt/theme/theme1.xml><?xml version="1.0" encoding="utf-8"?>
<a:theme xmlns:a="http://schemas.openxmlformats.org/drawingml/2006/main" name="Dept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325</TotalTime>
  <Words>624</Words>
  <Application>Microsoft Office PowerPoint</Application>
  <PresentationFormat>On-screen Show (16:9)</PresentationFormat>
  <Paragraphs>29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Times New Roman</vt:lpstr>
      <vt:lpstr>Depth</vt:lpstr>
      <vt:lpstr>Ecommerce Clients Machine Learning Project with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Eye-Catching Portfolio</dc:title>
  <dc:creator>Shakil Ahammed</dc:creator>
  <cp:lastModifiedBy>Shakil Ahammed</cp:lastModifiedBy>
  <cp:revision>64</cp:revision>
  <dcterms:modified xsi:type="dcterms:W3CDTF">2024-07-22T11:31:23Z</dcterms:modified>
</cp:coreProperties>
</file>