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15"/>
  </p:notesMasterIdLst>
  <p:sldIdLst>
    <p:sldId id="256" r:id="rId2"/>
    <p:sldId id="281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EE227-6159-460C-8E44-D0F36F3074C4}">
  <a:tblStyle styleId="{140EE227-6159-460C-8E44-D0F36F307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983613-7366-4525-9955-02ECCF5742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7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20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8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7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5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0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75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19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9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3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73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08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915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8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8599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6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20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669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304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48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4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777850" y="1322624"/>
            <a:ext cx="1701000" cy="170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97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85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350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660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1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85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01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12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84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5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718244" y="889188"/>
            <a:ext cx="7797823" cy="3523168"/>
          </a:xfrm>
          <a:prstGeom prst="roundRect">
            <a:avLst>
              <a:gd name="adj" fmla="val 22985"/>
            </a:avLst>
          </a:prstGeom>
          <a:solidFill>
            <a:srgbClr val="0E0E0E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1092450" y="1824919"/>
            <a:ext cx="7049410" cy="996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 on  Pizza  Sales  Analysis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F37C9-E0AE-72ED-ECD5-16B0DD3E3BD9}"/>
              </a:ext>
            </a:extLst>
          </p:cNvPr>
          <p:cNvSpPr txBox="1"/>
          <p:nvPr/>
        </p:nvSpPr>
        <p:spPr>
          <a:xfrm>
            <a:off x="1092450" y="299120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lnSpc>
                <a:spcPct val="100000"/>
              </a:lnSpc>
              <a:spcBef>
                <a:spcPts val="840"/>
              </a:spcBef>
              <a:buClr>
                <a:schemeClr val="accent1"/>
              </a:buClr>
              <a:buSzPct val="100000"/>
            </a:pPr>
            <a: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Prepared by</a:t>
            </a:r>
            <a:b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Shakil Ahammed</a:t>
            </a:r>
            <a:endParaRPr lang="en-US" b="0" cap="all" spc="150" dirty="0">
              <a:solidFill>
                <a:srgbClr val="FFFFF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285288" y="263465"/>
            <a:ext cx="7042697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Join relevant tables to find the category-wise distribution of pizzas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22445-F6A8-0136-E6D3-C93918C8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53"/>
          <a:stretch/>
        </p:blipFill>
        <p:spPr>
          <a:xfrm>
            <a:off x="803580" y="1092003"/>
            <a:ext cx="4710511" cy="2144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7F4805-CB97-3538-4F55-1871F4F789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808" b="6328"/>
          <a:stretch/>
        </p:blipFill>
        <p:spPr>
          <a:xfrm>
            <a:off x="5963490" y="3187227"/>
            <a:ext cx="2688673" cy="15681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38933A-2578-BAF3-0F38-F617262C5E05}"/>
              </a:ext>
            </a:extLst>
          </p:cNvPr>
          <p:cNvSpPr/>
          <p:nvPr/>
        </p:nvSpPr>
        <p:spPr>
          <a:xfrm>
            <a:off x="775855" y="1083767"/>
            <a:ext cx="4765963" cy="217205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F45A1-A631-D7AD-5714-E7D3DDF93F58}"/>
              </a:ext>
            </a:extLst>
          </p:cNvPr>
          <p:cNvSpPr/>
          <p:nvPr/>
        </p:nvSpPr>
        <p:spPr>
          <a:xfrm>
            <a:off x="5943600" y="3172691"/>
            <a:ext cx="2708564" cy="159327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6FE6A873-9841-6719-F662-16F0C0350E61}"/>
              </a:ext>
            </a:extLst>
          </p:cNvPr>
          <p:cNvSpPr/>
          <p:nvPr/>
        </p:nvSpPr>
        <p:spPr>
          <a:xfrm rot="5400000">
            <a:off x="6102336" y="1564973"/>
            <a:ext cx="1047198" cy="1960419"/>
          </a:xfrm>
          <a:prstGeom prst="bentArrow">
            <a:avLst>
              <a:gd name="adj1" fmla="val 22354"/>
              <a:gd name="adj2" fmla="val 25000"/>
              <a:gd name="adj3" fmla="val 25000"/>
              <a:gd name="adj4" fmla="val 43750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4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422476" y="192171"/>
            <a:ext cx="8507393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Group the orders by date and calculate the average number of pizzas ordered per 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E3DB8-6B52-0A51-4467-DEC9AB14D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64"/>
          <a:stretch/>
        </p:blipFill>
        <p:spPr>
          <a:xfrm>
            <a:off x="422476" y="1248227"/>
            <a:ext cx="5122578" cy="2091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C1DC9-998F-BE76-B6D0-CC82470ACB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89" b="3274"/>
          <a:stretch/>
        </p:blipFill>
        <p:spPr>
          <a:xfrm>
            <a:off x="5260475" y="3702225"/>
            <a:ext cx="3404256" cy="10706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C78491-E419-DF55-FE78-AE06C6DB5D37}"/>
              </a:ext>
            </a:extLst>
          </p:cNvPr>
          <p:cNvSpPr/>
          <p:nvPr/>
        </p:nvSpPr>
        <p:spPr>
          <a:xfrm>
            <a:off x="5237018" y="3702225"/>
            <a:ext cx="3449782" cy="107066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C8378-5AF2-3858-32EA-8C1AC7A0C67A}"/>
              </a:ext>
            </a:extLst>
          </p:cNvPr>
          <p:cNvSpPr/>
          <p:nvPr/>
        </p:nvSpPr>
        <p:spPr>
          <a:xfrm>
            <a:off x="422476" y="1212273"/>
            <a:ext cx="5133197" cy="211281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FC2A7B3D-1C89-EF5C-CE77-74F0D1340941}"/>
              </a:ext>
            </a:extLst>
          </p:cNvPr>
          <p:cNvSpPr/>
          <p:nvPr/>
        </p:nvSpPr>
        <p:spPr>
          <a:xfrm rot="5400000">
            <a:off x="5760026" y="1929248"/>
            <a:ext cx="1551144" cy="1808584"/>
          </a:xfrm>
          <a:prstGeom prst="bentArrow">
            <a:avLst>
              <a:gd name="adj1" fmla="val 18748"/>
              <a:gd name="adj2" fmla="val 20534"/>
              <a:gd name="adj3" fmla="val 25000"/>
              <a:gd name="adj4" fmla="val 43750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2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020903" y="192171"/>
            <a:ext cx="7226060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Determine the top 3 most ordered pizza types based on revenue.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69695-4589-EBA7-7B86-3AF853607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0"/>
          <a:stretch/>
        </p:blipFill>
        <p:spPr>
          <a:xfrm>
            <a:off x="505692" y="1073772"/>
            <a:ext cx="4918364" cy="200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3E869-68FB-8913-F4D7-1839BAA7A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88" b="7342"/>
          <a:stretch/>
        </p:blipFill>
        <p:spPr>
          <a:xfrm>
            <a:off x="4325739" y="3293436"/>
            <a:ext cx="4423407" cy="15525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75D4CB-4F34-C3D3-5FDF-EE9D8FFDAF48}"/>
              </a:ext>
            </a:extLst>
          </p:cNvPr>
          <p:cNvSpPr/>
          <p:nvPr/>
        </p:nvSpPr>
        <p:spPr>
          <a:xfrm>
            <a:off x="505691" y="1046018"/>
            <a:ext cx="4932218" cy="202969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4CE82-5094-8ACC-0CB5-5AC2C647A0C2}"/>
              </a:ext>
            </a:extLst>
          </p:cNvPr>
          <p:cNvSpPr/>
          <p:nvPr/>
        </p:nvSpPr>
        <p:spPr>
          <a:xfrm>
            <a:off x="4329545" y="3282653"/>
            <a:ext cx="4433455" cy="155258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F4E4EEFE-32B9-1F9C-B5B7-6EF2877E17CC}"/>
              </a:ext>
            </a:extLst>
          </p:cNvPr>
          <p:cNvSpPr/>
          <p:nvPr/>
        </p:nvSpPr>
        <p:spPr>
          <a:xfrm rot="5400000">
            <a:off x="5659292" y="1655330"/>
            <a:ext cx="1420668" cy="1697183"/>
          </a:xfrm>
          <a:prstGeom prst="bentArrow">
            <a:avLst>
              <a:gd name="adj1" fmla="val 19977"/>
              <a:gd name="adj2" fmla="val 20434"/>
              <a:gd name="adj3" fmla="val 25000"/>
              <a:gd name="adj4" fmla="val 43750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931762" y="192171"/>
            <a:ext cx="7315201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Calculate the percentage contribution of each pizza type to total revenue.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95061-7EB9-635A-1730-23D3D438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0" y="962891"/>
            <a:ext cx="5284234" cy="2586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5B88B-66B5-4009-2281-184CD31BFB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" t="3002" r="7799" b="-3002"/>
          <a:stretch/>
        </p:blipFill>
        <p:spPr>
          <a:xfrm>
            <a:off x="5257799" y="3724303"/>
            <a:ext cx="3636819" cy="13110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6FF91A-A8A0-46E4-C75B-7468ED052FB7}"/>
              </a:ext>
            </a:extLst>
          </p:cNvPr>
          <p:cNvSpPr/>
          <p:nvPr/>
        </p:nvSpPr>
        <p:spPr>
          <a:xfrm>
            <a:off x="166255" y="962891"/>
            <a:ext cx="5302189" cy="258692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D926F3-4F2A-F520-7771-A4B8A665DFAC}"/>
              </a:ext>
            </a:extLst>
          </p:cNvPr>
          <p:cNvSpPr/>
          <p:nvPr/>
        </p:nvSpPr>
        <p:spPr>
          <a:xfrm>
            <a:off x="5250873" y="3719945"/>
            <a:ext cx="3650672" cy="128154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1F5A2094-CCBC-1CA8-F32C-CA92B06EC306}"/>
              </a:ext>
            </a:extLst>
          </p:cNvPr>
          <p:cNvSpPr/>
          <p:nvPr/>
        </p:nvSpPr>
        <p:spPr>
          <a:xfrm rot="5400000">
            <a:off x="5801591" y="1740272"/>
            <a:ext cx="1676400" cy="2112817"/>
          </a:xfrm>
          <a:prstGeom prst="bentArrow">
            <a:avLst>
              <a:gd name="adj1" fmla="val 19215"/>
              <a:gd name="adj2" fmla="val 21074"/>
              <a:gd name="adj3" fmla="val 25000"/>
              <a:gd name="adj4" fmla="val 43750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1442570" y="2020061"/>
            <a:ext cx="6527029" cy="1103378"/>
          </a:xfrm>
          <a:prstGeom prst="roundRect">
            <a:avLst>
              <a:gd name="adj" fmla="val 1685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utilized SQL queries to solve questions that were related to pizza sales.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661964" y="685368"/>
            <a:ext cx="5554852" cy="787080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Retrieve the total number of orders placed.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24B2A-DCB8-A52A-D0DD-BD1D6B3A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83" y="1998489"/>
            <a:ext cx="4683417" cy="843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55013-FFC0-7442-53E4-541602484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596"/>
          <a:stretch/>
        </p:blipFill>
        <p:spPr>
          <a:xfrm>
            <a:off x="5832181" y="3280895"/>
            <a:ext cx="2300436" cy="11906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CDEDE2-7BD6-07F3-A27F-D5B660DED1B4}"/>
              </a:ext>
            </a:extLst>
          </p:cNvPr>
          <p:cNvSpPr/>
          <p:nvPr/>
        </p:nvSpPr>
        <p:spPr>
          <a:xfrm>
            <a:off x="955383" y="1998489"/>
            <a:ext cx="4683417" cy="84334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7888F3-FB88-F254-8D59-BABA6B36ECED}"/>
              </a:ext>
            </a:extLst>
          </p:cNvPr>
          <p:cNvSpPr/>
          <p:nvPr/>
        </p:nvSpPr>
        <p:spPr>
          <a:xfrm>
            <a:off x="5832181" y="3280895"/>
            <a:ext cx="2300436" cy="119069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E01DDD20-91C5-08D2-3EA2-895C73AD5FE3}"/>
              </a:ext>
            </a:extLst>
          </p:cNvPr>
          <p:cNvSpPr/>
          <p:nvPr/>
        </p:nvSpPr>
        <p:spPr>
          <a:xfrm rot="5400000">
            <a:off x="5939697" y="2032719"/>
            <a:ext cx="946758" cy="1388611"/>
          </a:xfrm>
          <a:prstGeom prst="bentArrow">
            <a:avLst>
              <a:gd name="adj1" fmla="val 20864"/>
              <a:gd name="adj2" fmla="val 25000"/>
              <a:gd name="adj3" fmla="val 25000"/>
              <a:gd name="adj4" fmla="val 43750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863847" y="477791"/>
            <a:ext cx="5554852" cy="787080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Calculate the total revenue generated from pizza sales.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F621-736C-B662-2BE1-A8F501D2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29" y="1646740"/>
            <a:ext cx="7768487" cy="1311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D6FEE-CAB6-9A15-7FEA-70CF2E3D0E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65"/>
          <a:stretch/>
        </p:blipFill>
        <p:spPr>
          <a:xfrm>
            <a:off x="3337437" y="3521670"/>
            <a:ext cx="2607669" cy="12479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20FBA1-2B59-757B-8426-A4206E3810ED}"/>
              </a:ext>
            </a:extLst>
          </p:cNvPr>
          <p:cNvSpPr/>
          <p:nvPr/>
        </p:nvSpPr>
        <p:spPr>
          <a:xfrm>
            <a:off x="748145" y="1621830"/>
            <a:ext cx="7800110" cy="13638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2E0DD-2F39-A809-04E6-AB264073FEAA}"/>
              </a:ext>
            </a:extLst>
          </p:cNvPr>
          <p:cNvSpPr/>
          <p:nvPr/>
        </p:nvSpPr>
        <p:spPr>
          <a:xfrm>
            <a:off x="3337437" y="3521670"/>
            <a:ext cx="2607669" cy="124794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2DB94F3-43B3-3088-7FD9-5C43D22AA951}"/>
              </a:ext>
            </a:extLst>
          </p:cNvPr>
          <p:cNvSpPr/>
          <p:nvPr/>
        </p:nvSpPr>
        <p:spPr>
          <a:xfrm>
            <a:off x="4572000" y="3054927"/>
            <a:ext cx="304800" cy="374073"/>
          </a:xfrm>
          <a:prstGeom prst="down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0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661964" y="350275"/>
            <a:ext cx="5554852" cy="787080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Identify the highest-priced pizza.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3904F-6CBC-ED4C-D7FC-70703BC76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59" b="7620"/>
          <a:stretch/>
        </p:blipFill>
        <p:spPr>
          <a:xfrm>
            <a:off x="1257156" y="1433785"/>
            <a:ext cx="4402428" cy="1794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CB43E-ACC7-BC89-1646-095BF2B8B1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665"/>
          <a:stretch/>
        </p:blipFill>
        <p:spPr>
          <a:xfrm>
            <a:off x="4928609" y="3545321"/>
            <a:ext cx="3765120" cy="12860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018632-5947-4447-CB29-2D9FF66E3A50}"/>
              </a:ext>
            </a:extLst>
          </p:cNvPr>
          <p:cNvSpPr/>
          <p:nvPr/>
        </p:nvSpPr>
        <p:spPr>
          <a:xfrm>
            <a:off x="1257156" y="1433785"/>
            <a:ext cx="4402428" cy="179432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F3507-D1EB-8911-B7AB-F6BDCE795BED}"/>
              </a:ext>
            </a:extLst>
          </p:cNvPr>
          <p:cNvSpPr/>
          <p:nvPr/>
        </p:nvSpPr>
        <p:spPr>
          <a:xfrm>
            <a:off x="4928609" y="3545321"/>
            <a:ext cx="3765120" cy="128605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B20A9C97-1BA9-ABF0-F084-D95347E76BB9}"/>
              </a:ext>
            </a:extLst>
          </p:cNvPr>
          <p:cNvSpPr/>
          <p:nvPr/>
        </p:nvSpPr>
        <p:spPr>
          <a:xfrm rot="5400000">
            <a:off x="5739245" y="2095501"/>
            <a:ext cx="1364671" cy="1330037"/>
          </a:xfrm>
          <a:prstGeom prst="bentArrow">
            <a:avLst>
              <a:gd name="adj1" fmla="val 19301"/>
              <a:gd name="adj2" fmla="val 22409"/>
              <a:gd name="adj3" fmla="val 23446"/>
              <a:gd name="adj4" fmla="val 43750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668943" y="118350"/>
            <a:ext cx="5554852" cy="681613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4. Identify the most common pizza size ordered.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C9907-7F3C-4306-9772-E402F3915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2" b="5364"/>
          <a:stretch/>
        </p:blipFill>
        <p:spPr>
          <a:xfrm>
            <a:off x="602629" y="1150791"/>
            <a:ext cx="5133153" cy="1556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32A59E-9991-AFB8-E823-1C3E1D26F9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864"/>
          <a:stretch/>
        </p:blipFill>
        <p:spPr>
          <a:xfrm>
            <a:off x="5265951" y="3063013"/>
            <a:ext cx="3420262" cy="18178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8329F9-7A9A-EC82-F9D4-C8D2FA5B5232}"/>
              </a:ext>
            </a:extLst>
          </p:cNvPr>
          <p:cNvSpPr/>
          <p:nvPr/>
        </p:nvSpPr>
        <p:spPr>
          <a:xfrm>
            <a:off x="602673" y="1153317"/>
            <a:ext cx="5146963" cy="156910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7E128-108E-4258-4C42-0EF7F990EACB}"/>
              </a:ext>
            </a:extLst>
          </p:cNvPr>
          <p:cNvSpPr/>
          <p:nvPr/>
        </p:nvSpPr>
        <p:spPr>
          <a:xfrm>
            <a:off x="5265951" y="3047727"/>
            <a:ext cx="3420262" cy="183311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D5E11836-6E7D-1963-E768-0A97E9C1FC7F}"/>
              </a:ext>
            </a:extLst>
          </p:cNvPr>
          <p:cNvSpPr/>
          <p:nvPr/>
        </p:nvSpPr>
        <p:spPr>
          <a:xfrm rot="5400000">
            <a:off x="6023263" y="1659083"/>
            <a:ext cx="1094507" cy="1489366"/>
          </a:xfrm>
          <a:prstGeom prst="bent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3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285288" y="263465"/>
            <a:ext cx="6573423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List the top 5 most ordered pizza types along with their quantities.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20BB9-154E-43AE-30DC-503C867E5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08"/>
          <a:stretch/>
        </p:blipFill>
        <p:spPr>
          <a:xfrm>
            <a:off x="539815" y="1268311"/>
            <a:ext cx="4551730" cy="1768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E44C7D-2630-72B7-1DE6-FF8EF47E0C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819" b="7125"/>
          <a:stretch/>
        </p:blipFill>
        <p:spPr>
          <a:xfrm>
            <a:off x="5299363" y="3169681"/>
            <a:ext cx="3435928" cy="16873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859D48-B2EB-63B7-05CF-3AB542B5B749}"/>
              </a:ext>
            </a:extLst>
          </p:cNvPr>
          <p:cNvSpPr/>
          <p:nvPr/>
        </p:nvSpPr>
        <p:spPr>
          <a:xfrm>
            <a:off x="519545" y="1246909"/>
            <a:ext cx="4578928" cy="180801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377F8-3C2D-BBF5-D9B8-59CA132309D6}"/>
              </a:ext>
            </a:extLst>
          </p:cNvPr>
          <p:cNvSpPr/>
          <p:nvPr/>
        </p:nvSpPr>
        <p:spPr>
          <a:xfrm>
            <a:off x="5299363" y="3169681"/>
            <a:ext cx="3435928" cy="171035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CB096E10-76B5-ED30-0EE5-50D968876DAB}"/>
              </a:ext>
            </a:extLst>
          </p:cNvPr>
          <p:cNvSpPr/>
          <p:nvPr/>
        </p:nvSpPr>
        <p:spPr>
          <a:xfrm rot="5400000">
            <a:off x="5700255" y="1488473"/>
            <a:ext cx="1072044" cy="2060864"/>
          </a:xfrm>
          <a:prstGeom prst="bent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4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642893" y="263465"/>
            <a:ext cx="7974459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Join the necessary tables to find the total quantity of each pizza category ordered.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417EE-A55E-6921-6D85-22BB619B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17" y="1098759"/>
            <a:ext cx="5150617" cy="1803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009A8-1ADD-ED83-9972-1086D1D395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5" t="-1" r="45509" b="8743"/>
          <a:stretch/>
        </p:blipFill>
        <p:spPr>
          <a:xfrm>
            <a:off x="5596478" y="3257699"/>
            <a:ext cx="3291840" cy="16459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FDCC40-1C92-6615-0797-8EF6D186F000}"/>
              </a:ext>
            </a:extLst>
          </p:cNvPr>
          <p:cNvSpPr/>
          <p:nvPr/>
        </p:nvSpPr>
        <p:spPr>
          <a:xfrm>
            <a:off x="445861" y="1098759"/>
            <a:ext cx="5150617" cy="180362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7A80C-27A1-2E11-3076-B3D906AFCEF6}"/>
              </a:ext>
            </a:extLst>
          </p:cNvPr>
          <p:cNvSpPr/>
          <p:nvPr/>
        </p:nvSpPr>
        <p:spPr>
          <a:xfrm>
            <a:off x="5596478" y="3257698"/>
            <a:ext cx="3291840" cy="16459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D49A1B6A-14BF-E419-225D-0E1B56DAD5AF}"/>
              </a:ext>
            </a:extLst>
          </p:cNvPr>
          <p:cNvSpPr/>
          <p:nvPr/>
        </p:nvSpPr>
        <p:spPr>
          <a:xfrm rot="5400000">
            <a:off x="6019810" y="1601247"/>
            <a:ext cx="1219177" cy="1788288"/>
          </a:xfrm>
          <a:prstGeom prst="bent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1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285288" y="263465"/>
            <a:ext cx="6573423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Determine the distribution of orders by hour of the 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406B3-8D9E-3FDF-16DA-76597F2F6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95" b="10357"/>
          <a:stretch/>
        </p:blipFill>
        <p:spPr>
          <a:xfrm>
            <a:off x="1070544" y="1253632"/>
            <a:ext cx="3861838" cy="1234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D536B-84CD-383A-2B69-31225B3F57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983" b="26132"/>
          <a:stretch/>
        </p:blipFill>
        <p:spPr>
          <a:xfrm>
            <a:off x="5421745" y="2487877"/>
            <a:ext cx="2651711" cy="23921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12986B-5A97-8EEB-3846-E04BB57BFFD9}"/>
              </a:ext>
            </a:extLst>
          </p:cNvPr>
          <p:cNvSpPr/>
          <p:nvPr/>
        </p:nvSpPr>
        <p:spPr>
          <a:xfrm>
            <a:off x="1070544" y="1239982"/>
            <a:ext cx="3861674" cy="124789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269DD2-A642-ED40-E0A6-633CB67E7CDA}"/>
              </a:ext>
            </a:extLst>
          </p:cNvPr>
          <p:cNvSpPr/>
          <p:nvPr/>
        </p:nvSpPr>
        <p:spPr>
          <a:xfrm>
            <a:off x="5421581" y="2487877"/>
            <a:ext cx="2651711" cy="239215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EB248337-9D39-D4C8-9123-163ABDCB9B4E}"/>
              </a:ext>
            </a:extLst>
          </p:cNvPr>
          <p:cNvSpPr/>
          <p:nvPr/>
        </p:nvSpPr>
        <p:spPr>
          <a:xfrm rot="5400000">
            <a:off x="5523613" y="1207927"/>
            <a:ext cx="693909" cy="1725482"/>
          </a:xfrm>
          <a:prstGeom prst="bentArrow">
            <a:avLst>
              <a:gd name="adj1" fmla="val 27995"/>
              <a:gd name="adj2" fmla="val 25000"/>
              <a:gd name="adj3" fmla="val 25000"/>
              <a:gd name="adj4" fmla="val 36762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0219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618</TotalTime>
  <Words>169</Words>
  <Application>Microsoft Office PowerPoint</Application>
  <PresentationFormat>On-screen Show (16:9)</PresentationFormat>
  <Paragraphs>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Corbel</vt:lpstr>
      <vt:lpstr>Times New Roman</vt:lpstr>
      <vt:lpstr>Arial</vt:lpstr>
      <vt:lpstr>Depth</vt:lpstr>
      <vt:lpstr>Report  on  Pizza  Sales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Eye-Catching Portfolio</dc:title>
  <cp:lastModifiedBy>Shakil Ahammed</cp:lastModifiedBy>
  <cp:revision>83</cp:revision>
  <dcterms:modified xsi:type="dcterms:W3CDTF">2024-09-16T07:42:57Z</dcterms:modified>
</cp:coreProperties>
</file>