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4" r:id="rId1"/>
  </p:sldMasterIdLst>
  <p:notesMasterIdLst>
    <p:notesMasterId r:id="rId26"/>
  </p:notesMasterIdLst>
  <p:sldIdLst>
    <p:sldId id="256" r:id="rId2"/>
    <p:sldId id="281" r:id="rId3"/>
    <p:sldId id="284"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Lst>
  <p:sldSz cx="9144000" cy="5143500" type="screen16x9"/>
  <p:notesSz cx="6858000" cy="9144000"/>
  <p:embeddedFontLst>
    <p:embeddedFont>
      <p:font typeface="Corbel" panose="020B0503020204020204" pitchFamily="34"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A64"/>
    <a:srgbClr val="134B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0EE227-6159-460C-8E44-D0F36F3074C4}">
  <a:tblStyle styleId="{140EE227-6159-460C-8E44-D0F36F3074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983613-7366-4525-9955-02ECCF5742B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varScale="1">
        <p:scale>
          <a:sx n="92" d="100"/>
          <a:sy n="92" d="100"/>
        </p:scale>
        <p:origin x="8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7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20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8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73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380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345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741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627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9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62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859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714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3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649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504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077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30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751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195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9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32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73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08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81915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210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9698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528599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6763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4120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05669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03040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81480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83"/>
        <p:cNvGrpSpPr/>
        <p:nvPr/>
      </p:nvGrpSpPr>
      <p:grpSpPr>
        <a:xfrm>
          <a:off x="0" y="0"/>
          <a:ext cx="0" cy="0"/>
          <a:chOff x="0" y="0"/>
          <a:chExt cx="0" cy="0"/>
        </a:xfrm>
      </p:grpSpPr>
      <p:sp>
        <p:nvSpPr>
          <p:cNvPr id="85" name="Google Shape;85;p18"/>
          <p:cNvSpPr txBox="1">
            <a:spLocks noGrp="1"/>
          </p:cNvSpPr>
          <p:nvPr>
            <p:ph type="title"/>
          </p:nvPr>
        </p:nvSpPr>
        <p:spPr>
          <a:xfrm>
            <a:off x="720000" y="540000"/>
            <a:ext cx="28482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6" name="Google Shape;86;p18"/>
          <p:cNvSpPr>
            <a:spLocks noGrp="1"/>
          </p:cNvSpPr>
          <p:nvPr>
            <p:ph type="pic" idx="2"/>
          </p:nvPr>
        </p:nvSpPr>
        <p:spPr>
          <a:xfrm>
            <a:off x="777850" y="1322624"/>
            <a:ext cx="1701000" cy="1701000"/>
          </a:xfrm>
          <a:prstGeom prst="roundRect">
            <a:avLst>
              <a:gd name="adj" fmla="val 16667"/>
            </a:avLst>
          </a:prstGeom>
          <a:noFill/>
          <a:ln w="28575" cap="flat" cmpd="sng">
            <a:solidFill>
              <a:schemeClr val="accent3"/>
            </a:solidFill>
            <a:prstDash val="solid"/>
            <a:round/>
            <a:headEnd type="none" w="sm" len="sm"/>
            <a:tailEnd type="none" w="sm" len="sm"/>
          </a:ln>
        </p:spPr>
      </p:sp>
    </p:spTree>
    <p:extLst>
      <p:ext uri="{BB962C8B-B14F-4D97-AF65-F5344CB8AC3E}">
        <p14:creationId xmlns:p14="http://schemas.microsoft.com/office/powerpoint/2010/main" val="401897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5785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94350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6660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631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27785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9/16/2024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7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4901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7112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9/16/2024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628413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5" r:id="rId18"/>
  </p:sldLayoutIdLst>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p:nvPr/>
        </p:nvSpPr>
        <p:spPr>
          <a:xfrm>
            <a:off x="718244" y="889188"/>
            <a:ext cx="7797823" cy="3523168"/>
          </a:xfrm>
          <a:prstGeom prst="roundRect">
            <a:avLst>
              <a:gd name="adj" fmla="val 22985"/>
            </a:avLst>
          </a:prstGeom>
          <a:solidFill>
            <a:srgbClr val="0E0E0E">
              <a:alpha val="40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txBox="1">
            <a:spLocks noGrp="1"/>
          </p:cNvSpPr>
          <p:nvPr>
            <p:ph type="ctrTitle"/>
          </p:nvPr>
        </p:nvSpPr>
        <p:spPr>
          <a:xfrm>
            <a:off x="1092450" y="1824919"/>
            <a:ext cx="7049410" cy="99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3600" spc="0" dirty="0">
                <a:latin typeface="Times New Roman" panose="02020603050405020304" pitchFamily="18" charset="0"/>
                <a:cs typeface="Times New Roman" panose="02020603050405020304" pitchFamily="18" charset="0"/>
              </a:rPr>
              <a:t>Report  on  Walmart  Sales  Analysis</a:t>
            </a:r>
            <a:endParaRPr sz="3600" spc="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DF37C9-E0AE-72ED-ECD5-16B0DD3E3BD9}"/>
              </a:ext>
            </a:extLst>
          </p:cNvPr>
          <p:cNvSpPr txBox="1"/>
          <p:nvPr/>
        </p:nvSpPr>
        <p:spPr>
          <a:xfrm>
            <a:off x="1092450" y="2991202"/>
            <a:ext cx="4572000" cy="523220"/>
          </a:xfrm>
          <a:prstGeom prst="rect">
            <a:avLst/>
          </a:prstGeom>
          <a:noFill/>
        </p:spPr>
        <p:txBody>
          <a:bodyPr wrap="square">
            <a:spAutoFit/>
          </a:bodyPr>
          <a:lstStyle/>
          <a:p>
            <a:pPr defTabSz="768096">
              <a:lnSpc>
                <a:spcPct val="100000"/>
              </a:lnSpc>
              <a:spcBef>
                <a:spcPts val="840"/>
              </a:spcBef>
              <a:buClr>
                <a:schemeClr val="accent1"/>
              </a:buClr>
              <a:buSzPct val="100000"/>
            </a:pP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Prepared by</a:t>
            </a:r>
            <a:b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b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Shakil Ahammed</a:t>
            </a:r>
            <a:endParaRPr lang="en-US" b="0" cap="all" spc="150" dirty="0">
              <a:solidFill>
                <a:srgbClr val="FFFFFE"/>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160933" y="174291"/>
            <a:ext cx="6822133" cy="854904"/>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endParaRPr lang="en-GB" dirty="0">
              <a:latin typeface="Times New Roman" panose="02020603050405020304" pitchFamily="18" charset="0"/>
              <a:cs typeface="Times New Roman" panose="02020603050405020304" pitchFamily="18" charset="0"/>
            </a:endParaRPr>
          </a:p>
          <a:p>
            <a:pPr defTabSz="338328">
              <a:spcAft>
                <a:spcPts val="600"/>
              </a:spcAft>
            </a:pPr>
            <a:r>
              <a:rPr lang="en-GB" dirty="0">
                <a:latin typeface="Times New Roman" panose="02020603050405020304" pitchFamily="18" charset="0"/>
                <a:cs typeface="Times New Roman" panose="02020603050405020304" pitchFamily="18" charset="0"/>
              </a:rPr>
              <a:t>8. Fetch each product line and add a column to those product </a:t>
            </a:r>
          </a:p>
          <a:p>
            <a:pPr defTabSz="338328">
              <a:spcAft>
                <a:spcPts val="600"/>
              </a:spcAft>
            </a:pPr>
            <a:r>
              <a:rPr lang="en-GB" dirty="0">
                <a:latin typeface="Times New Roman" panose="02020603050405020304" pitchFamily="18" charset="0"/>
                <a:cs typeface="Times New Roman" panose="02020603050405020304" pitchFamily="18" charset="0"/>
              </a:rPr>
              <a:t>line showing "Good", "Bad". Good if its greater than average sales?</a:t>
            </a:r>
          </a:p>
          <a:p>
            <a:pPr defTabSz="338328">
              <a:spcAft>
                <a:spcPts val="600"/>
              </a:spcAft>
            </a:pP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372DCB-00DE-1399-9276-EF890D87BF53}"/>
              </a:ext>
            </a:extLst>
          </p:cNvPr>
          <p:cNvPicPr>
            <a:picLocks noChangeAspect="1"/>
          </p:cNvPicPr>
          <p:nvPr/>
        </p:nvPicPr>
        <p:blipFill>
          <a:blip r:embed="rId3"/>
          <a:stretch>
            <a:fillRect/>
          </a:stretch>
        </p:blipFill>
        <p:spPr>
          <a:xfrm>
            <a:off x="412558" y="1232396"/>
            <a:ext cx="5447118" cy="1921228"/>
          </a:xfrm>
          <a:prstGeom prst="rect">
            <a:avLst/>
          </a:prstGeom>
        </p:spPr>
      </p:pic>
      <p:pic>
        <p:nvPicPr>
          <p:cNvPr id="7" name="Picture 6">
            <a:extLst>
              <a:ext uri="{FF2B5EF4-FFF2-40B4-BE49-F238E27FC236}">
                <a16:creationId xmlns:a16="http://schemas.microsoft.com/office/drawing/2014/main" id="{2F92F1D0-14BF-7B56-391F-9B1BEC0BF5C4}"/>
              </a:ext>
            </a:extLst>
          </p:cNvPr>
          <p:cNvPicPr>
            <a:picLocks noChangeAspect="1"/>
          </p:cNvPicPr>
          <p:nvPr/>
        </p:nvPicPr>
        <p:blipFill rotWithShape="1">
          <a:blip r:embed="rId4"/>
          <a:srcRect b="13552"/>
          <a:stretch/>
        </p:blipFill>
        <p:spPr>
          <a:xfrm>
            <a:off x="5947367" y="3250582"/>
            <a:ext cx="2811553" cy="1660855"/>
          </a:xfrm>
          <a:prstGeom prst="rect">
            <a:avLst/>
          </a:prstGeom>
        </p:spPr>
      </p:pic>
      <p:sp>
        <p:nvSpPr>
          <p:cNvPr id="2" name="Rectangle 1">
            <a:extLst>
              <a:ext uri="{FF2B5EF4-FFF2-40B4-BE49-F238E27FC236}">
                <a16:creationId xmlns:a16="http://schemas.microsoft.com/office/drawing/2014/main" id="{C6F7E403-3E2F-DF87-E750-DAA2DCBC5C24}"/>
              </a:ext>
            </a:extLst>
          </p:cNvPr>
          <p:cNvSpPr/>
          <p:nvPr/>
        </p:nvSpPr>
        <p:spPr>
          <a:xfrm>
            <a:off x="387927" y="1239982"/>
            <a:ext cx="5486400" cy="1925782"/>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2B24542-DDC9-C2E7-B8CC-3DAB847B1F5C}"/>
              </a:ext>
            </a:extLst>
          </p:cNvPr>
          <p:cNvSpPr/>
          <p:nvPr/>
        </p:nvSpPr>
        <p:spPr>
          <a:xfrm>
            <a:off x="5947367" y="3250582"/>
            <a:ext cx="2811553" cy="166085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65226BE5-523A-EC78-3E51-B6CC258B7365}"/>
              </a:ext>
            </a:extLst>
          </p:cNvPr>
          <p:cNvSpPr/>
          <p:nvPr/>
        </p:nvSpPr>
        <p:spPr>
          <a:xfrm rot="5400000">
            <a:off x="6254755" y="1656763"/>
            <a:ext cx="1189476" cy="1804251"/>
          </a:xfrm>
          <a:prstGeom prst="bentArrow">
            <a:avLst>
              <a:gd name="adj1" fmla="val 21506"/>
              <a:gd name="adj2" fmla="val 25000"/>
              <a:gd name="adj3" fmla="val 25000"/>
              <a:gd name="adj4" fmla="val 43750"/>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9549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280433" y="299416"/>
            <a:ext cx="6328280" cy="564185"/>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9. Which branch sold more products than average product sold?</a:t>
            </a:r>
          </a:p>
        </p:txBody>
      </p:sp>
      <p:pic>
        <p:nvPicPr>
          <p:cNvPr id="3" name="Picture 2">
            <a:extLst>
              <a:ext uri="{FF2B5EF4-FFF2-40B4-BE49-F238E27FC236}">
                <a16:creationId xmlns:a16="http://schemas.microsoft.com/office/drawing/2014/main" id="{6E716CAC-B8D2-994E-87E7-3218A74F2801}"/>
              </a:ext>
            </a:extLst>
          </p:cNvPr>
          <p:cNvPicPr>
            <a:picLocks noChangeAspect="1"/>
          </p:cNvPicPr>
          <p:nvPr/>
        </p:nvPicPr>
        <p:blipFill>
          <a:blip r:embed="rId3"/>
          <a:stretch>
            <a:fillRect/>
          </a:stretch>
        </p:blipFill>
        <p:spPr>
          <a:xfrm>
            <a:off x="588616" y="1341544"/>
            <a:ext cx="5766554" cy="1258655"/>
          </a:xfrm>
          <a:prstGeom prst="rect">
            <a:avLst/>
          </a:prstGeom>
        </p:spPr>
      </p:pic>
      <p:pic>
        <p:nvPicPr>
          <p:cNvPr id="6" name="Picture 5">
            <a:extLst>
              <a:ext uri="{FF2B5EF4-FFF2-40B4-BE49-F238E27FC236}">
                <a16:creationId xmlns:a16="http://schemas.microsoft.com/office/drawing/2014/main" id="{240E2C10-9FA4-A779-C6D2-E8B8A1EC70F0}"/>
              </a:ext>
            </a:extLst>
          </p:cNvPr>
          <p:cNvPicPr>
            <a:picLocks noChangeAspect="1"/>
          </p:cNvPicPr>
          <p:nvPr/>
        </p:nvPicPr>
        <p:blipFill>
          <a:blip r:embed="rId4"/>
          <a:stretch>
            <a:fillRect/>
          </a:stretch>
        </p:blipFill>
        <p:spPr>
          <a:xfrm>
            <a:off x="4889551" y="3049693"/>
            <a:ext cx="3879874" cy="1666253"/>
          </a:xfrm>
          <a:prstGeom prst="rect">
            <a:avLst/>
          </a:prstGeom>
        </p:spPr>
      </p:pic>
      <p:sp>
        <p:nvSpPr>
          <p:cNvPr id="2" name="Rectangle 1">
            <a:extLst>
              <a:ext uri="{FF2B5EF4-FFF2-40B4-BE49-F238E27FC236}">
                <a16:creationId xmlns:a16="http://schemas.microsoft.com/office/drawing/2014/main" id="{0EA4F0F1-7901-F8FA-189A-E73B67B87EF2}"/>
              </a:ext>
            </a:extLst>
          </p:cNvPr>
          <p:cNvSpPr/>
          <p:nvPr/>
        </p:nvSpPr>
        <p:spPr>
          <a:xfrm>
            <a:off x="568036" y="1327319"/>
            <a:ext cx="5777346" cy="1244431"/>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B0612BD-A699-CDD0-8800-ED4C2BCCAABE}"/>
              </a:ext>
            </a:extLst>
          </p:cNvPr>
          <p:cNvSpPr/>
          <p:nvPr/>
        </p:nvSpPr>
        <p:spPr>
          <a:xfrm>
            <a:off x="4890655" y="3035468"/>
            <a:ext cx="3900054" cy="1695859"/>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3A2690A2-4135-A922-A228-7A7E7403861A}"/>
              </a:ext>
            </a:extLst>
          </p:cNvPr>
          <p:cNvSpPr/>
          <p:nvPr/>
        </p:nvSpPr>
        <p:spPr>
          <a:xfrm rot="5400000">
            <a:off x="6488177" y="1795847"/>
            <a:ext cx="1057402" cy="1183668"/>
          </a:xfrm>
          <a:prstGeom prst="bentArrow">
            <a:avLst>
              <a:gd name="adj1" fmla="val 22380"/>
              <a:gd name="adj2" fmla="val 25000"/>
              <a:gd name="adj3" fmla="val 25000"/>
              <a:gd name="adj4" fmla="val 43750"/>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0242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662891" y="242971"/>
            <a:ext cx="5453275" cy="56982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10. What is the most common product line by gender?</a:t>
            </a:r>
          </a:p>
        </p:txBody>
      </p:sp>
      <p:pic>
        <p:nvPicPr>
          <p:cNvPr id="4" name="Picture 3">
            <a:extLst>
              <a:ext uri="{FF2B5EF4-FFF2-40B4-BE49-F238E27FC236}">
                <a16:creationId xmlns:a16="http://schemas.microsoft.com/office/drawing/2014/main" id="{D4923D79-4838-E53B-4CF9-4F59EA0EF8D4}"/>
              </a:ext>
            </a:extLst>
          </p:cNvPr>
          <p:cNvPicPr>
            <a:picLocks noChangeAspect="1"/>
          </p:cNvPicPr>
          <p:nvPr/>
        </p:nvPicPr>
        <p:blipFill>
          <a:blip r:embed="rId3"/>
          <a:stretch>
            <a:fillRect/>
          </a:stretch>
        </p:blipFill>
        <p:spPr>
          <a:xfrm>
            <a:off x="787400" y="1148184"/>
            <a:ext cx="3362036" cy="1320252"/>
          </a:xfrm>
          <a:prstGeom prst="rect">
            <a:avLst/>
          </a:prstGeom>
        </p:spPr>
      </p:pic>
      <p:pic>
        <p:nvPicPr>
          <p:cNvPr id="7" name="Picture 6">
            <a:extLst>
              <a:ext uri="{FF2B5EF4-FFF2-40B4-BE49-F238E27FC236}">
                <a16:creationId xmlns:a16="http://schemas.microsoft.com/office/drawing/2014/main" id="{3044F242-3072-0272-BD76-02114C5F8DFF}"/>
              </a:ext>
            </a:extLst>
          </p:cNvPr>
          <p:cNvPicPr>
            <a:picLocks noChangeAspect="1"/>
          </p:cNvPicPr>
          <p:nvPr/>
        </p:nvPicPr>
        <p:blipFill rotWithShape="1">
          <a:blip r:embed="rId4"/>
          <a:srcRect b="29742"/>
          <a:stretch/>
        </p:blipFill>
        <p:spPr>
          <a:xfrm>
            <a:off x="3557823" y="2803821"/>
            <a:ext cx="5093963" cy="1941360"/>
          </a:xfrm>
          <a:prstGeom prst="rect">
            <a:avLst/>
          </a:prstGeom>
        </p:spPr>
      </p:pic>
      <p:sp>
        <p:nvSpPr>
          <p:cNvPr id="2" name="Rectangle 1">
            <a:extLst>
              <a:ext uri="{FF2B5EF4-FFF2-40B4-BE49-F238E27FC236}">
                <a16:creationId xmlns:a16="http://schemas.microsoft.com/office/drawing/2014/main" id="{51AE2B08-E894-072C-79E6-71EA408A0A29}"/>
              </a:ext>
            </a:extLst>
          </p:cNvPr>
          <p:cNvSpPr/>
          <p:nvPr/>
        </p:nvSpPr>
        <p:spPr>
          <a:xfrm>
            <a:off x="762000" y="1148184"/>
            <a:ext cx="3401291" cy="134563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5F95E53-9BD7-A704-6351-33598B63298B}"/>
              </a:ext>
            </a:extLst>
          </p:cNvPr>
          <p:cNvSpPr/>
          <p:nvPr/>
        </p:nvSpPr>
        <p:spPr>
          <a:xfrm>
            <a:off x="3557823" y="2803820"/>
            <a:ext cx="5093963" cy="1941360"/>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D3C7557B-E4E6-C201-7102-30CAA22A03F0}"/>
              </a:ext>
            </a:extLst>
          </p:cNvPr>
          <p:cNvSpPr/>
          <p:nvPr/>
        </p:nvSpPr>
        <p:spPr>
          <a:xfrm rot="5400000">
            <a:off x="4809547" y="1096530"/>
            <a:ext cx="1068523" cy="2197108"/>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82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947547" y="197816"/>
            <a:ext cx="5248905" cy="609340"/>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11. What is the average rating of each product line?</a:t>
            </a:r>
          </a:p>
        </p:txBody>
      </p:sp>
      <p:pic>
        <p:nvPicPr>
          <p:cNvPr id="3" name="Picture 2">
            <a:extLst>
              <a:ext uri="{FF2B5EF4-FFF2-40B4-BE49-F238E27FC236}">
                <a16:creationId xmlns:a16="http://schemas.microsoft.com/office/drawing/2014/main" id="{47813831-959D-DC7B-9551-23D87D668089}"/>
              </a:ext>
            </a:extLst>
          </p:cNvPr>
          <p:cNvPicPr>
            <a:picLocks noChangeAspect="1"/>
          </p:cNvPicPr>
          <p:nvPr/>
        </p:nvPicPr>
        <p:blipFill>
          <a:blip r:embed="rId3"/>
          <a:stretch>
            <a:fillRect/>
          </a:stretch>
        </p:blipFill>
        <p:spPr>
          <a:xfrm>
            <a:off x="592286" y="1278336"/>
            <a:ext cx="4788299" cy="1083863"/>
          </a:xfrm>
          <a:prstGeom prst="rect">
            <a:avLst/>
          </a:prstGeom>
        </p:spPr>
      </p:pic>
      <p:pic>
        <p:nvPicPr>
          <p:cNvPr id="6" name="Picture 5">
            <a:extLst>
              <a:ext uri="{FF2B5EF4-FFF2-40B4-BE49-F238E27FC236}">
                <a16:creationId xmlns:a16="http://schemas.microsoft.com/office/drawing/2014/main" id="{4749D80F-5D53-50D1-4DFE-10366E23FAC1}"/>
              </a:ext>
            </a:extLst>
          </p:cNvPr>
          <p:cNvPicPr>
            <a:picLocks noChangeAspect="1"/>
          </p:cNvPicPr>
          <p:nvPr/>
        </p:nvPicPr>
        <p:blipFill rotWithShape="1">
          <a:blip r:embed="rId4"/>
          <a:srcRect b="18136"/>
          <a:stretch/>
        </p:blipFill>
        <p:spPr>
          <a:xfrm>
            <a:off x="4939145" y="2767125"/>
            <a:ext cx="3658998" cy="1936814"/>
          </a:xfrm>
          <a:prstGeom prst="rect">
            <a:avLst/>
          </a:prstGeom>
        </p:spPr>
      </p:pic>
      <p:sp>
        <p:nvSpPr>
          <p:cNvPr id="2" name="Rectangle 1">
            <a:extLst>
              <a:ext uri="{FF2B5EF4-FFF2-40B4-BE49-F238E27FC236}">
                <a16:creationId xmlns:a16="http://schemas.microsoft.com/office/drawing/2014/main" id="{E0F00FD9-911E-A689-753A-578D377E3459}"/>
              </a:ext>
            </a:extLst>
          </p:cNvPr>
          <p:cNvSpPr/>
          <p:nvPr/>
        </p:nvSpPr>
        <p:spPr>
          <a:xfrm>
            <a:off x="568036" y="1267691"/>
            <a:ext cx="4828309" cy="112914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0437FE-0274-3C82-EE89-44FC8C4AA797}"/>
              </a:ext>
            </a:extLst>
          </p:cNvPr>
          <p:cNvSpPr/>
          <p:nvPr/>
        </p:nvSpPr>
        <p:spPr>
          <a:xfrm>
            <a:off x="4939145" y="2746665"/>
            <a:ext cx="3678382" cy="197773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BFDEBD1B-A458-FFB8-7232-342FF1BD277A}"/>
              </a:ext>
            </a:extLst>
          </p:cNvPr>
          <p:cNvSpPr/>
          <p:nvPr/>
        </p:nvSpPr>
        <p:spPr>
          <a:xfrm rot="5400000">
            <a:off x="5901168" y="1273755"/>
            <a:ext cx="961161" cy="1756064"/>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882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879814" y="242711"/>
            <a:ext cx="4701609" cy="807156"/>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12. What is the most common customer type?/</a:t>
            </a:r>
          </a:p>
          <a:p>
            <a:pPr defTabSz="338328">
              <a:spcAft>
                <a:spcPts val="600"/>
              </a:spcAft>
            </a:pPr>
            <a:r>
              <a:rPr lang="en-GB" dirty="0">
                <a:latin typeface="Times New Roman" panose="02020603050405020304" pitchFamily="18" charset="0"/>
                <a:cs typeface="Times New Roman" panose="02020603050405020304" pitchFamily="18" charset="0"/>
              </a:rPr>
              <a:t>Which customer type buys the most?</a:t>
            </a:r>
          </a:p>
        </p:txBody>
      </p:sp>
      <p:pic>
        <p:nvPicPr>
          <p:cNvPr id="4" name="Picture 3">
            <a:extLst>
              <a:ext uri="{FF2B5EF4-FFF2-40B4-BE49-F238E27FC236}">
                <a16:creationId xmlns:a16="http://schemas.microsoft.com/office/drawing/2014/main" id="{C9D1C5B6-CCD7-5804-F625-EF34A41A774A}"/>
              </a:ext>
            </a:extLst>
          </p:cNvPr>
          <p:cNvPicPr>
            <a:picLocks noChangeAspect="1"/>
          </p:cNvPicPr>
          <p:nvPr/>
        </p:nvPicPr>
        <p:blipFill>
          <a:blip r:embed="rId3"/>
          <a:stretch>
            <a:fillRect/>
          </a:stretch>
        </p:blipFill>
        <p:spPr>
          <a:xfrm>
            <a:off x="1064112" y="1645685"/>
            <a:ext cx="3089422" cy="1133883"/>
          </a:xfrm>
          <a:prstGeom prst="rect">
            <a:avLst/>
          </a:prstGeom>
        </p:spPr>
      </p:pic>
      <p:pic>
        <p:nvPicPr>
          <p:cNvPr id="7" name="Picture 6">
            <a:extLst>
              <a:ext uri="{FF2B5EF4-FFF2-40B4-BE49-F238E27FC236}">
                <a16:creationId xmlns:a16="http://schemas.microsoft.com/office/drawing/2014/main" id="{2AC5CA06-E650-CC0F-B9D3-79F475E855C5}"/>
              </a:ext>
            </a:extLst>
          </p:cNvPr>
          <p:cNvPicPr>
            <a:picLocks noChangeAspect="1"/>
          </p:cNvPicPr>
          <p:nvPr/>
        </p:nvPicPr>
        <p:blipFill>
          <a:blip r:embed="rId4"/>
          <a:stretch>
            <a:fillRect/>
          </a:stretch>
        </p:blipFill>
        <p:spPr>
          <a:xfrm>
            <a:off x="4511293" y="3179927"/>
            <a:ext cx="3586689" cy="1238899"/>
          </a:xfrm>
          <a:prstGeom prst="rect">
            <a:avLst/>
          </a:prstGeom>
        </p:spPr>
      </p:pic>
      <p:sp>
        <p:nvSpPr>
          <p:cNvPr id="2" name="Rectangle 1">
            <a:extLst>
              <a:ext uri="{FF2B5EF4-FFF2-40B4-BE49-F238E27FC236}">
                <a16:creationId xmlns:a16="http://schemas.microsoft.com/office/drawing/2014/main" id="{A8C9E7E7-BDAB-D7AC-2379-D1C7F953B98C}"/>
              </a:ext>
            </a:extLst>
          </p:cNvPr>
          <p:cNvSpPr/>
          <p:nvPr/>
        </p:nvSpPr>
        <p:spPr>
          <a:xfrm>
            <a:off x="1032164" y="1620982"/>
            <a:ext cx="3144981" cy="1170709"/>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5E48F1B-179A-30F5-638B-D82B1E914817}"/>
              </a:ext>
            </a:extLst>
          </p:cNvPr>
          <p:cNvSpPr/>
          <p:nvPr/>
        </p:nvSpPr>
        <p:spPr>
          <a:xfrm>
            <a:off x="4511293" y="3179927"/>
            <a:ext cx="3586689" cy="1238899"/>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FCEE3326-E454-1F40-9FE1-B7877352FE0E}"/>
              </a:ext>
            </a:extLst>
          </p:cNvPr>
          <p:cNvSpPr/>
          <p:nvPr/>
        </p:nvSpPr>
        <p:spPr>
          <a:xfrm rot="5400000">
            <a:off x="4936954" y="1427777"/>
            <a:ext cx="1000992" cy="2287946"/>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70079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879814" y="242711"/>
            <a:ext cx="4842719" cy="615245"/>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13. What is the gender of most of the customers?</a:t>
            </a:r>
          </a:p>
        </p:txBody>
      </p:sp>
      <p:pic>
        <p:nvPicPr>
          <p:cNvPr id="3" name="Picture 2">
            <a:extLst>
              <a:ext uri="{FF2B5EF4-FFF2-40B4-BE49-F238E27FC236}">
                <a16:creationId xmlns:a16="http://schemas.microsoft.com/office/drawing/2014/main" id="{4162A8DD-76AD-2F0C-84F5-EB5CD29576B9}"/>
              </a:ext>
            </a:extLst>
          </p:cNvPr>
          <p:cNvPicPr>
            <a:picLocks noChangeAspect="1"/>
          </p:cNvPicPr>
          <p:nvPr/>
        </p:nvPicPr>
        <p:blipFill>
          <a:blip r:embed="rId3"/>
          <a:stretch>
            <a:fillRect/>
          </a:stretch>
        </p:blipFill>
        <p:spPr>
          <a:xfrm>
            <a:off x="846379" y="1234708"/>
            <a:ext cx="3335980" cy="1460001"/>
          </a:xfrm>
          <a:prstGeom prst="rect">
            <a:avLst/>
          </a:prstGeom>
        </p:spPr>
      </p:pic>
      <p:pic>
        <p:nvPicPr>
          <p:cNvPr id="6" name="Picture 5">
            <a:extLst>
              <a:ext uri="{FF2B5EF4-FFF2-40B4-BE49-F238E27FC236}">
                <a16:creationId xmlns:a16="http://schemas.microsoft.com/office/drawing/2014/main" id="{6B010363-B646-F8D5-EFA6-D64A6BB99C4E}"/>
              </a:ext>
            </a:extLst>
          </p:cNvPr>
          <p:cNvPicPr>
            <a:picLocks noChangeAspect="1"/>
          </p:cNvPicPr>
          <p:nvPr/>
        </p:nvPicPr>
        <p:blipFill>
          <a:blip r:embed="rId4"/>
          <a:stretch>
            <a:fillRect/>
          </a:stretch>
        </p:blipFill>
        <p:spPr>
          <a:xfrm>
            <a:off x="4521428" y="3167755"/>
            <a:ext cx="3922667" cy="1244918"/>
          </a:xfrm>
          <a:prstGeom prst="rect">
            <a:avLst/>
          </a:prstGeom>
        </p:spPr>
      </p:pic>
      <p:sp>
        <p:nvSpPr>
          <p:cNvPr id="2" name="Rectangle 1">
            <a:extLst>
              <a:ext uri="{FF2B5EF4-FFF2-40B4-BE49-F238E27FC236}">
                <a16:creationId xmlns:a16="http://schemas.microsoft.com/office/drawing/2014/main" id="{8D08BDEF-F806-ABE1-11B1-A50CED6FA4DD}"/>
              </a:ext>
            </a:extLst>
          </p:cNvPr>
          <p:cNvSpPr/>
          <p:nvPr/>
        </p:nvSpPr>
        <p:spPr>
          <a:xfrm>
            <a:off x="817418" y="1219431"/>
            <a:ext cx="3359727" cy="1475277"/>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12A0F08-49B3-1785-D062-52CAACD800A9}"/>
              </a:ext>
            </a:extLst>
          </p:cNvPr>
          <p:cNvSpPr/>
          <p:nvPr/>
        </p:nvSpPr>
        <p:spPr>
          <a:xfrm>
            <a:off x="4509404" y="3138055"/>
            <a:ext cx="3934691" cy="130925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55EA7CCC-0C36-BFFF-0B00-DB4EAECE66DE}"/>
              </a:ext>
            </a:extLst>
          </p:cNvPr>
          <p:cNvSpPr/>
          <p:nvPr/>
        </p:nvSpPr>
        <p:spPr>
          <a:xfrm rot="5400000">
            <a:off x="4882434" y="1252546"/>
            <a:ext cx="1186486" cy="2349009"/>
          </a:xfrm>
          <a:prstGeom prst="bentArrow">
            <a:avLst>
              <a:gd name="adj1" fmla="val 23248"/>
              <a:gd name="adj2" fmla="val 25000"/>
              <a:gd name="adj3" fmla="val 25000"/>
              <a:gd name="adj4" fmla="val 43750"/>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4631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879814" y="242711"/>
            <a:ext cx="4842719" cy="615245"/>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14. What is the gender distribution per branch?</a:t>
            </a:r>
          </a:p>
        </p:txBody>
      </p:sp>
      <p:pic>
        <p:nvPicPr>
          <p:cNvPr id="4" name="Picture 3">
            <a:extLst>
              <a:ext uri="{FF2B5EF4-FFF2-40B4-BE49-F238E27FC236}">
                <a16:creationId xmlns:a16="http://schemas.microsoft.com/office/drawing/2014/main" id="{C47B77AF-B927-7F38-E928-5E64AADE0D89}"/>
              </a:ext>
            </a:extLst>
          </p:cNvPr>
          <p:cNvPicPr>
            <a:picLocks noChangeAspect="1"/>
          </p:cNvPicPr>
          <p:nvPr/>
        </p:nvPicPr>
        <p:blipFill>
          <a:blip r:embed="rId3"/>
          <a:stretch>
            <a:fillRect/>
          </a:stretch>
        </p:blipFill>
        <p:spPr>
          <a:xfrm>
            <a:off x="741778" y="1405193"/>
            <a:ext cx="3278709" cy="1364245"/>
          </a:xfrm>
          <a:prstGeom prst="rect">
            <a:avLst/>
          </a:prstGeom>
        </p:spPr>
      </p:pic>
      <p:pic>
        <p:nvPicPr>
          <p:cNvPr id="7" name="Picture 6">
            <a:extLst>
              <a:ext uri="{FF2B5EF4-FFF2-40B4-BE49-F238E27FC236}">
                <a16:creationId xmlns:a16="http://schemas.microsoft.com/office/drawing/2014/main" id="{FD9114D5-064B-028E-6F5A-F2ACF686AA6A}"/>
              </a:ext>
            </a:extLst>
          </p:cNvPr>
          <p:cNvPicPr>
            <a:picLocks noChangeAspect="1"/>
          </p:cNvPicPr>
          <p:nvPr/>
        </p:nvPicPr>
        <p:blipFill>
          <a:blip r:embed="rId4"/>
          <a:stretch>
            <a:fillRect/>
          </a:stretch>
        </p:blipFill>
        <p:spPr>
          <a:xfrm>
            <a:off x="4572000" y="3167020"/>
            <a:ext cx="3716667" cy="1424351"/>
          </a:xfrm>
          <a:prstGeom prst="rect">
            <a:avLst/>
          </a:prstGeom>
        </p:spPr>
      </p:pic>
      <p:sp>
        <p:nvSpPr>
          <p:cNvPr id="2" name="Rectangle 1">
            <a:extLst>
              <a:ext uri="{FF2B5EF4-FFF2-40B4-BE49-F238E27FC236}">
                <a16:creationId xmlns:a16="http://schemas.microsoft.com/office/drawing/2014/main" id="{5E50EB8E-7A9B-3A1F-2350-D07A1C1C9AA4}"/>
              </a:ext>
            </a:extLst>
          </p:cNvPr>
          <p:cNvSpPr/>
          <p:nvPr/>
        </p:nvSpPr>
        <p:spPr>
          <a:xfrm>
            <a:off x="741778" y="1405193"/>
            <a:ext cx="3278709" cy="136424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E995DF3-0462-4131-FD8B-93AE21A21180}"/>
              </a:ext>
            </a:extLst>
          </p:cNvPr>
          <p:cNvSpPr/>
          <p:nvPr/>
        </p:nvSpPr>
        <p:spPr>
          <a:xfrm>
            <a:off x="4572000" y="3167020"/>
            <a:ext cx="3716667" cy="1424351"/>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2D8AC369-23EB-7F8C-CDF2-950A71B084B0}"/>
              </a:ext>
            </a:extLst>
          </p:cNvPr>
          <p:cNvSpPr/>
          <p:nvPr/>
        </p:nvSpPr>
        <p:spPr>
          <a:xfrm rot="5400000">
            <a:off x="4852373" y="1191697"/>
            <a:ext cx="1132583" cy="2607733"/>
          </a:xfrm>
          <a:prstGeom prst="bentArrow">
            <a:avLst>
              <a:gd name="adj1" fmla="val 23165"/>
              <a:gd name="adj2" fmla="val 25000"/>
              <a:gd name="adj3" fmla="val 25000"/>
              <a:gd name="adj4" fmla="val 43750"/>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6761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34244" y="258261"/>
            <a:ext cx="8675511" cy="92568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15. Gender per branch is more or less the same hence, I don't think has an effect of the sales per branch and other factors. Which time of the day do customers give most ratings?</a:t>
            </a:r>
          </a:p>
        </p:txBody>
      </p:sp>
      <p:pic>
        <p:nvPicPr>
          <p:cNvPr id="6" name="Picture 5">
            <a:extLst>
              <a:ext uri="{FF2B5EF4-FFF2-40B4-BE49-F238E27FC236}">
                <a16:creationId xmlns:a16="http://schemas.microsoft.com/office/drawing/2014/main" id="{332C12C1-8483-0165-A8FB-0CDB52FD488B}"/>
              </a:ext>
            </a:extLst>
          </p:cNvPr>
          <p:cNvPicPr>
            <a:picLocks noChangeAspect="1"/>
          </p:cNvPicPr>
          <p:nvPr/>
        </p:nvPicPr>
        <p:blipFill>
          <a:blip r:embed="rId3"/>
          <a:stretch>
            <a:fillRect/>
          </a:stretch>
        </p:blipFill>
        <p:spPr>
          <a:xfrm>
            <a:off x="718830" y="1597040"/>
            <a:ext cx="3162048" cy="1377920"/>
          </a:xfrm>
          <a:prstGeom prst="rect">
            <a:avLst/>
          </a:prstGeom>
        </p:spPr>
      </p:pic>
      <p:pic>
        <p:nvPicPr>
          <p:cNvPr id="9" name="Picture 8">
            <a:extLst>
              <a:ext uri="{FF2B5EF4-FFF2-40B4-BE49-F238E27FC236}">
                <a16:creationId xmlns:a16="http://schemas.microsoft.com/office/drawing/2014/main" id="{10515A83-BDCF-69A8-1C24-D4B97D1CA484}"/>
              </a:ext>
            </a:extLst>
          </p:cNvPr>
          <p:cNvPicPr>
            <a:picLocks noChangeAspect="1"/>
          </p:cNvPicPr>
          <p:nvPr/>
        </p:nvPicPr>
        <p:blipFill>
          <a:blip r:embed="rId4"/>
          <a:stretch>
            <a:fillRect/>
          </a:stretch>
        </p:blipFill>
        <p:spPr>
          <a:xfrm>
            <a:off x="4280404" y="3172662"/>
            <a:ext cx="4260923" cy="1468291"/>
          </a:xfrm>
          <a:prstGeom prst="rect">
            <a:avLst/>
          </a:prstGeom>
        </p:spPr>
      </p:pic>
      <p:sp>
        <p:nvSpPr>
          <p:cNvPr id="2" name="Rectangle 1">
            <a:extLst>
              <a:ext uri="{FF2B5EF4-FFF2-40B4-BE49-F238E27FC236}">
                <a16:creationId xmlns:a16="http://schemas.microsoft.com/office/drawing/2014/main" id="{6305F93E-F861-7FA9-7A19-CA3268BB6B1E}"/>
              </a:ext>
            </a:extLst>
          </p:cNvPr>
          <p:cNvSpPr/>
          <p:nvPr/>
        </p:nvSpPr>
        <p:spPr>
          <a:xfrm>
            <a:off x="685800" y="1579418"/>
            <a:ext cx="3228109" cy="141316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D0F72B2-DBA0-B313-7B43-C7DF3E63BF5D}"/>
              </a:ext>
            </a:extLst>
          </p:cNvPr>
          <p:cNvSpPr/>
          <p:nvPr/>
        </p:nvSpPr>
        <p:spPr>
          <a:xfrm>
            <a:off x="4260273" y="3165764"/>
            <a:ext cx="4281054" cy="146165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Bent 3">
            <a:extLst>
              <a:ext uri="{FF2B5EF4-FFF2-40B4-BE49-F238E27FC236}">
                <a16:creationId xmlns:a16="http://schemas.microsoft.com/office/drawing/2014/main" id="{3A86F931-F914-2EE9-4366-937F6A61279C}"/>
              </a:ext>
            </a:extLst>
          </p:cNvPr>
          <p:cNvSpPr/>
          <p:nvPr/>
        </p:nvSpPr>
        <p:spPr>
          <a:xfrm rot="5400000">
            <a:off x="4820003" y="1301398"/>
            <a:ext cx="925690" cy="2540704"/>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219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17122" y="218643"/>
            <a:ext cx="8942211" cy="92568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16. Looks like time of the day does not really affect the rating, its more or less the same rating each time of the day. Which time of the day do customers give most ratings per branch?</a:t>
            </a:r>
          </a:p>
        </p:txBody>
      </p:sp>
      <p:pic>
        <p:nvPicPr>
          <p:cNvPr id="3" name="Picture 2">
            <a:extLst>
              <a:ext uri="{FF2B5EF4-FFF2-40B4-BE49-F238E27FC236}">
                <a16:creationId xmlns:a16="http://schemas.microsoft.com/office/drawing/2014/main" id="{4C812A3A-7F77-87FC-276C-587C99050155}"/>
              </a:ext>
            </a:extLst>
          </p:cNvPr>
          <p:cNvPicPr>
            <a:picLocks noChangeAspect="1"/>
          </p:cNvPicPr>
          <p:nvPr/>
        </p:nvPicPr>
        <p:blipFill>
          <a:blip r:embed="rId3"/>
          <a:stretch>
            <a:fillRect/>
          </a:stretch>
        </p:blipFill>
        <p:spPr>
          <a:xfrm>
            <a:off x="539136" y="1429250"/>
            <a:ext cx="3291646" cy="1333617"/>
          </a:xfrm>
          <a:prstGeom prst="rect">
            <a:avLst/>
          </a:prstGeom>
        </p:spPr>
      </p:pic>
      <p:pic>
        <p:nvPicPr>
          <p:cNvPr id="5" name="Picture 4">
            <a:extLst>
              <a:ext uri="{FF2B5EF4-FFF2-40B4-BE49-F238E27FC236}">
                <a16:creationId xmlns:a16="http://schemas.microsoft.com/office/drawing/2014/main" id="{E41C1058-811A-5F95-90A6-8F73A99FA259}"/>
              </a:ext>
            </a:extLst>
          </p:cNvPr>
          <p:cNvPicPr>
            <a:picLocks noChangeAspect="1"/>
          </p:cNvPicPr>
          <p:nvPr/>
        </p:nvPicPr>
        <p:blipFill>
          <a:blip r:embed="rId4"/>
          <a:stretch>
            <a:fillRect/>
          </a:stretch>
        </p:blipFill>
        <p:spPr>
          <a:xfrm>
            <a:off x="3463723" y="3047786"/>
            <a:ext cx="5285424" cy="1808676"/>
          </a:xfrm>
          <a:prstGeom prst="rect">
            <a:avLst/>
          </a:prstGeom>
        </p:spPr>
      </p:pic>
      <p:sp>
        <p:nvSpPr>
          <p:cNvPr id="2" name="Rectangle 1">
            <a:extLst>
              <a:ext uri="{FF2B5EF4-FFF2-40B4-BE49-F238E27FC236}">
                <a16:creationId xmlns:a16="http://schemas.microsoft.com/office/drawing/2014/main" id="{1C295BEF-76F9-8B00-70E8-2047702BBDC8}"/>
              </a:ext>
            </a:extLst>
          </p:cNvPr>
          <p:cNvSpPr/>
          <p:nvPr/>
        </p:nvSpPr>
        <p:spPr>
          <a:xfrm>
            <a:off x="505691" y="1429250"/>
            <a:ext cx="3345873" cy="1341659"/>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9ADFD1-38D3-9566-1AB9-AE988775D86A}"/>
              </a:ext>
            </a:extLst>
          </p:cNvPr>
          <p:cNvSpPr/>
          <p:nvPr/>
        </p:nvSpPr>
        <p:spPr>
          <a:xfrm>
            <a:off x="3463723" y="3039744"/>
            <a:ext cx="5285424" cy="1816718"/>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Bent 5">
            <a:extLst>
              <a:ext uri="{FF2B5EF4-FFF2-40B4-BE49-F238E27FC236}">
                <a16:creationId xmlns:a16="http://schemas.microsoft.com/office/drawing/2014/main" id="{A0270AF8-2C1C-BA62-DDF0-D2126D2945CF}"/>
              </a:ext>
            </a:extLst>
          </p:cNvPr>
          <p:cNvSpPr/>
          <p:nvPr/>
        </p:nvSpPr>
        <p:spPr>
          <a:xfrm rot="5400000">
            <a:off x="4749239" y="1181697"/>
            <a:ext cx="981943" cy="2556706"/>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30236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833967" y="218643"/>
            <a:ext cx="7785100" cy="92568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17. Branch A and C are doing well in ratings, branch B needs to do a </a:t>
            </a:r>
          </a:p>
          <a:p>
            <a:pPr defTabSz="338328">
              <a:spcAft>
                <a:spcPts val="600"/>
              </a:spcAft>
            </a:pPr>
            <a:r>
              <a:rPr lang="en-GB" dirty="0">
                <a:latin typeface="Times New Roman" panose="02020603050405020304" pitchFamily="18" charset="0"/>
                <a:cs typeface="Times New Roman" panose="02020603050405020304" pitchFamily="18" charset="0"/>
              </a:rPr>
              <a:t>little more to get better ratings. Which day of the week has the best </a:t>
            </a:r>
            <a:r>
              <a:rPr lang="en-GB" dirty="0" err="1">
                <a:latin typeface="Times New Roman" panose="02020603050405020304" pitchFamily="18" charset="0"/>
                <a:cs typeface="Times New Roman" panose="02020603050405020304" pitchFamily="18" charset="0"/>
              </a:rPr>
              <a:t>avg</a:t>
            </a:r>
            <a:r>
              <a:rPr lang="en-GB" dirty="0">
                <a:latin typeface="Times New Roman" panose="02020603050405020304" pitchFamily="18" charset="0"/>
                <a:cs typeface="Times New Roman" panose="02020603050405020304" pitchFamily="18" charset="0"/>
              </a:rPr>
              <a:t> ratings?</a:t>
            </a:r>
          </a:p>
        </p:txBody>
      </p:sp>
      <p:pic>
        <p:nvPicPr>
          <p:cNvPr id="4" name="Picture 3">
            <a:extLst>
              <a:ext uri="{FF2B5EF4-FFF2-40B4-BE49-F238E27FC236}">
                <a16:creationId xmlns:a16="http://schemas.microsoft.com/office/drawing/2014/main" id="{B092B0F4-52E3-CE5F-8F0D-6428283238A3}"/>
              </a:ext>
            </a:extLst>
          </p:cNvPr>
          <p:cNvPicPr>
            <a:picLocks noChangeAspect="1"/>
          </p:cNvPicPr>
          <p:nvPr/>
        </p:nvPicPr>
        <p:blipFill>
          <a:blip r:embed="rId3"/>
          <a:stretch>
            <a:fillRect/>
          </a:stretch>
        </p:blipFill>
        <p:spPr>
          <a:xfrm>
            <a:off x="1204013" y="1526126"/>
            <a:ext cx="3035478" cy="1339637"/>
          </a:xfrm>
          <a:prstGeom prst="rect">
            <a:avLst/>
          </a:prstGeom>
        </p:spPr>
      </p:pic>
      <p:pic>
        <p:nvPicPr>
          <p:cNvPr id="7" name="Picture 6">
            <a:extLst>
              <a:ext uri="{FF2B5EF4-FFF2-40B4-BE49-F238E27FC236}">
                <a16:creationId xmlns:a16="http://schemas.microsoft.com/office/drawing/2014/main" id="{A4BB14C5-FC74-CC17-04D5-387D752F976D}"/>
              </a:ext>
            </a:extLst>
          </p:cNvPr>
          <p:cNvPicPr>
            <a:picLocks noChangeAspect="1"/>
          </p:cNvPicPr>
          <p:nvPr/>
        </p:nvPicPr>
        <p:blipFill>
          <a:blip r:embed="rId4"/>
          <a:stretch>
            <a:fillRect/>
          </a:stretch>
        </p:blipFill>
        <p:spPr>
          <a:xfrm>
            <a:off x="4648521" y="2957506"/>
            <a:ext cx="3858170" cy="1875685"/>
          </a:xfrm>
          <a:prstGeom prst="rect">
            <a:avLst/>
          </a:prstGeom>
        </p:spPr>
      </p:pic>
      <p:sp>
        <p:nvSpPr>
          <p:cNvPr id="2" name="Rectangle 1">
            <a:extLst>
              <a:ext uri="{FF2B5EF4-FFF2-40B4-BE49-F238E27FC236}">
                <a16:creationId xmlns:a16="http://schemas.microsoft.com/office/drawing/2014/main" id="{C265AEDA-C9DC-9536-2B24-0846C698CBC7}"/>
              </a:ext>
            </a:extLst>
          </p:cNvPr>
          <p:cNvSpPr/>
          <p:nvPr/>
        </p:nvSpPr>
        <p:spPr>
          <a:xfrm>
            <a:off x="1204013" y="1503218"/>
            <a:ext cx="3035478" cy="138545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6E17AA-1644-B628-DEC0-605EF8D44EAF}"/>
              </a:ext>
            </a:extLst>
          </p:cNvPr>
          <p:cNvSpPr/>
          <p:nvPr/>
        </p:nvSpPr>
        <p:spPr>
          <a:xfrm>
            <a:off x="4634345" y="2957945"/>
            <a:ext cx="3900055" cy="1898073"/>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Bent 7">
            <a:extLst>
              <a:ext uri="{FF2B5EF4-FFF2-40B4-BE49-F238E27FC236}">
                <a16:creationId xmlns:a16="http://schemas.microsoft.com/office/drawing/2014/main" id="{4D2B7E2E-FE04-9355-03EA-A319359D3DC8}"/>
              </a:ext>
            </a:extLst>
          </p:cNvPr>
          <p:cNvSpPr/>
          <p:nvPr/>
        </p:nvSpPr>
        <p:spPr>
          <a:xfrm rot="5400000">
            <a:off x="5240482" y="1139537"/>
            <a:ext cx="872836" cy="2625436"/>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968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805952" y="1473199"/>
            <a:ext cx="7532096" cy="2532049"/>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lvl="6"/>
            <a:r>
              <a:rPr lang="en-GB" sz="2400" b="1" u="sng" dirty="0">
                <a:latin typeface="Times New Roman" panose="02020603050405020304" pitchFamily="18" charset="0"/>
                <a:cs typeface="Times New Roman" panose="02020603050405020304" pitchFamily="18" charset="0"/>
              </a:rPr>
              <a:t>Overview</a:t>
            </a:r>
            <a:endParaRPr lang="en-GB" b="1" u="sng" dirty="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en-GB" dirty="0">
                <a:latin typeface="Times New Roman" panose="02020603050405020304" pitchFamily="18" charset="0"/>
                <a:cs typeface="Times New Roman" panose="02020603050405020304" pitchFamily="18" charset="0"/>
              </a:rPr>
              <a:t>The Walmart Sales Analysis SQL Project aims to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and interpret the sales data of Walmart, one of the largest retail chains in the world. The project utilizes SQL (Structured Query Language) to query and manage large datasets, providing a comprehensive view of sales patterns, customer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and inventory management. The analysis is focused on identifying key trends, performance metrics, and potential areas for optimization.</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86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623711" y="190421"/>
            <a:ext cx="7896578" cy="1000557"/>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18. Monday, Friday and Sunday are the top best days for good ratings why is that the case, how many sales are made on these days? Which day of the week has the best average ratings per branch?</a:t>
            </a:r>
          </a:p>
        </p:txBody>
      </p:sp>
      <p:pic>
        <p:nvPicPr>
          <p:cNvPr id="3" name="Picture 2">
            <a:extLst>
              <a:ext uri="{FF2B5EF4-FFF2-40B4-BE49-F238E27FC236}">
                <a16:creationId xmlns:a16="http://schemas.microsoft.com/office/drawing/2014/main" id="{257E41B5-F194-5382-4B6A-69E927E0087D}"/>
              </a:ext>
            </a:extLst>
          </p:cNvPr>
          <p:cNvPicPr>
            <a:picLocks noChangeAspect="1"/>
          </p:cNvPicPr>
          <p:nvPr/>
        </p:nvPicPr>
        <p:blipFill>
          <a:blip r:embed="rId3"/>
          <a:stretch>
            <a:fillRect/>
          </a:stretch>
        </p:blipFill>
        <p:spPr>
          <a:xfrm>
            <a:off x="553812" y="1415060"/>
            <a:ext cx="4548980" cy="1542886"/>
          </a:xfrm>
          <a:prstGeom prst="rect">
            <a:avLst/>
          </a:prstGeom>
        </p:spPr>
      </p:pic>
      <p:pic>
        <p:nvPicPr>
          <p:cNvPr id="6" name="Picture 5">
            <a:extLst>
              <a:ext uri="{FF2B5EF4-FFF2-40B4-BE49-F238E27FC236}">
                <a16:creationId xmlns:a16="http://schemas.microsoft.com/office/drawing/2014/main" id="{8DE35090-D5BE-F9CB-FE49-944A223C2C77}"/>
              </a:ext>
            </a:extLst>
          </p:cNvPr>
          <p:cNvPicPr>
            <a:picLocks noChangeAspect="1"/>
          </p:cNvPicPr>
          <p:nvPr/>
        </p:nvPicPr>
        <p:blipFill>
          <a:blip r:embed="rId4"/>
          <a:stretch>
            <a:fillRect/>
          </a:stretch>
        </p:blipFill>
        <p:spPr>
          <a:xfrm>
            <a:off x="3311510" y="3182028"/>
            <a:ext cx="5500370" cy="1735645"/>
          </a:xfrm>
          <a:prstGeom prst="rect">
            <a:avLst/>
          </a:prstGeom>
        </p:spPr>
      </p:pic>
      <p:sp>
        <p:nvSpPr>
          <p:cNvPr id="2" name="Rectangle 1">
            <a:extLst>
              <a:ext uri="{FF2B5EF4-FFF2-40B4-BE49-F238E27FC236}">
                <a16:creationId xmlns:a16="http://schemas.microsoft.com/office/drawing/2014/main" id="{6E4CC337-83B3-4F80-3524-6C421CF25B7A}"/>
              </a:ext>
            </a:extLst>
          </p:cNvPr>
          <p:cNvSpPr/>
          <p:nvPr/>
        </p:nvSpPr>
        <p:spPr>
          <a:xfrm>
            <a:off x="547255" y="1415060"/>
            <a:ext cx="4551218" cy="1535958"/>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793BA24-8D6F-66A6-28D4-5D40BA589652}"/>
              </a:ext>
            </a:extLst>
          </p:cNvPr>
          <p:cNvSpPr/>
          <p:nvPr/>
        </p:nvSpPr>
        <p:spPr>
          <a:xfrm>
            <a:off x="3311510" y="3182028"/>
            <a:ext cx="5500370" cy="173564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165062FD-9CB4-20E8-DB8E-8574676FC1F5}"/>
              </a:ext>
            </a:extLst>
          </p:cNvPr>
          <p:cNvSpPr/>
          <p:nvPr/>
        </p:nvSpPr>
        <p:spPr>
          <a:xfrm rot="5400000">
            <a:off x="5761232" y="1500959"/>
            <a:ext cx="1053999" cy="2150918"/>
          </a:xfrm>
          <a:prstGeom prst="bentArrow">
            <a:avLst>
              <a:gd name="adj1" fmla="val 23028"/>
              <a:gd name="adj2" fmla="val 25000"/>
              <a:gd name="adj3" fmla="val 25000"/>
              <a:gd name="adj4" fmla="val 43750"/>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5045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255888" y="263800"/>
            <a:ext cx="6443133" cy="582868"/>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19. Number of sales made in each time of the day per weekday?</a:t>
            </a:r>
          </a:p>
        </p:txBody>
      </p:sp>
      <p:pic>
        <p:nvPicPr>
          <p:cNvPr id="4" name="Picture 3">
            <a:extLst>
              <a:ext uri="{FF2B5EF4-FFF2-40B4-BE49-F238E27FC236}">
                <a16:creationId xmlns:a16="http://schemas.microsoft.com/office/drawing/2014/main" id="{4B9C603B-C5B7-6C13-F115-9B714F747D6D}"/>
              </a:ext>
            </a:extLst>
          </p:cNvPr>
          <p:cNvPicPr>
            <a:picLocks noChangeAspect="1"/>
          </p:cNvPicPr>
          <p:nvPr/>
        </p:nvPicPr>
        <p:blipFill>
          <a:blip r:embed="rId3"/>
          <a:stretch>
            <a:fillRect/>
          </a:stretch>
        </p:blipFill>
        <p:spPr>
          <a:xfrm>
            <a:off x="945522" y="1375445"/>
            <a:ext cx="3420864" cy="1402392"/>
          </a:xfrm>
          <a:prstGeom prst="rect">
            <a:avLst/>
          </a:prstGeom>
        </p:spPr>
      </p:pic>
      <p:pic>
        <p:nvPicPr>
          <p:cNvPr id="7" name="Picture 6">
            <a:extLst>
              <a:ext uri="{FF2B5EF4-FFF2-40B4-BE49-F238E27FC236}">
                <a16:creationId xmlns:a16="http://schemas.microsoft.com/office/drawing/2014/main" id="{EC6105E2-1AC3-7609-CC48-C4FD427ED955}"/>
              </a:ext>
            </a:extLst>
          </p:cNvPr>
          <p:cNvPicPr>
            <a:picLocks noChangeAspect="1"/>
          </p:cNvPicPr>
          <p:nvPr/>
        </p:nvPicPr>
        <p:blipFill>
          <a:blip r:embed="rId4"/>
          <a:stretch>
            <a:fillRect/>
          </a:stretch>
        </p:blipFill>
        <p:spPr>
          <a:xfrm>
            <a:off x="4572000" y="3084400"/>
            <a:ext cx="4017887" cy="1596147"/>
          </a:xfrm>
          <a:prstGeom prst="rect">
            <a:avLst/>
          </a:prstGeom>
        </p:spPr>
      </p:pic>
      <p:sp>
        <p:nvSpPr>
          <p:cNvPr id="2" name="Rectangle 1">
            <a:extLst>
              <a:ext uri="{FF2B5EF4-FFF2-40B4-BE49-F238E27FC236}">
                <a16:creationId xmlns:a16="http://schemas.microsoft.com/office/drawing/2014/main" id="{B78D0303-84BE-30B4-1AA4-AA7AA2F83DE3}"/>
              </a:ext>
            </a:extLst>
          </p:cNvPr>
          <p:cNvSpPr/>
          <p:nvPr/>
        </p:nvSpPr>
        <p:spPr>
          <a:xfrm>
            <a:off x="928255" y="1343891"/>
            <a:ext cx="3463636" cy="1427018"/>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1404D4-8AF8-00BE-C95C-05952076A092}"/>
              </a:ext>
            </a:extLst>
          </p:cNvPr>
          <p:cNvSpPr/>
          <p:nvPr/>
        </p:nvSpPr>
        <p:spPr>
          <a:xfrm>
            <a:off x="4572000" y="3084400"/>
            <a:ext cx="4017887" cy="1596147"/>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E152BB74-DC49-5B8D-ED4A-3DAA090BDC8D}"/>
              </a:ext>
            </a:extLst>
          </p:cNvPr>
          <p:cNvSpPr/>
          <p:nvPr/>
        </p:nvSpPr>
        <p:spPr>
          <a:xfrm rot="5400000">
            <a:off x="5231308" y="1202250"/>
            <a:ext cx="1011382" cy="2519091"/>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8104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315156" y="245378"/>
            <a:ext cx="6982178" cy="891821"/>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20. Evenings experience most sales, the stores are filled during the evening hours. Which of the customer types brings the most revenue?</a:t>
            </a:r>
          </a:p>
        </p:txBody>
      </p:sp>
      <p:pic>
        <p:nvPicPr>
          <p:cNvPr id="3" name="Picture 2">
            <a:extLst>
              <a:ext uri="{FF2B5EF4-FFF2-40B4-BE49-F238E27FC236}">
                <a16:creationId xmlns:a16="http://schemas.microsoft.com/office/drawing/2014/main" id="{8AB61702-B0E6-200F-5D0D-3CD44DD9EC22}"/>
              </a:ext>
            </a:extLst>
          </p:cNvPr>
          <p:cNvPicPr>
            <a:picLocks noChangeAspect="1"/>
          </p:cNvPicPr>
          <p:nvPr/>
        </p:nvPicPr>
        <p:blipFill>
          <a:blip r:embed="rId3"/>
          <a:stretch>
            <a:fillRect/>
          </a:stretch>
        </p:blipFill>
        <p:spPr>
          <a:xfrm>
            <a:off x="908602" y="1527835"/>
            <a:ext cx="3178251" cy="1319274"/>
          </a:xfrm>
          <a:prstGeom prst="rect">
            <a:avLst/>
          </a:prstGeom>
        </p:spPr>
      </p:pic>
      <p:pic>
        <p:nvPicPr>
          <p:cNvPr id="6" name="Picture 5">
            <a:extLst>
              <a:ext uri="{FF2B5EF4-FFF2-40B4-BE49-F238E27FC236}">
                <a16:creationId xmlns:a16="http://schemas.microsoft.com/office/drawing/2014/main" id="{DA88B5EC-A7B2-7533-36FC-B979714E2A53}"/>
              </a:ext>
            </a:extLst>
          </p:cNvPr>
          <p:cNvPicPr>
            <a:picLocks noChangeAspect="1"/>
          </p:cNvPicPr>
          <p:nvPr/>
        </p:nvPicPr>
        <p:blipFill>
          <a:blip r:embed="rId4"/>
          <a:stretch>
            <a:fillRect/>
          </a:stretch>
        </p:blipFill>
        <p:spPr>
          <a:xfrm>
            <a:off x="4373179" y="3290306"/>
            <a:ext cx="4147368" cy="1237653"/>
          </a:xfrm>
          <a:prstGeom prst="rect">
            <a:avLst/>
          </a:prstGeom>
        </p:spPr>
      </p:pic>
      <p:sp>
        <p:nvSpPr>
          <p:cNvPr id="2" name="Rectangle 1">
            <a:extLst>
              <a:ext uri="{FF2B5EF4-FFF2-40B4-BE49-F238E27FC236}">
                <a16:creationId xmlns:a16="http://schemas.microsoft.com/office/drawing/2014/main" id="{F6545C82-1025-73EA-92AF-BB46B0950BEC}"/>
              </a:ext>
            </a:extLst>
          </p:cNvPr>
          <p:cNvSpPr/>
          <p:nvPr/>
        </p:nvSpPr>
        <p:spPr>
          <a:xfrm>
            <a:off x="879764" y="1554115"/>
            <a:ext cx="3214254" cy="1306849"/>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E0A2C34-02F3-88ED-1DDC-E44DC3D92B2B}"/>
              </a:ext>
            </a:extLst>
          </p:cNvPr>
          <p:cNvSpPr/>
          <p:nvPr/>
        </p:nvSpPr>
        <p:spPr>
          <a:xfrm>
            <a:off x="4373179" y="3290306"/>
            <a:ext cx="4147368" cy="1237653"/>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2F3C9D85-CBF3-4761-3244-DE34A097DF6B}"/>
              </a:ext>
            </a:extLst>
          </p:cNvPr>
          <p:cNvSpPr/>
          <p:nvPr/>
        </p:nvSpPr>
        <p:spPr>
          <a:xfrm rot="5400000">
            <a:off x="4997771" y="1263976"/>
            <a:ext cx="1154935" cy="2704066"/>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2516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20712" y="290535"/>
            <a:ext cx="4820323" cy="590000"/>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21. Which city has the largest tax/VAT percent?</a:t>
            </a:r>
          </a:p>
        </p:txBody>
      </p:sp>
      <p:pic>
        <p:nvPicPr>
          <p:cNvPr id="4" name="Picture 3">
            <a:extLst>
              <a:ext uri="{FF2B5EF4-FFF2-40B4-BE49-F238E27FC236}">
                <a16:creationId xmlns:a16="http://schemas.microsoft.com/office/drawing/2014/main" id="{5408892F-6A94-C473-32BC-355B082B44E0}"/>
              </a:ext>
            </a:extLst>
          </p:cNvPr>
          <p:cNvPicPr>
            <a:picLocks noChangeAspect="1"/>
          </p:cNvPicPr>
          <p:nvPr/>
        </p:nvPicPr>
        <p:blipFill>
          <a:blip r:embed="rId3"/>
          <a:stretch>
            <a:fillRect/>
          </a:stretch>
        </p:blipFill>
        <p:spPr>
          <a:xfrm>
            <a:off x="856413" y="1382780"/>
            <a:ext cx="4618699" cy="1440771"/>
          </a:xfrm>
          <a:prstGeom prst="rect">
            <a:avLst/>
          </a:prstGeom>
        </p:spPr>
      </p:pic>
      <p:pic>
        <p:nvPicPr>
          <p:cNvPr id="7" name="Picture 6">
            <a:extLst>
              <a:ext uri="{FF2B5EF4-FFF2-40B4-BE49-F238E27FC236}">
                <a16:creationId xmlns:a16="http://schemas.microsoft.com/office/drawing/2014/main" id="{581AA494-91BE-32A2-3401-EC3683013D81}"/>
              </a:ext>
            </a:extLst>
          </p:cNvPr>
          <p:cNvPicPr>
            <a:picLocks noChangeAspect="1"/>
          </p:cNvPicPr>
          <p:nvPr/>
        </p:nvPicPr>
        <p:blipFill>
          <a:blip r:embed="rId4"/>
          <a:stretch>
            <a:fillRect/>
          </a:stretch>
        </p:blipFill>
        <p:spPr>
          <a:xfrm>
            <a:off x="4458837" y="3160944"/>
            <a:ext cx="4193071" cy="1568275"/>
          </a:xfrm>
          <a:prstGeom prst="rect">
            <a:avLst/>
          </a:prstGeom>
        </p:spPr>
      </p:pic>
      <p:sp>
        <p:nvSpPr>
          <p:cNvPr id="2" name="Rectangle 1">
            <a:extLst>
              <a:ext uri="{FF2B5EF4-FFF2-40B4-BE49-F238E27FC236}">
                <a16:creationId xmlns:a16="http://schemas.microsoft.com/office/drawing/2014/main" id="{7BAFB509-4DC5-FCD7-D3CA-5BF93BE79A63}"/>
              </a:ext>
            </a:extLst>
          </p:cNvPr>
          <p:cNvSpPr/>
          <p:nvPr/>
        </p:nvSpPr>
        <p:spPr>
          <a:xfrm>
            <a:off x="836915" y="1352295"/>
            <a:ext cx="4657694" cy="151014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2635258-5191-6C0E-3D14-64023DC1A288}"/>
              </a:ext>
            </a:extLst>
          </p:cNvPr>
          <p:cNvSpPr/>
          <p:nvPr/>
        </p:nvSpPr>
        <p:spPr>
          <a:xfrm>
            <a:off x="4430873" y="3124200"/>
            <a:ext cx="4249000" cy="164176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CEB1A011-3301-AA9D-B67B-4C248B4A19D4}"/>
              </a:ext>
            </a:extLst>
          </p:cNvPr>
          <p:cNvSpPr/>
          <p:nvPr/>
        </p:nvSpPr>
        <p:spPr>
          <a:xfrm rot="5400000">
            <a:off x="6018068" y="1534391"/>
            <a:ext cx="1080654" cy="1915392"/>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706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20712" y="290535"/>
            <a:ext cx="4882444" cy="578709"/>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22. Which customer type pays the most in VAT?</a:t>
            </a:r>
          </a:p>
        </p:txBody>
      </p:sp>
      <p:pic>
        <p:nvPicPr>
          <p:cNvPr id="3" name="Picture 2">
            <a:extLst>
              <a:ext uri="{FF2B5EF4-FFF2-40B4-BE49-F238E27FC236}">
                <a16:creationId xmlns:a16="http://schemas.microsoft.com/office/drawing/2014/main" id="{CE57A0E4-B7E3-DDA3-73C2-2A9982548A4D}"/>
              </a:ext>
            </a:extLst>
          </p:cNvPr>
          <p:cNvPicPr>
            <a:picLocks noChangeAspect="1"/>
          </p:cNvPicPr>
          <p:nvPr/>
        </p:nvPicPr>
        <p:blipFill>
          <a:blip r:embed="rId3"/>
          <a:stretch>
            <a:fillRect/>
          </a:stretch>
        </p:blipFill>
        <p:spPr>
          <a:xfrm>
            <a:off x="1048597" y="1445688"/>
            <a:ext cx="3211517" cy="1401421"/>
          </a:xfrm>
          <a:prstGeom prst="rect">
            <a:avLst/>
          </a:prstGeom>
        </p:spPr>
      </p:pic>
      <p:pic>
        <p:nvPicPr>
          <p:cNvPr id="6" name="Picture 5">
            <a:extLst>
              <a:ext uri="{FF2B5EF4-FFF2-40B4-BE49-F238E27FC236}">
                <a16:creationId xmlns:a16="http://schemas.microsoft.com/office/drawing/2014/main" id="{89FE9BF7-B8C7-0527-D04E-A905F80EE918}"/>
              </a:ext>
            </a:extLst>
          </p:cNvPr>
          <p:cNvPicPr>
            <a:picLocks noChangeAspect="1"/>
          </p:cNvPicPr>
          <p:nvPr/>
        </p:nvPicPr>
        <p:blipFill>
          <a:blip r:embed="rId4"/>
          <a:stretch>
            <a:fillRect/>
          </a:stretch>
        </p:blipFill>
        <p:spPr>
          <a:xfrm>
            <a:off x="3648785" y="3193445"/>
            <a:ext cx="4882444" cy="1341241"/>
          </a:xfrm>
          <a:prstGeom prst="rect">
            <a:avLst/>
          </a:prstGeom>
        </p:spPr>
      </p:pic>
      <p:sp>
        <p:nvSpPr>
          <p:cNvPr id="2" name="Rectangle 1">
            <a:extLst>
              <a:ext uri="{FF2B5EF4-FFF2-40B4-BE49-F238E27FC236}">
                <a16:creationId xmlns:a16="http://schemas.microsoft.com/office/drawing/2014/main" id="{DD0B0813-31FA-E606-2A9B-9A75B04C68CA}"/>
              </a:ext>
            </a:extLst>
          </p:cNvPr>
          <p:cNvSpPr/>
          <p:nvPr/>
        </p:nvSpPr>
        <p:spPr>
          <a:xfrm>
            <a:off x="1004455" y="1433945"/>
            <a:ext cx="3262745" cy="1433946"/>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9B2A78D-6615-6ADB-3367-1C3B0AB9C9FD}"/>
              </a:ext>
            </a:extLst>
          </p:cNvPr>
          <p:cNvSpPr/>
          <p:nvPr/>
        </p:nvSpPr>
        <p:spPr>
          <a:xfrm>
            <a:off x="3648785" y="3186545"/>
            <a:ext cx="4882444" cy="1341241"/>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0C1A0F88-C1FE-83B9-7E8F-F11F291E2811}"/>
              </a:ext>
            </a:extLst>
          </p:cNvPr>
          <p:cNvSpPr/>
          <p:nvPr/>
        </p:nvSpPr>
        <p:spPr>
          <a:xfrm rot="5400000">
            <a:off x="4989369" y="1430483"/>
            <a:ext cx="1025236" cy="2282536"/>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9731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794574" y="392202"/>
            <a:ext cx="5554852" cy="787080"/>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1. How many unique product lines does the data have?</a:t>
            </a:r>
          </a:p>
        </p:txBody>
      </p:sp>
      <p:pic>
        <p:nvPicPr>
          <p:cNvPr id="4" name="Picture 3">
            <a:extLst>
              <a:ext uri="{FF2B5EF4-FFF2-40B4-BE49-F238E27FC236}">
                <a16:creationId xmlns:a16="http://schemas.microsoft.com/office/drawing/2014/main" id="{28C6DA7D-926F-E1F8-E889-1B5F23A75A37}"/>
              </a:ext>
            </a:extLst>
          </p:cNvPr>
          <p:cNvPicPr>
            <a:picLocks noChangeAspect="1"/>
          </p:cNvPicPr>
          <p:nvPr/>
        </p:nvPicPr>
        <p:blipFill>
          <a:blip r:embed="rId3"/>
          <a:stretch>
            <a:fillRect/>
          </a:stretch>
        </p:blipFill>
        <p:spPr>
          <a:xfrm>
            <a:off x="1296384" y="1496291"/>
            <a:ext cx="3059886" cy="917195"/>
          </a:xfrm>
          <a:prstGeom prst="rect">
            <a:avLst/>
          </a:prstGeom>
        </p:spPr>
      </p:pic>
      <p:pic>
        <p:nvPicPr>
          <p:cNvPr id="7" name="Picture 6">
            <a:extLst>
              <a:ext uri="{FF2B5EF4-FFF2-40B4-BE49-F238E27FC236}">
                <a16:creationId xmlns:a16="http://schemas.microsoft.com/office/drawing/2014/main" id="{FB00E399-6D26-74E7-8009-EBB857C0211E}"/>
              </a:ext>
            </a:extLst>
          </p:cNvPr>
          <p:cNvPicPr>
            <a:picLocks noChangeAspect="1"/>
          </p:cNvPicPr>
          <p:nvPr/>
        </p:nvPicPr>
        <p:blipFill rotWithShape="1">
          <a:blip r:embed="rId4"/>
          <a:srcRect b="12863"/>
          <a:stretch/>
        </p:blipFill>
        <p:spPr>
          <a:xfrm>
            <a:off x="4969408" y="2410975"/>
            <a:ext cx="3023123" cy="2271861"/>
          </a:xfrm>
          <a:prstGeom prst="rect">
            <a:avLst/>
          </a:prstGeom>
        </p:spPr>
      </p:pic>
      <p:sp>
        <p:nvSpPr>
          <p:cNvPr id="2" name="Rectangle 1">
            <a:extLst>
              <a:ext uri="{FF2B5EF4-FFF2-40B4-BE49-F238E27FC236}">
                <a16:creationId xmlns:a16="http://schemas.microsoft.com/office/drawing/2014/main" id="{2747A753-EBAB-7A2C-77B7-BF681359FCE5}"/>
              </a:ext>
            </a:extLst>
          </p:cNvPr>
          <p:cNvSpPr/>
          <p:nvPr/>
        </p:nvSpPr>
        <p:spPr>
          <a:xfrm>
            <a:off x="1274618" y="1496291"/>
            <a:ext cx="3103418" cy="91468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A912470-BA99-14FD-7A64-8B0080FBC2D0}"/>
              </a:ext>
            </a:extLst>
          </p:cNvPr>
          <p:cNvSpPr/>
          <p:nvPr/>
        </p:nvSpPr>
        <p:spPr>
          <a:xfrm>
            <a:off x="4953000" y="2410975"/>
            <a:ext cx="3059886" cy="226493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05FF7791-7147-82B2-3381-BC3B44748666}"/>
              </a:ext>
            </a:extLst>
          </p:cNvPr>
          <p:cNvSpPr/>
          <p:nvPr/>
        </p:nvSpPr>
        <p:spPr>
          <a:xfrm rot="5400000">
            <a:off x="5318737" y="1009974"/>
            <a:ext cx="477840" cy="2157340"/>
          </a:xfrm>
          <a:prstGeom prst="bentArrow">
            <a:avLst>
              <a:gd name="adj1" fmla="val 34095"/>
              <a:gd name="adj2" fmla="val 45007"/>
              <a:gd name="adj3" fmla="val 33698"/>
              <a:gd name="adj4" fmla="val 43750"/>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875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794574" y="198676"/>
            <a:ext cx="5475470" cy="625413"/>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2. What is the most selling product line?</a:t>
            </a:r>
          </a:p>
        </p:txBody>
      </p:sp>
      <p:pic>
        <p:nvPicPr>
          <p:cNvPr id="3" name="Picture 2">
            <a:extLst>
              <a:ext uri="{FF2B5EF4-FFF2-40B4-BE49-F238E27FC236}">
                <a16:creationId xmlns:a16="http://schemas.microsoft.com/office/drawing/2014/main" id="{F2C5A4B8-DE65-41B4-EB8B-9FDBEF16FF03}"/>
              </a:ext>
            </a:extLst>
          </p:cNvPr>
          <p:cNvPicPr>
            <a:picLocks noChangeAspect="1"/>
          </p:cNvPicPr>
          <p:nvPr/>
        </p:nvPicPr>
        <p:blipFill>
          <a:blip r:embed="rId3"/>
          <a:stretch>
            <a:fillRect/>
          </a:stretch>
        </p:blipFill>
        <p:spPr>
          <a:xfrm>
            <a:off x="980851" y="1146879"/>
            <a:ext cx="2675723" cy="1519031"/>
          </a:xfrm>
          <a:prstGeom prst="rect">
            <a:avLst/>
          </a:prstGeom>
        </p:spPr>
      </p:pic>
      <p:pic>
        <p:nvPicPr>
          <p:cNvPr id="6" name="Picture 5">
            <a:extLst>
              <a:ext uri="{FF2B5EF4-FFF2-40B4-BE49-F238E27FC236}">
                <a16:creationId xmlns:a16="http://schemas.microsoft.com/office/drawing/2014/main" id="{B74B5F7F-0906-2FF7-1071-6B2464CFB355}"/>
              </a:ext>
            </a:extLst>
          </p:cNvPr>
          <p:cNvPicPr>
            <a:picLocks noChangeAspect="1"/>
          </p:cNvPicPr>
          <p:nvPr/>
        </p:nvPicPr>
        <p:blipFill rotWithShape="1">
          <a:blip r:embed="rId4"/>
          <a:srcRect b="12184"/>
          <a:stretch/>
        </p:blipFill>
        <p:spPr>
          <a:xfrm>
            <a:off x="4532309" y="2571750"/>
            <a:ext cx="3305319" cy="2007177"/>
          </a:xfrm>
          <a:prstGeom prst="rect">
            <a:avLst/>
          </a:prstGeom>
        </p:spPr>
      </p:pic>
      <p:sp>
        <p:nvSpPr>
          <p:cNvPr id="2" name="Rectangle 1">
            <a:extLst>
              <a:ext uri="{FF2B5EF4-FFF2-40B4-BE49-F238E27FC236}">
                <a16:creationId xmlns:a16="http://schemas.microsoft.com/office/drawing/2014/main" id="{1799B2EC-1898-D2D8-0A1F-440855B3368E}"/>
              </a:ext>
            </a:extLst>
          </p:cNvPr>
          <p:cNvSpPr/>
          <p:nvPr/>
        </p:nvSpPr>
        <p:spPr>
          <a:xfrm>
            <a:off x="969818" y="1129145"/>
            <a:ext cx="2708564" cy="1551710"/>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7377703-A2AB-A518-AC7D-F3FFA5A6B3E8}"/>
              </a:ext>
            </a:extLst>
          </p:cNvPr>
          <p:cNvSpPr/>
          <p:nvPr/>
        </p:nvSpPr>
        <p:spPr>
          <a:xfrm>
            <a:off x="4532309" y="2571750"/>
            <a:ext cx="3305319" cy="2007177"/>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BE28A2A4-C291-0CB5-8B15-B435730432D4}"/>
              </a:ext>
            </a:extLst>
          </p:cNvPr>
          <p:cNvSpPr/>
          <p:nvPr/>
        </p:nvSpPr>
        <p:spPr>
          <a:xfrm rot="5400000">
            <a:off x="4608368" y="867642"/>
            <a:ext cx="765463" cy="2486890"/>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7880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158675" y="197875"/>
            <a:ext cx="4191325" cy="603636"/>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a:latin typeface="Times New Roman" panose="02020603050405020304" pitchFamily="18" charset="0"/>
                <a:cs typeface="Times New Roman" panose="02020603050405020304" pitchFamily="18" charset="0"/>
              </a:rPr>
              <a:t>3. What is the total revenue by month?</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142E29-C569-7293-E994-E3A2F1B0BA15}"/>
              </a:ext>
            </a:extLst>
          </p:cNvPr>
          <p:cNvPicPr>
            <a:picLocks noChangeAspect="1"/>
          </p:cNvPicPr>
          <p:nvPr/>
        </p:nvPicPr>
        <p:blipFill>
          <a:blip r:embed="rId3"/>
          <a:stretch>
            <a:fillRect/>
          </a:stretch>
        </p:blipFill>
        <p:spPr>
          <a:xfrm>
            <a:off x="4644288" y="3159689"/>
            <a:ext cx="3767458" cy="1451170"/>
          </a:xfrm>
          <a:prstGeom prst="rect">
            <a:avLst/>
          </a:prstGeom>
        </p:spPr>
      </p:pic>
      <p:pic>
        <p:nvPicPr>
          <p:cNvPr id="8" name="Picture 7">
            <a:extLst>
              <a:ext uri="{FF2B5EF4-FFF2-40B4-BE49-F238E27FC236}">
                <a16:creationId xmlns:a16="http://schemas.microsoft.com/office/drawing/2014/main" id="{13EAC888-0288-8417-C6FF-C23C69FF2132}"/>
              </a:ext>
            </a:extLst>
          </p:cNvPr>
          <p:cNvPicPr>
            <a:picLocks noChangeAspect="1"/>
          </p:cNvPicPr>
          <p:nvPr/>
        </p:nvPicPr>
        <p:blipFill>
          <a:blip r:embed="rId4"/>
          <a:stretch>
            <a:fillRect/>
          </a:stretch>
        </p:blipFill>
        <p:spPr>
          <a:xfrm>
            <a:off x="914400" y="1168314"/>
            <a:ext cx="3767458" cy="1624571"/>
          </a:xfrm>
          <a:prstGeom prst="rect">
            <a:avLst/>
          </a:prstGeom>
        </p:spPr>
      </p:pic>
      <p:sp>
        <p:nvSpPr>
          <p:cNvPr id="2" name="Rectangle 1">
            <a:extLst>
              <a:ext uri="{FF2B5EF4-FFF2-40B4-BE49-F238E27FC236}">
                <a16:creationId xmlns:a16="http://schemas.microsoft.com/office/drawing/2014/main" id="{FED6B56E-6253-35FD-6939-B91FEA95C00B}"/>
              </a:ext>
            </a:extLst>
          </p:cNvPr>
          <p:cNvSpPr/>
          <p:nvPr/>
        </p:nvSpPr>
        <p:spPr>
          <a:xfrm>
            <a:off x="914400" y="1168314"/>
            <a:ext cx="3767458" cy="1623377"/>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7C2CF0D-2362-0952-F4C6-390ADB609277}"/>
              </a:ext>
            </a:extLst>
          </p:cNvPr>
          <p:cNvSpPr/>
          <p:nvPr/>
        </p:nvSpPr>
        <p:spPr>
          <a:xfrm>
            <a:off x="4620491" y="3158494"/>
            <a:ext cx="3816927" cy="1448142"/>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Bent 3">
            <a:extLst>
              <a:ext uri="{FF2B5EF4-FFF2-40B4-BE49-F238E27FC236}">
                <a16:creationId xmlns:a16="http://schemas.microsoft.com/office/drawing/2014/main" id="{67DB73C9-E0E9-8343-BD75-5D2118E6C202}"/>
              </a:ext>
            </a:extLst>
          </p:cNvPr>
          <p:cNvSpPr/>
          <p:nvPr/>
        </p:nvSpPr>
        <p:spPr>
          <a:xfrm rot="5400000">
            <a:off x="5254911" y="1360632"/>
            <a:ext cx="1211119" cy="2133599"/>
          </a:xfrm>
          <a:prstGeom prst="bentArrow">
            <a:avLst>
              <a:gd name="adj1" fmla="val 19331"/>
              <a:gd name="adj2" fmla="val 21568"/>
              <a:gd name="adj3" fmla="val 25000"/>
              <a:gd name="adj4" fmla="val 43750"/>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65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1968099" y="231240"/>
            <a:ext cx="4647190" cy="564628"/>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a:latin typeface="Times New Roman" panose="02020603050405020304" pitchFamily="18" charset="0"/>
                <a:cs typeface="Times New Roman" panose="02020603050405020304" pitchFamily="18" charset="0"/>
              </a:rPr>
              <a:t>4. What month had the largest COGS?</a:t>
            </a:r>
            <a:endParaRPr lang="en-GB" dirty="0">
              <a:latin typeface="Times New Roman" panose="02020603050405020304" pitchFamily="18" charset="0"/>
              <a:cs typeface="Times New Roman" panose="02020603050405020304" pitchFamily="18" charset="0"/>
            </a:endParaRPr>
          </a:p>
        </p:txBody>
      </p:sp>
      <p:pic>
        <p:nvPicPr>
          <p:cNvPr id="6" name="Picture 5" descr="A close-up of a text&#10;&#10;Description automatically generated">
            <a:extLst>
              <a:ext uri="{FF2B5EF4-FFF2-40B4-BE49-F238E27FC236}">
                <a16:creationId xmlns:a16="http://schemas.microsoft.com/office/drawing/2014/main" id="{5447E848-7270-F2B2-978B-C49BE6C4031E}"/>
              </a:ext>
            </a:extLst>
          </p:cNvPr>
          <p:cNvPicPr>
            <a:picLocks noChangeAspect="1"/>
          </p:cNvPicPr>
          <p:nvPr/>
        </p:nvPicPr>
        <p:blipFill>
          <a:blip r:embed="rId3"/>
          <a:stretch>
            <a:fillRect/>
          </a:stretch>
        </p:blipFill>
        <p:spPr>
          <a:xfrm>
            <a:off x="1166403" y="1107770"/>
            <a:ext cx="2962252" cy="1635989"/>
          </a:xfrm>
          <a:prstGeom prst="rect">
            <a:avLst/>
          </a:prstGeom>
        </p:spPr>
      </p:pic>
      <p:pic>
        <p:nvPicPr>
          <p:cNvPr id="8" name="Picture 7">
            <a:extLst>
              <a:ext uri="{FF2B5EF4-FFF2-40B4-BE49-F238E27FC236}">
                <a16:creationId xmlns:a16="http://schemas.microsoft.com/office/drawing/2014/main" id="{FD9DABD0-A409-FC1D-8776-E63763BFC727}"/>
              </a:ext>
            </a:extLst>
          </p:cNvPr>
          <p:cNvPicPr>
            <a:picLocks noChangeAspect="1"/>
          </p:cNvPicPr>
          <p:nvPr/>
        </p:nvPicPr>
        <p:blipFill>
          <a:blip r:embed="rId4"/>
          <a:stretch>
            <a:fillRect/>
          </a:stretch>
        </p:blipFill>
        <p:spPr>
          <a:xfrm>
            <a:off x="4291694" y="2994385"/>
            <a:ext cx="4086671" cy="1752601"/>
          </a:xfrm>
          <a:prstGeom prst="rect">
            <a:avLst/>
          </a:prstGeom>
        </p:spPr>
      </p:pic>
      <p:sp>
        <p:nvSpPr>
          <p:cNvPr id="2" name="Rectangle 1">
            <a:extLst>
              <a:ext uri="{FF2B5EF4-FFF2-40B4-BE49-F238E27FC236}">
                <a16:creationId xmlns:a16="http://schemas.microsoft.com/office/drawing/2014/main" id="{68B4ACB7-4900-2C0B-CF56-B808B9D82ECC}"/>
              </a:ext>
            </a:extLst>
          </p:cNvPr>
          <p:cNvSpPr/>
          <p:nvPr/>
        </p:nvSpPr>
        <p:spPr>
          <a:xfrm>
            <a:off x="1129145" y="1094509"/>
            <a:ext cx="3006437" cy="1634836"/>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37D34AD-DA36-7E95-11C9-D1DB045E61E3}"/>
              </a:ext>
            </a:extLst>
          </p:cNvPr>
          <p:cNvSpPr/>
          <p:nvPr/>
        </p:nvSpPr>
        <p:spPr>
          <a:xfrm>
            <a:off x="4291694" y="2994385"/>
            <a:ext cx="4086671" cy="1752601"/>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Bent 3">
            <a:extLst>
              <a:ext uri="{FF2B5EF4-FFF2-40B4-BE49-F238E27FC236}">
                <a16:creationId xmlns:a16="http://schemas.microsoft.com/office/drawing/2014/main" id="{B6677E1C-F18B-3551-95CB-642A3AF40A0E}"/>
              </a:ext>
            </a:extLst>
          </p:cNvPr>
          <p:cNvSpPr/>
          <p:nvPr/>
        </p:nvSpPr>
        <p:spPr>
          <a:xfrm rot="5400000">
            <a:off x="4846519" y="1106052"/>
            <a:ext cx="1130560" cy="2406979"/>
          </a:xfrm>
          <a:prstGeom prst="bentArrow">
            <a:avLst>
              <a:gd name="adj1" fmla="val 23162"/>
              <a:gd name="adj2" fmla="val 25000"/>
              <a:gd name="adj3" fmla="val 25000"/>
              <a:gd name="adj4" fmla="val 43750"/>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363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19066" y="218310"/>
            <a:ext cx="4726045" cy="560624"/>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5. What product line had the largest revenue?</a:t>
            </a:r>
          </a:p>
        </p:txBody>
      </p:sp>
      <p:pic>
        <p:nvPicPr>
          <p:cNvPr id="7" name="Picture 6">
            <a:extLst>
              <a:ext uri="{FF2B5EF4-FFF2-40B4-BE49-F238E27FC236}">
                <a16:creationId xmlns:a16="http://schemas.microsoft.com/office/drawing/2014/main" id="{A78AE2AF-2AB0-DF1A-17FC-0A81B0C55ADB}"/>
              </a:ext>
            </a:extLst>
          </p:cNvPr>
          <p:cNvPicPr>
            <a:picLocks noChangeAspect="1"/>
          </p:cNvPicPr>
          <p:nvPr/>
        </p:nvPicPr>
        <p:blipFill rotWithShape="1">
          <a:blip r:embed="rId3"/>
          <a:srcRect b="15542"/>
          <a:stretch/>
        </p:blipFill>
        <p:spPr>
          <a:xfrm>
            <a:off x="4923559" y="2683327"/>
            <a:ext cx="3495556" cy="1881745"/>
          </a:xfrm>
          <a:prstGeom prst="rect">
            <a:avLst/>
          </a:prstGeom>
        </p:spPr>
      </p:pic>
      <p:pic>
        <p:nvPicPr>
          <p:cNvPr id="9" name="Picture 8">
            <a:extLst>
              <a:ext uri="{FF2B5EF4-FFF2-40B4-BE49-F238E27FC236}">
                <a16:creationId xmlns:a16="http://schemas.microsoft.com/office/drawing/2014/main" id="{0D48194F-3513-811B-B104-2776CD8446A4}"/>
              </a:ext>
            </a:extLst>
          </p:cNvPr>
          <p:cNvPicPr>
            <a:picLocks noChangeAspect="1"/>
          </p:cNvPicPr>
          <p:nvPr/>
        </p:nvPicPr>
        <p:blipFill>
          <a:blip r:embed="rId4"/>
          <a:stretch>
            <a:fillRect/>
          </a:stretch>
        </p:blipFill>
        <p:spPr>
          <a:xfrm>
            <a:off x="757100" y="1147328"/>
            <a:ext cx="3737106" cy="1424422"/>
          </a:xfrm>
          <a:prstGeom prst="rect">
            <a:avLst/>
          </a:prstGeom>
        </p:spPr>
      </p:pic>
      <p:sp>
        <p:nvSpPr>
          <p:cNvPr id="2" name="Rectangle 1">
            <a:extLst>
              <a:ext uri="{FF2B5EF4-FFF2-40B4-BE49-F238E27FC236}">
                <a16:creationId xmlns:a16="http://schemas.microsoft.com/office/drawing/2014/main" id="{11530AD0-C205-E9ED-9410-FE0C43D652D5}"/>
              </a:ext>
            </a:extLst>
          </p:cNvPr>
          <p:cNvSpPr/>
          <p:nvPr/>
        </p:nvSpPr>
        <p:spPr>
          <a:xfrm>
            <a:off x="741218" y="1129145"/>
            <a:ext cx="3775364" cy="144260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7DC8500-BBBD-C73C-44B4-BB118DA4FF92}"/>
              </a:ext>
            </a:extLst>
          </p:cNvPr>
          <p:cNvSpPr/>
          <p:nvPr/>
        </p:nvSpPr>
        <p:spPr>
          <a:xfrm>
            <a:off x="4923559" y="2683327"/>
            <a:ext cx="3495556" cy="188174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Bent 3">
            <a:extLst>
              <a:ext uri="{FF2B5EF4-FFF2-40B4-BE49-F238E27FC236}">
                <a16:creationId xmlns:a16="http://schemas.microsoft.com/office/drawing/2014/main" id="{6B64FF8D-416D-060B-8C57-4627BFA88D83}"/>
              </a:ext>
            </a:extLst>
          </p:cNvPr>
          <p:cNvSpPr/>
          <p:nvPr/>
        </p:nvSpPr>
        <p:spPr>
          <a:xfrm rot="5400000">
            <a:off x="5274251" y="1043421"/>
            <a:ext cx="887558" cy="2169102"/>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6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04821" y="190088"/>
            <a:ext cx="4679818" cy="566268"/>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6. What is the city with the largest revenue?</a:t>
            </a:r>
          </a:p>
        </p:txBody>
      </p:sp>
      <p:pic>
        <p:nvPicPr>
          <p:cNvPr id="3" name="Picture 2">
            <a:extLst>
              <a:ext uri="{FF2B5EF4-FFF2-40B4-BE49-F238E27FC236}">
                <a16:creationId xmlns:a16="http://schemas.microsoft.com/office/drawing/2014/main" id="{387D2E31-5DDA-1683-7CC8-E9498C0E25F0}"/>
              </a:ext>
            </a:extLst>
          </p:cNvPr>
          <p:cNvPicPr>
            <a:picLocks noChangeAspect="1"/>
          </p:cNvPicPr>
          <p:nvPr/>
        </p:nvPicPr>
        <p:blipFill>
          <a:blip r:embed="rId3"/>
          <a:stretch>
            <a:fillRect/>
          </a:stretch>
        </p:blipFill>
        <p:spPr>
          <a:xfrm>
            <a:off x="776452" y="1197493"/>
            <a:ext cx="3332205" cy="1374257"/>
          </a:xfrm>
          <a:prstGeom prst="rect">
            <a:avLst/>
          </a:prstGeom>
        </p:spPr>
      </p:pic>
      <p:pic>
        <p:nvPicPr>
          <p:cNvPr id="6" name="Picture 5">
            <a:extLst>
              <a:ext uri="{FF2B5EF4-FFF2-40B4-BE49-F238E27FC236}">
                <a16:creationId xmlns:a16="http://schemas.microsoft.com/office/drawing/2014/main" id="{A356D590-CFC1-5648-CD9B-FF14E329939D}"/>
              </a:ext>
            </a:extLst>
          </p:cNvPr>
          <p:cNvPicPr>
            <a:picLocks noChangeAspect="1"/>
          </p:cNvPicPr>
          <p:nvPr/>
        </p:nvPicPr>
        <p:blipFill>
          <a:blip r:embed="rId4"/>
          <a:stretch>
            <a:fillRect/>
          </a:stretch>
        </p:blipFill>
        <p:spPr>
          <a:xfrm>
            <a:off x="3598807" y="3135360"/>
            <a:ext cx="5130720" cy="1325110"/>
          </a:xfrm>
          <a:prstGeom prst="rect">
            <a:avLst/>
          </a:prstGeom>
        </p:spPr>
      </p:pic>
      <p:sp>
        <p:nvSpPr>
          <p:cNvPr id="2" name="Rectangle 1">
            <a:extLst>
              <a:ext uri="{FF2B5EF4-FFF2-40B4-BE49-F238E27FC236}">
                <a16:creationId xmlns:a16="http://schemas.microsoft.com/office/drawing/2014/main" id="{0BA5B61E-4AA8-4B90-9702-FF94B03C9A02}"/>
              </a:ext>
            </a:extLst>
          </p:cNvPr>
          <p:cNvSpPr/>
          <p:nvPr/>
        </p:nvSpPr>
        <p:spPr>
          <a:xfrm>
            <a:off x="734291" y="1177636"/>
            <a:ext cx="3373582" cy="1394114"/>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D1B3DF-559C-525E-53C1-C784C358403E}"/>
              </a:ext>
            </a:extLst>
          </p:cNvPr>
          <p:cNvSpPr/>
          <p:nvPr/>
        </p:nvSpPr>
        <p:spPr>
          <a:xfrm>
            <a:off x="3598807" y="3135360"/>
            <a:ext cx="5130720" cy="1325110"/>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CAEBBECA-4884-E500-F8A2-E6FA795BE3AD}"/>
              </a:ext>
            </a:extLst>
          </p:cNvPr>
          <p:cNvSpPr/>
          <p:nvPr/>
        </p:nvSpPr>
        <p:spPr>
          <a:xfrm rot="5400000">
            <a:off x="4765462" y="1246408"/>
            <a:ext cx="1275619" cy="2327565"/>
          </a:xfrm>
          <a:prstGeom prst="bentArrow">
            <a:avLst>
              <a:gd name="adj1" fmla="val 21742"/>
              <a:gd name="adj2" fmla="val 25000"/>
              <a:gd name="adj3" fmla="val 25000"/>
              <a:gd name="adj4" fmla="val 43750"/>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7651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2" name="Google Shape;247;p37">
            <a:extLst>
              <a:ext uri="{FF2B5EF4-FFF2-40B4-BE49-F238E27FC236}">
                <a16:creationId xmlns:a16="http://schemas.microsoft.com/office/drawing/2014/main" id="{8564BD2A-A832-5554-D3BF-00A75943ED87}"/>
              </a:ext>
            </a:extLst>
          </p:cNvPr>
          <p:cNvSpPr/>
          <p:nvPr/>
        </p:nvSpPr>
        <p:spPr>
          <a:xfrm>
            <a:off x="2005563" y="173153"/>
            <a:ext cx="4613156" cy="628357"/>
          </a:xfrm>
          <a:prstGeom prst="roundRect">
            <a:avLst>
              <a:gd name="adj" fmla="val 17816"/>
            </a:avLst>
          </a:prstGeom>
          <a:solidFill>
            <a:srgbClr val="0E0E0E">
              <a:alpha val="32139"/>
            </a:srgbClr>
          </a:solidFill>
          <a:ln>
            <a:noFill/>
          </a:ln>
        </p:spPr>
        <p:txBody>
          <a:bodyPr spcFirstLastPara="1" wrap="square" lIns="91425" tIns="91425" rIns="91425" bIns="91425" anchor="ctr" anchorCtr="0">
            <a:noAutofit/>
          </a:bodyPr>
          <a:lstStyle/>
          <a:p>
            <a:pPr defTabSz="338328">
              <a:spcAft>
                <a:spcPts val="600"/>
              </a:spcAft>
            </a:pPr>
            <a:r>
              <a:rPr lang="en-GB" dirty="0">
                <a:latin typeface="Times New Roman" panose="02020603050405020304" pitchFamily="18" charset="0"/>
                <a:cs typeface="Times New Roman" panose="02020603050405020304" pitchFamily="18" charset="0"/>
              </a:rPr>
              <a:t>7. What product line had the largest VAT?</a:t>
            </a:r>
          </a:p>
        </p:txBody>
      </p:sp>
      <p:pic>
        <p:nvPicPr>
          <p:cNvPr id="3" name="Picture 2">
            <a:extLst>
              <a:ext uri="{FF2B5EF4-FFF2-40B4-BE49-F238E27FC236}">
                <a16:creationId xmlns:a16="http://schemas.microsoft.com/office/drawing/2014/main" id="{57911BD0-7DA2-9327-BA0E-14B1CBA9D6DB}"/>
              </a:ext>
            </a:extLst>
          </p:cNvPr>
          <p:cNvPicPr>
            <a:picLocks noChangeAspect="1"/>
          </p:cNvPicPr>
          <p:nvPr/>
        </p:nvPicPr>
        <p:blipFill>
          <a:blip r:embed="rId3"/>
          <a:stretch>
            <a:fillRect/>
          </a:stretch>
        </p:blipFill>
        <p:spPr>
          <a:xfrm>
            <a:off x="1059488" y="1154345"/>
            <a:ext cx="3163709" cy="1417405"/>
          </a:xfrm>
          <a:prstGeom prst="rect">
            <a:avLst/>
          </a:prstGeom>
        </p:spPr>
      </p:pic>
      <p:pic>
        <p:nvPicPr>
          <p:cNvPr id="6" name="Picture 5">
            <a:extLst>
              <a:ext uri="{FF2B5EF4-FFF2-40B4-BE49-F238E27FC236}">
                <a16:creationId xmlns:a16="http://schemas.microsoft.com/office/drawing/2014/main" id="{A103C4C5-A0C3-CAC6-69A1-D88401800BF5}"/>
              </a:ext>
            </a:extLst>
          </p:cNvPr>
          <p:cNvPicPr>
            <a:picLocks noChangeAspect="1"/>
          </p:cNvPicPr>
          <p:nvPr/>
        </p:nvPicPr>
        <p:blipFill rotWithShape="1">
          <a:blip r:embed="rId4"/>
          <a:srcRect b="12602"/>
          <a:stretch/>
        </p:blipFill>
        <p:spPr>
          <a:xfrm>
            <a:off x="4980669" y="2691054"/>
            <a:ext cx="3409631" cy="1936365"/>
          </a:xfrm>
          <a:prstGeom prst="rect">
            <a:avLst/>
          </a:prstGeom>
        </p:spPr>
      </p:pic>
      <p:sp>
        <p:nvSpPr>
          <p:cNvPr id="2" name="Rectangle 1">
            <a:extLst>
              <a:ext uri="{FF2B5EF4-FFF2-40B4-BE49-F238E27FC236}">
                <a16:creationId xmlns:a16="http://schemas.microsoft.com/office/drawing/2014/main" id="{8C9634C9-35DB-0064-3879-445A08B4F137}"/>
              </a:ext>
            </a:extLst>
          </p:cNvPr>
          <p:cNvSpPr/>
          <p:nvPr/>
        </p:nvSpPr>
        <p:spPr>
          <a:xfrm>
            <a:off x="1018309" y="1136073"/>
            <a:ext cx="3235036" cy="1435677"/>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F7539DD-2E9C-D1C1-5938-3F7053064C47}"/>
              </a:ext>
            </a:extLst>
          </p:cNvPr>
          <p:cNvSpPr/>
          <p:nvPr/>
        </p:nvSpPr>
        <p:spPr>
          <a:xfrm>
            <a:off x="4980669" y="2691054"/>
            <a:ext cx="3409631" cy="193636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Bent 4">
            <a:extLst>
              <a:ext uri="{FF2B5EF4-FFF2-40B4-BE49-F238E27FC236}">
                <a16:creationId xmlns:a16="http://schemas.microsoft.com/office/drawing/2014/main" id="{11134A56-FA21-5166-09B1-95F44DD46DDE}"/>
              </a:ext>
            </a:extLst>
          </p:cNvPr>
          <p:cNvSpPr/>
          <p:nvPr/>
        </p:nvSpPr>
        <p:spPr>
          <a:xfrm rot="5400000">
            <a:off x="5143497" y="947304"/>
            <a:ext cx="848593" cy="2400301"/>
          </a:xfrm>
          <a:prstGeom prst="bentArrow">
            <a:avLst/>
          </a:prstGeom>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0802192"/>
      </p:ext>
    </p:extLst>
  </p:cSld>
  <p:clrMapOvr>
    <a:masterClrMapping/>
  </p:clrMapOvr>
</p:sld>
</file>

<file path=ppt/theme/theme1.xml><?xml version="1.0" encoding="utf-8"?>
<a:theme xmlns:a="http://schemas.openxmlformats.org/drawingml/2006/main" name="Dept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744</TotalTime>
  <Words>486</Words>
  <Application>Microsoft Office PowerPoint</Application>
  <PresentationFormat>On-screen Show (16:9)</PresentationFormat>
  <Paragraphs>30</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Corbel</vt:lpstr>
      <vt:lpstr>Times New Roman</vt:lpstr>
      <vt:lpstr>Arial</vt:lpstr>
      <vt:lpstr>Depth</vt:lpstr>
      <vt:lpstr>Report  on  Walmart  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Eye-Catching Portfolio</dc:title>
  <cp:lastModifiedBy>Shakil Ahammed</cp:lastModifiedBy>
  <cp:revision>121</cp:revision>
  <dcterms:modified xsi:type="dcterms:W3CDTF">2024-09-16T09:28:39Z</dcterms:modified>
</cp:coreProperties>
</file>