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71" r:id="rId6"/>
    <p:sldId id="272" r:id="rId7"/>
    <p:sldId id="273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FD7F1-032C-4B58-AE08-1487F5BDEDC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C4644-312F-4376-87AE-4ADB682C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1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B4DB-F741-985F-199D-6B503EDC4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0DFCC-A612-7A96-C31B-58298187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8576-1996-298A-F104-9467B012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01C-9D3E-4550-815B-8EBDCECC08E2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DBB4-2FA2-EE59-5F8B-F210F090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8DB4-B0CC-C540-B7B6-B53E641C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179A-423C-EF87-5CCE-FDCA878C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03378-4555-9B00-3027-064A3FEE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C5D1-094A-31C2-C62F-AD43DE15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491-865F-4BB0-854B-A063764E2105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49D2-5CBF-41B3-60DD-6B6EBA02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65FD1-9E51-2D03-1301-BDE7BC1C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28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311A3-2D63-C65C-E3D4-412CE93BC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5304-6BCC-DD6D-CF2A-0BCE46ADB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9F0E-7D2D-E9B7-356E-7E68F48B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231C-7E96-4F98-97CF-F9860644B1DD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FD07-9BFD-FEA0-33BE-4179CF29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1C89-359C-8E27-AA29-712888A1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5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4F55-AE2F-F3D8-1240-F657BF28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D4C6-EC41-2F2B-621A-ACA40B82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9BE9-9CDD-F792-E66F-D1E0E4D1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F236-BA14-499A-A2A7-DB60D00AAE0C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1C473-80A5-4DD0-E802-7450354E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F400-EE0C-4112-1757-4553CB54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5DB-D2CE-3B9A-2BC4-15041E18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18E82-F6F4-FAFE-743C-D62388D24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EFAF-43D2-D1CB-B574-693861F5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EC2-BF6F-46C3-A91D-7AC0798FCF2E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FA42-9E0B-0464-FC11-16FA1FEF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B857-A03C-6150-BC8D-E9BB975E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E1D8-0CCF-3539-95C9-76B22828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88D2-0AD2-A0DD-B268-15016E8F6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425C6-D432-2C18-2FF8-17A1AF734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46534-2E0D-540C-DACF-E7A349C8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596E-E6F8-4D8E-907C-A6A5DF69B69F}" type="datetime1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A081-DC75-FF6E-FB4D-0B6D7240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69B5-284E-BF1C-0F6E-8777D101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1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2034-BD76-F3A8-6B58-95C70043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F2070-6C63-D657-2D37-99700128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A180-2C9C-8263-73A9-861FC18F2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7BD1-76ED-937E-D1B1-F9018869E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CFBB-E2BD-F27A-2A1E-618DE19B4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82766-E4D9-8765-20D5-3417EA40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C199-BE09-46D3-A06D-3FD9859D8915}" type="datetime1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DEDA0-EC4C-675F-21FB-BB084B30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78F29-360F-75AD-B36A-23EFE7E6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1BFB-FAE1-5F2E-280B-EAD9E49D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E9701-0F3B-817A-5999-B24C6C4E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A696-804F-40A0-B7E4-0E449F90BC1D}" type="datetime1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C1761-7626-C3BD-1AC4-3EDACBC1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2701F-BEBA-1B31-16E7-74CAE6F3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8BF20-E702-3648-5B5C-C53B3FA6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0E22-90D7-41A6-A7B4-7BCD929AB92B}" type="datetime1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8E200-5852-BF4D-2328-97F34A7F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8323-72CF-A371-5EA1-3F9A76B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6112-7A84-1E20-DA67-843AC010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A127-4122-6642-7265-397F3102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A0146-15D6-8630-BF2F-E80B300F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7C794-F293-2C8D-CF64-83A88521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E431-8919-4AB2-85D4-20CBE10B27E3}" type="datetime1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D0DB-23BC-E3CE-9055-D3570F2C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69320-70EC-86F4-ECF5-6B916F25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8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5103-DB3E-6CE7-80DD-FA90B1EF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C32B0-00FF-91AF-B134-7CC7F06C9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EF87E-5F28-15F1-A231-841A8C6E9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2BAFE-1E8A-FEA9-9154-0F8CF03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FA2B-8C96-4CEA-99A0-E8A439436CF7}" type="datetime1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D3CFB-1471-2212-174F-552BC76F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FFA1-0A74-E40A-DA7E-F419E45C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3F669-BDE0-E6FB-F04D-B524DB6C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E1A1A-D21E-C196-E1FF-F272FE20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EA97-8736-49B9-B4E4-F5C106601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FF6F-E9A6-4489-9A20-3530D032A673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1105-203D-92B0-1B43-5472441FE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3-01-2023                                                               Title of the Seminar                            Department of CSE, BMSCE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B43A-2FB4-40CB-C46B-35B04019E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640B-39F1-4120-A34F-1F4B09817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5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random-forest-classifier-using-scikit-lear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25521/author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10200022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286651" TargetMode="External"/><Relationship Id="rId2" Type="http://schemas.openxmlformats.org/officeDocument/2006/relationships/hyperlink" Target="https://ieeexplore.ieee.org/document/101101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10179552" TargetMode="External"/><Relationship Id="rId4" Type="http://schemas.openxmlformats.org/officeDocument/2006/relationships/hyperlink" Target="https://ieeexplore.ieee.org/document/979573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085493" TargetMode="External"/><Relationship Id="rId2" Type="http://schemas.openxmlformats.org/officeDocument/2006/relationships/hyperlink" Target="https://ieeexplore.ieee.org/document/103412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1014240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seaborn-python/" TargetMode="External"/><Relationship Id="rId2" Type="http://schemas.openxmlformats.org/officeDocument/2006/relationships/hyperlink" Target="https://www.geeksforgeeks.org/python-pandas-datafra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geeksforgeeks.org/python-numpy/" TargetMode="External"/><Relationship Id="rId4" Type="http://schemas.openxmlformats.org/officeDocument/2006/relationships/hyperlink" Target="https://www.geeksforgeeks.org/python-introduction-matplotli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1F90-0094-459F-9D46-FCEA6039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6413"/>
            <a:ext cx="9144000" cy="1061884"/>
          </a:xfrm>
        </p:spPr>
        <p:txBody>
          <a:bodyPr>
            <a:noAutofit/>
          </a:bodyPr>
          <a:lstStyle/>
          <a:p>
            <a:r>
              <a:rPr lang="en-US" sz="4400" b="1" i="0" dirty="0">
                <a:effectLst/>
                <a:latin typeface="Source Sans 3"/>
              </a:rPr>
              <a:t> Payment Fraud Detection</a:t>
            </a:r>
            <a:endParaRPr lang="en-IN" sz="1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95161-826B-4B95-B653-AC06BB35A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6376"/>
            <a:ext cx="9144000" cy="428513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800" dirty="0"/>
              <a:t>P</a:t>
            </a:r>
            <a:r>
              <a:rPr lang="en-IN" sz="1800" dirty="0"/>
              <a:t>resented by</a:t>
            </a:r>
          </a:p>
          <a:p>
            <a:r>
              <a:rPr lang="en-US" sz="1800" dirty="0" err="1"/>
              <a:t>Shakthi.A</a:t>
            </a:r>
            <a:endParaRPr lang="en-US" sz="1800" dirty="0"/>
          </a:p>
          <a:p>
            <a:r>
              <a:rPr lang="en-US" sz="1800" dirty="0"/>
              <a:t>(1BM20CS144)</a:t>
            </a:r>
          </a:p>
          <a:p>
            <a:endParaRPr lang="en-US" dirty="0"/>
          </a:p>
          <a:p>
            <a:r>
              <a:rPr lang="en-US" sz="1800" dirty="0"/>
              <a:t>Under the guidance of</a:t>
            </a:r>
          </a:p>
          <a:p>
            <a:r>
              <a:rPr lang="en-US" sz="1800" dirty="0"/>
              <a:t>Prof . Saritha A N</a:t>
            </a:r>
          </a:p>
          <a:p>
            <a:r>
              <a:rPr lang="en-US" sz="1600" b="1" i="0" dirty="0">
                <a:effectLst/>
              </a:rPr>
              <a:t>Assistant Professor</a:t>
            </a:r>
            <a:endParaRPr lang="en-US" sz="2000" b="1" dirty="0"/>
          </a:p>
          <a:p>
            <a:r>
              <a:rPr lang="en-US" sz="1800" dirty="0"/>
              <a:t>Department of Computer Science and Engineering</a:t>
            </a:r>
          </a:p>
          <a:p>
            <a:r>
              <a:rPr lang="en-US" sz="1800" dirty="0"/>
              <a:t>BMS College and Engineering, Bengaluru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41BF9-8055-401E-BB3F-ED7B46A1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2ACC6-7938-4D01-AC0B-E2E553E5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027" y="177401"/>
            <a:ext cx="993734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2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A4D0-9ADE-8792-40F0-615A4667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76749"/>
            <a:ext cx="9905998" cy="5014452"/>
          </a:xfrm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b="1" i="0" dirty="0">
                <a:effectLst/>
                <a:latin typeface="Bookman Old Style" panose="02050604050505020204" pitchFamily="18" charset="0"/>
              </a:rPr>
              <a:t>Data Preprocessing</a:t>
            </a:r>
          </a:p>
          <a:p>
            <a:pPr algn="l" fontAlgn="base"/>
            <a:r>
              <a:rPr lang="en-US" b="0" i="0" dirty="0">
                <a:effectLst/>
                <a:latin typeface="Bookman Old Style" panose="02050604050505020204" pitchFamily="18" charset="0"/>
              </a:rPr>
              <a:t>This step includes the following :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ookman Old Style" panose="02050604050505020204" pitchFamily="18" charset="0"/>
              </a:rPr>
              <a:t>Encoding of Type column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ookman Old Style" panose="02050604050505020204" pitchFamily="18" charset="0"/>
              </a:rPr>
              <a:t>Dropping irrelevant columns like </a:t>
            </a:r>
            <a:r>
              <a:rPr lang="en-US" b="0" i="0" dirty="0" err="1">
                <a:effectLst/>
                <a:latin typeface="Bookman Old Style" panose="02050604050505020204" pitchFamily="18" charset="0"/>
              </a:rPr>
              <a:t>nameOrig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b="0" i="0" dirty="0" err="1">
                <a:effectLst/>
                <a:latin typeface="Bookman Old Style" panose="02050604050505020204" pitchFamily="18" charset="0"/>
              </a:rPr>
              <a:t>nameDest</a:t>
            </a:r>
            <a:endParaRPr lang="en-US" b="0" i="0" dirty="0">
              <a:effectLst/>
              <a:latin typeface="Bookman Old Style" panose="020506040505050202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ookman Old Style" panose="02050604050505020204" pitchFamily="18" charset="0"/>
              </a:rPr>
              <a:t>Data Splitting</a:t>
            </a:r>
          </a:p>
          <a:p>
            <a:pPr marL="0" indent="0">
              <a:buNone/>
            </a:pPr>
            <a:r>
              <a:rPr lang="en-US" b="1" dirty="0">
                <a:latin typeface="Bookman Old Style" panose="02050604050505020204" pitchFamily="18" charset="0"/>
              </a:rPr>
              <a:t>ML MODEL</a:t>
            </a:r>
          </a:p>
          <a:p>
            <a:r>
              <a:rPr lang="en-US" b="0" i="0" u="sng" dirty="0" err="1">
                <a:effectLst/>
                <a:latin typeface="Bookman Old Style" panose="02050604050505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RandomForestClassifier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 : Random forest classifier creates a set of decision trees from a randomly selected subset of the training set. Then, it collects the votes from different decision trees to decide the final prediction.</a:t>
            </a:r>
          </a:p>
          <a:p>
            <a:pPr marL="0" indent="0">
              <a:buNone/>
            </a:pPr>
            <a:r>
              <a:rPr lang="en-US" b="1" dirty="0">
                <a:latin typeface="Bookman Old Style" panose="02050604050505020204" pitchFamily="18" charset="0"/>
              </a:rPr>
              <a:t>TOOLS USED  </a:t>
            </a:r>
          </a:p>
          <a:p>
            <a:r>
              <a:rPr lang="en-US" dirty="0" err="1">
                <a:latin typeface="Bookman Old Style" panose="02050604050505020204" pitchFamily="18" charset="0"/>
              </a:rPr>
              <a:t>Vscode</a:t>
            </a:r>
            <a:r>
              <a:rPr lang="en-US" dirty="0">
                <a:latin typeface="Bookman Old Style" panose="02050604050505020204" pitchFamily="18" charset="0"/>
              </a:rPr>
              <a:t> with </a:t>
            </a:r>
            <a:r>
              <a:rPr lang="en-US" dirty="0" err="1">
                <a:latin typeface="Bookman Old Style" panose="02050604050505020204" pitchFamily="18" charset="0"/>
              </a:rPr>
              <a:t>jupyter</a:t>
            </a:r>
            <a:r>
              <a:rPr lang="en-US" dirty="0">
                <a:latin typeface="Bookman Old Style" panose="02050604050505020204" pitchFamily="18" charset="0"/>
              </a:rPr>
              <a:t> notebook extension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1E780-4EC1-253E-3301-4048F4092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48" y="219995"/>
            <a:ext cx="990600" cy="9525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55A13DA-D324-7909-1FB1-461D1693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7847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00B6-FE6E-CFC0-2FD8-34B6F8D8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1104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Modules implementation and results</a:t>
            </a:r>
            <a:br>
              <a:rPr lang="en-IN" dirty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B3E5-5D54-9EF4-7B10-AB5CE983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9303"/>
            <a:ext cx="9905998" cy="63909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1 (IMPLEMENTATION OF DATASET)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ED326-EE9A-280F-32CC-78C2C52F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16" y="3748289"/>
            <a:ext cx="6420746" cy="167663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14A297-8490-2F34-F20B-D00C67C538D0}"/>
              </a:ext>
            </a:extLst>
          </p:cNvPr>
          <p:cNvSpPr txBox="1">
            <a:spLocks/>
          </p:cNvSpPr>
          <p:nvPr/>
        </p:nvSpPr>
        <p:spPr>
          <a:xfrm>
            <a:off x="1277771" y="3109711"/>
            <a:ext cx="9905998" cy="6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Bookman Old Style" panose="02050604050505020204" pitchFamily="18" charset="0"/>
              </a:rPr>
              <a:t>Import modules 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273A48A-AD31-13E0-E165-FD0AA00A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32181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97DC83-7B67-6F23-ABD7-F7EFAB62B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376" y="1546815"/>
            <a:ext cx="9070954" cy="448898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D3C4DF-CAE9-7ECC-2853-03C84671E97E}"/>
              </a:ext>
            </a:extLst>
          </p:cNvPr>
          <p:cNvSpPr txBox="1">
            <a:spLocks/>
          </p:cNvSpPr>
          <p:nvPr/>
        </p:nvSpPr>
        <p:spPr>
          <a:xfrm>
            <a:off x="1246854" y="822198"/>
            <a:ext cx="9905998" cy="6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 panose="02050604050505020204" pitchFamily="18" charset="0"/>
              </a:rPr>
              <a:t>Read the dataset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4386E5-D75D-9338-962C-A16AAECA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124" y="345948"/>
            <a:ext cx="990600" cy="9525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7E3109E-7C60-0D19-4B05-6C77EC80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32916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B783-26BE-1321-5CF0-CEFE253A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6" y="421105"/>
            <a:ext cx="9905998" cy="4612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ANALYSE THE DATASET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A04ED-89DA-DE2C-5D99-024C4EF4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4" y="1235160"/>
            <a:ext cx="5849166" cy="4772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FACB1D-E330-77DC-F525-58D1C5CB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88" y="1395128"/>
            <a:ext cx="5706978" cy="4067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2D7F8A-FEC2-436A-4D0D-EF25582F3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566" y="186223"/>
            <a:ext cx="990600" cy="9525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B93562D-CD64-A277-27EF-0AD4605A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360811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ABAE-9E4A-EA68-CCAC-DEAEFA60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3" y="437147"/>
            <a:ext cx="9905998" cy="1183106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DATA PREPROCESSING </a:t>
            </a:r>
          </a:p>
          <a:p>
            <a:pPr lvl="1"/>
            <a:r>
              <a:rPr lang="en-US" b="1" dirty="0">
                <a:latin typeface="Bookman Old Style" panose="02050604050505020204" pitchFamily="18" charset="0"/>
              </a:rPr>
              <a:t>ENCODING OF TYPE COLUMN</a:t>
            </a:r>
            <a:r>
              <a:rPr lang="en-US" dirty="0">
                <a:latin typeface="Bookman Old Style" panose="02050604050505020204" pitchFamily="18" charset="0"/>
              </a:rPr>
              <a:t>: CONVERTING CATEGORICAL DATA INTO NUMERICAL REPRESENTATION.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F3C1C-977B-23AE-29BB-6B2961CB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63" y="2097476"/>
            <a:ext cx="7386579" cy="4010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4E6968-6B29-F9A1-E671-7717E81B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31" y="257677"/>
            <a:ext cx="990600" cy="9525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12DB319-A8C2-2716-F308-B2907020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28675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79E2-6D85-3FC4-97D2-1C27795C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8" y="609601"/>
            <a:ext cx="9905998" cy="756894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Bookman Old Style" panose="02050604050505020204" pitchFamily="18" charset="0"/>
              </a:rPr>
              <a:t>Dropping irrelevant columns like </a:t>
            </a:r>
            <a:r>
              <a:rPr lang="en-US" b="0" i="0" dirty="0" err="1">
                <a:effectLst/>
                <a:latin typeface="Bookman Old Style" panose="02050604050505020204" pitchFamily="18" charset="0"/>
              </a:rPr>
              <a:t>nameOrig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b="0" i="0" dirty="0" err="1">
                <a:effectLst/>
                <a:latin typeface="Bookman Old Style" panose="02050604050505020204" pitchFamily="18" charset="0"/>
              </a:rPr>
              <a:t>nameDest</a:t>
            </a:r>
            <a:endParaRPr lang="en-US" b="0" i="0" dirty="0">
              <a:effectLst/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2A6A8-85F2-DB26-5DCB-752DDEDE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98" y="1366494"/>
            <a:ext cx="9697803" cy="1333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08AB1F-B53E-AADD-E380-22FD715ABC0D}"/>
              </a:ext>
            </a:extLst>
          </p:cNvPr>
          <p:cNvSpPr txBox="1">
            <a:spLocks/>
          </p:cNvSpPr>
          <p:nvPr/>
        </p:nvSpPr>
        <p:spPr>
          <a:xfrm>
            <a:off x="563898" y="3050553"/>
            <a:ext cx="9905998" cy="756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DATA SPLITTING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DDB89C-97AD-61E0-D767-B6024FD1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037" y="4157820"/>
            <a:ext cx="6420746" cy="1609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803EC4-BB2E-0197-742E-A76BA494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901" y="257676"/>
            <a:ext cx="990600" cy="9525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E0BB832-B10D-6609-788B-22CF8615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104612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1DD1-A232-BB4F-DC00-32276EB8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08" y="453188"/>
            <a:ext cx="9905998" cy="76200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MODULE 2 (MODEL IMPLEMENTATION)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RANDOMFORESTCLASSIFIER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D6EB3-337A-62CC-6C00-C5CBDDBC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91" y="1370841"/>
            <a:ext cx="8888065" cy="483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1D535-C86A-F0FB-ED5C-391D08AC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901" y="257676"/>
            <a:ext cx="990600" cy="9525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1BD8E4E-8E58-B9A8-BCDB-976487A5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361887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88B0-FCB3-2946-5E78-0DAB08F2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3" y="902369"/>
            <a:ext cx="9905998" cy="36512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B703E-E155-3FF0-7E94-7A54D929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57" y="1989221"/>
            <a:ext cx="8202170" cy="2133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C4570-A464-4572-1F7D-6A7B0EAC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901" y="257676"/>
            <a:ext cx="990600" cy="9525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954687B-81F5-4339-EF58-462E886B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4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7DE7-1D15-DF2A-24E5-BC92871C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16" y="0"/>
            <a:ext cx="9905998" cy="117107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10E0-4BDC-6F91-440C-43A73D340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202" y="1483896"/>
            <a:ext cx="9905998" cy="4357611"/>
          </a:xfrm>
        </p:spPr>
        <p:txBody>
          <a:bodyPr>
            <a:normAutofit fontScale="92500"/>
          </a:bodyPr>
          <a:lstStyle/>
          <a:p>
            <a:r>
              <a:rPr lang="en-US" sz="1700" dirty="0">
                <a:latin typeface="Bookman Old Style" panose="02050604050505020204" pitchFamily="18" charset="0"/>
                <a:hlinkClick r:id="rId2"/>
              </a:rPr>
              <a:t>    https://www.kaggle.com/datasets</a:t>
            </a:r>
            <a:endParaRPr lang="en-US" sz="1700" dirty="0">
              <a:latin typeface="Bookman Old Style" panose="02050604050505020204" pitchFamily="18" charset="0"/>
            </a:endParaRPr>
          </a:p>
          <a:p>
            <a:pPr marL="457200" marR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Fraud detection in Online Payment Transaction using Machine Learning Algorithms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(2022, November 1). IEEE Conference Publication | IEEE Xplore.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https://ieeexplore.ieee.org/document/10125521/authors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Fraud detection in Online Payment Transaction using Machine Learning Algorithms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(2022, November 1). IEEE Conference Publication | IEEE Xplore.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https://ieeexplore.ieee.org/document/10125521/authors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Protecting Contactless Credit Card Payments from Fraud through Ambient Authentication and Machine Learning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May 18). IEEE Conference Publication | IEEE Xplore.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https://ieeexplore.ieee.org/document/10200022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C6D9D0-AFF7-65FD-8058-E191EB8A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2005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4E1D-78A4-1F99-A8B5-03C6F95E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4D99-656A-18F5-91DC-C83D4147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marR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Extreme Gradient Boost Classifier based Credit Card Fraud Detection Model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March 17). IEEE Conference Publication | IEEE Xplore.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https://ieeexplore.ieee.org/document/10110188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Fraud Detection using Recurrent Neural Networks for Digital Wallet Security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September 13). IEEE Conference Publication | IEEE Xplore.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https://ieeexplore.ieee.org/document/10286651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Analyzing Credit Card Fraud Detection based on Machine Learning Models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(2022, June 1). IEEE Conference Publication | IEEE Xplore.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https://ieeexplore.ieee.org/document/9795737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Smart Acquiring Platform in Contactless Payments using Advanced Machine Learning : Security Controls using Device Recognition, Geo Fencing and Customer on 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May 5). IEEE Conference Publication | IEEE Xplore.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https://ieeexplore.ieee.org/document/10179552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90C03E-0466-B3FB-E5B8-EFA5B95C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8108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DDB5-DB20-5CF6-312D-B3C8E77C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339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A40A-C968-3000-ECC6-472F1BD4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9807"/>
            <a:ext cx="9905998" cy="4021394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Bookman Old Style" panose="02050604050505020204" pitchFamily="18" charset="0"/>
              </a:rPr>
              <a:t>2.1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ookman Old Style" panose="02050604050505020204" pitchFamily="18" charset="0"/>
              </a:rPr>
              <a:t>Definition of  Payment Fraud Detection</a:t>
            </a:r>
            <a:endParaRPr lang="en-US" b="0" i="0" dirty="0">
              <a:effectLst/>
              <a:latin typeface="Bookman Old Style" panose="0205060405050502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ookman Old Style" panose="02050604050505020204" pitchFamily="18" charset="0"/>
              </a:rPr>
              <a:t>Detection of fraudulent activities in  financial transactions.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ookman Old Style" panose="02050604050505020204" pitchFamily="18" charset="0"/>
              </a:rPr>
              <a:t>Utilizes advanced technologies to identify and prevent unauthorized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ookman Old Style" panose="02050604050505020204" pitchFamily="18" charset="0"/>
              </a:rPr>
              <a:t>Importance in the Digital Age</a:t>
            </a:r>
            <a:endParaRPr lang="en-US" b="0" i="0" dirty="0">
              <a:effectLst/>
              <a:latin typeface="Bookman Old Style" panose="0205060405050502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ookman Old Style" panose="02050604050505020204" pitchFamily="18" charset="0"/>
              </a:rPr>
              <a:t>Rapid growth in overall transactions.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ookman Old Style" panose="02050604050505020204" pitchFamily="18" charset="0"/>
              </a:rPr>
              <a:t>Increased vulnerability to various forms of cybercrime.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ookman Old Style" panose="02050604050505020204" pitchFamily="18" charset="0"/>
              </a:rPr>
              <a:t>Necessity for robust security measures.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D22C5-4547-9B7A-2C85-D82D9364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12" y="136525"/>
            <a:ext cx="993734" cy="944962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B12D89-02B8-7949-C65A-1EED7B6E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363414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D7D9-2CB9-6E18-2773-5EC4E234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7B8F-8F7E-E09F-5B6B-F2013BF9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457200" marR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Online Payment fraud detection model using machine learning techniques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(2023). IEEE Journals &amp; Magazine | IEEE Xplore.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https://ieeexplore.ieee.org/document/10341223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Online Fraud Detection using Machine Learning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January 27). IEEE Conference Publication | IEEE Xplore.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https://ieeexplore.ieee.org/document/10085493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	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 Detection in Online Payments using Machine Learning Techniques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May 17). IEEE Conference Publication | IEEE Xplore.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https://ieeexplore.ieee.org/document/10142404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180A-5FA9-4FDB-CD69-331AFBF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40389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3B13-45E0-FA58-43EB-F0BB27D3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3795"/>
            <a:ext cx="10676961" cy="6135328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effectLst/>
                <a:latin typeface="Bookman Old Style" panose="02050604050505020204" pitchFamily="18" charset="0"/>
              </a:rPr>
              <a:t>2.2 Motivation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ookman Old Style" panose="02050604050505020204" pitchFamily="18" charset="0"/>
              </a:rPr>
              <a:t>Rising Instances of  Fraud</a:t>
            </a:r>
            <a:endParaRPr lang="en-US" sz="2800" b="0" i="0" dirty="0">
              <a:effectLst/>
              <a:latin typeface="Bookman Old Style" panose="0205060405050502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Statistics on the increasing frequency of online payment fraud.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Impact on individuals, businesses, and the overall economy.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ookman Old Style" panose="02050604050505020204" pitchFamily="18" charset="0"/>
              </a:rPr>
              <a:t>Financial Impact on Individuals and Businesses</a:t>
            </a:r>
            <a:endParaRPr lang="en-US" sz="2800" b="0" i="0" dirty="0">
              <a:effectLst/>
              <a:latin typeface="Bookman Old Style" panose="0205060405050502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Losses incurred due to fraudulent activities.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Importance of protecting personal and financial information.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7C229-3D56-35E5-7A06-51F2965A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773" y="239046"/>
            <a:ext cx="990600" cy="9525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B78764-E957-D548-1B1F-8C6DB904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3261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9EC4-A399-DC38-72E4-548D68A8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71949"/>
            <a:ext cx="9905998" cy="5319252"/>
          </a:xfrm>
        </p:spPr>
        <p:txBody>
          <a:bodyPr/>
          <a:lstStyle/>
          <a:p>
            <a:pPr algn="l"/>
            <a:r>
              <a:rPr lang="en-US" sz="2800" b="1" i="0" dirty="0">
                <a:effectLst/>
                <a:latin typeface="Bookman Old Style" panose="02050604050505020204" pitchFamily="18" charset="0"/>
              </a:rPr>
              <a:t>2.3 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ookman Old Style" panose="02050604050505020204" pitchFamily="18" charset="0"/>
              </a:rPr>
              <a:t>Enhancing Security in  Transactions</a:t>
            </a:r>
            <a:endParaRPr lang="en-US" sz="2800" b="0" i="0" dirty="0">
              <a:effectLst/>
              <a:latin typeface="Bookman Old Style" panose="0205060405050502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Developing proactive measures to prevent fraud.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Strengthening the overall security infrastructure of online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ookman Old Style" panose="02050604050505020204" pitchFamily="18" charset="0"/>
              </a:rPr>
              <a:t>Leveraging Machine Learning for Fraud Detection</a:t>
            </a:r>
            <a:endParaRPr lang="en-US" sz="2800" b="0" i="0" dirty="0">
              <a:effectLst/>
              <a:latin typeface="Bookman Old Style" panose="0205060405050502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Utilizing advanced analytics and machine learning algorithms.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Enhancing the efficiency and accuracy of fraud detection processes.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5AD2D-AF19-FE2C-C0B9-3B9FAFDC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287" y="180668"/>
            <a:ext cx="990600" cy="9525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DBCC2C4-7A97-27D1-456D-D7D4E3E1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16890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99FB-CBEC-B31C-6B64-39C43032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89" y="248879"/>
            <a:ext cx="9905998" cy="81607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16830-D700-A52F-A58F-2D05A86D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287" y="180668"/>
            <a:ext cx="990600" cy="95250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5E900F9-DD1D-CD2D-E664-86C669857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983" y="1133167"/>
            <a:ext cx="11177604" cy="5081202"/>
          </a:xfr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03B620-4115-E79D-BA4E-60F13D1B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38229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4B95-6486-1E55-C772-8F486B0F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D4D440-EB35-7719-733B-79BD123B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362244" cy="574735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868F4-8B18-FEAA-ACAB-D44E7B5D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744" y="75406"/>
            <a:ext cx="990600" cy="952500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48ECEC-D53A-1E1D-A4F7-B0888AF6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66421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E946-0361-3A12-DA67-E5847F83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FC0FD-ED36-D437-2B8E-6F707810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27462"/>
            <a:ext cx="990600" cy="9525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199FF6-1E20-D0F7-603B-44DA5D513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365125"/>
            <a:ext cx="9525001" cy="5709153"/>
          </a:xfr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DCF14A7-ACE5-498F-6D7C-7F04CBF0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5198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9AFD-385A-37CD-426A-52D391D3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E6738-1503-7A30-F2DE-EEF467E2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476" y="147405"/>
            <a:ext cx="990600" cy="9525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75160-BD58-BC25-B86B-31D113D6D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65125"/>
            <a:ext cx="9690717" cy="5803442"/>
          </a:xfr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138558-EF00-18C1-C656-C5F11B9D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41961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1C7E-7FCA-8ACE-7106-9FE66299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311047"/>
            <a:ext cx="11120284" cy="132735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ookman Old Style" panose="02050604050505020204" pitchFamily="18" charset="0"/>
              </a:rPr>
              <a:t>Methodology/Techniques or Algorithms used.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DB83-66AC-BEE6-D360-CF9A417B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2015613"/>
            <a:ext cx="10545966" cy="3775587"/>
          </a:xfrm>
        </p:spPr>
        <p:txBody>
          <a:bodyPr/>
          <a:lstStyle/>
          <a:p>
            <a:pPr algn="l" fontAlgn="base"/>
            <a:r>
              <a:rPr lang="en-US" b="1" i="0" dirty="0">
                <a:effectLst/>
                <a:latin typeface="Bookman Old Style" panose="02050604050505020204" pitchFamily="18" charset="0"/>
              </a:rPr>
              <a:t>The libraries used are 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: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Bookman Old Style" panose="02050604050505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:  This library helps to load the data frame in a 2D array format and has multiple functions to perform analysis tasks in one go.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Seaborn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/</a:t>
            </a:r>
            <a:r>
              <a:rPr lang="en-US" b="0" i="0" u="sng" dirty="0">
                <a:effectLst/>
                <a:latin typeface="Bookman Old Style" panose="02050604050505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: For data visualization.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sng" dirty="0" err="1">
                <a:effectLst/>
                <a:latin typeface="Bookman Old Style" panose="02050604050505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: </a:t>
            </a:r>
            <a:r>
              <a:rPr lang="en-US" b="0" i="0" dirty="0" err="1">
                <a:effectLst/>
                <a:latin typeface="Bookman Old Style" panose="02050604050505020204" pitchFamily="18" charset="0"/>
              </a:rPr>
              <a:t>Numpy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 arrays are very fast and can perform large computations in a very short time.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13197-B3D9-4011-CBC9-893AE4A01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7411" y="114300"/>
            <a:ext cx="990600" cy="9525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9AFCFED-2262-A099-D053-F6C3503F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1" y="6356350"/>
            <a:ext cx="11860123" cy="365125"/>
          </a:xfrm>
        </p:spPr>
        <p:txBody>
          <a:bodyPr/>
          <a:lstStyle/>
          <a:p>
            <a:pPr algn="l"/>
            <a:r>
              <a:rPr lang="en-IN" dirty="0"/>
              <a:t>29-01-2024			                                                            Online Payment Fraud Detection		   		                     Department of CSE, BMSCE</a:t>
            </a:r>
          </a:p>
        </p:txBody>
      </p:sp>
    </p:spTree>
    <p:extLst>
      <p:ext uri="{BB962C8B-B14F-4D97-AF65-F5344CB8AC3E}">
        <p14:creationId xmlns:p14="http://schemas.microsoft.com/office/powerpoint/2010/main" val="29521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1170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Source Sans 3</vt:lpstr>
      <vt:lpstr>Times New Roman</vt:lpstr>
      <vt:lpstr>Office Theme</vt:lpstr>
      <vt:lpstr> Payment Fraud Detection</vt:lpstr>
      <vt:lpstr>Introduction</vt:lpstr>
      <vt:lpstr>PowerPoint Presentation</vt:lpstr>
      <vt:lpstr>PowerPoint Presentation</vt:lpstr>
      <vt:lpstr>LITERATURE SURVEY</vt:lpstr>
      <vt:lpstr>PowerPoint Presentation</vt:lpstr>
      <vt:lpstr>PowerPoint Presentation</vt:lpstr>
      <vt:lpstr>PowerPoint Presentation</vt:lpstr>
      <vt:lpstr>Methodology/Techniques or Algorithms used.</vt:lpstr>
      <vt:lpstr>PowerPoint Presentation</vt:lpstr>
      <vt:lpstr>Modules implementation and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seminar</dc:title>
  <dc:creator>BMSCECSE</dc:creator>
  <cp:lastModifiedBy>shakthi A</cp:lastModifiedBy>
  <cp:revision>10</cp:revision>
  <dcterms:created xsi:type="dcterms:W3CDTF">2023-01-03T06:46:58Z</dcterms:created>
  <dcterms:modified xsi:type="dcterms:W3CDTF">2024-01-29T07:28:24Z</dcterms:modified>
</cp:coreProperties>
</file>