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 id="258" r:id="rId9"/>
    <p:sldId id="259" r:id="rId10"/>
    <p:sldId id="260" r:id="rId11"/>
    <p:sldId id="261" r:id="rId12"/>
    <p:sldId id="262"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A7589F-A7D9-4B97-A37E-24CEE21932E6}">
  <a:tblStyle styleId="{A3A7589F-A7D9-4B97-A37E-24CEE21932E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1B209EE-39D5-428E-BAA5-EEE5B722EF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82" d="100"/>
          <a:sy n="82" d="100"/>
        </p:scale>
        <p:origin x="1507"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88" name="Google Shape;88;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3f7703a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d3f7703a1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d3f7703a1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a:t>
            </a:fld>
            <a:endParaRPr/>
          </a:p>
        </p:txBody>
      </p:sp>
      <p:sp>
        <p:nvSpPr>
          <p:cNvPr id="103" name="Google Shape;103;gd3f7703a1a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628650" y="365126"/>
            <a:ext cx="7886700" cy="14636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Calibri"/>
              <a:buNone/>
            </a:pPr>
            <a:br>
              <a:rPr lang="en-IN" sz="2400" dirty="0">
                <a:latin typeface="Times New Roman"/>
                <a:ea typeface="Times New Roman"/>
                <a:cs typeface="Times New Roman"/>
                <a:sym typeface="Times New Roman"/>
              </a:rPr>
            </a:br>
            <a:br>
              <a:rPr lang="en-IN" sz="2400" dirty="0">
                <a:latin typeface="Times New Roman"/>
                <a:ea typeface="Times New Roman"/>
                <a:cs typeface="Times New Roman"/>
                <a:sym typeface="Times New Roman"/>
              </a:rPr>
            </a:br>
            <a:br>
              <a:rPr lang="en-IN" sz="2400" dirty="0">
                <a:latin typeface="Times New Roman"/>
                <a:ea typeface="Times New Roman"/>
                <a:cs typeface="Times New Roman"/>
                <a:sym typeface="Times New Roman"/>
              </a:rPr>
            </a:br>
            <a:r>
              <a:rPr lang="en-IN" sz="2400" b="1" dirty="0">
                <a:latin typeface="Times New Roman"/>
                <a:ea typeface="Times New Roman"/>
                <a:cs typeface="Times New Roman"/>
                <a:sym typeface="Times New Roman"/>
              </a:rPr>
              <a:t>Department of Artificial Intelligence and Data Science</a:t>
            </a:r>
            <a:endParaRPr sz="2400" b="1" dirty="0">
              <a:latin typeface="Times New Roman"/>
              <a:ea typeface="Times New Roman"/>
              <a:cs typeface="Times New Roman"/>
              <a:sym typeface="Times New Roman"/>
            </a:endParaRPr>
          </a:p>
        </p:txBody>
      </p:sp>
      <p:sp>
        <p:nvSpPr>
          <p:cNvPr id="91" name="Google Shape;91;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0" lvl="4" indent="0" algn="ctr" rtl="0">
              <a:lnSpc>
                <a:spcPct val="90000"/>
              </a:lnSpc>
              <a:spcBef>
                <a:spcPts val="0"/>
              </a:spcBef>
              <a:spcAft>
                <a:spcPts val="0"/>
              </a:spcAft>
              <a:buClr>
                <a:schemeClr val="dk1"/>
              </a:buClr>
              <a:buSzPts val="2400"/>
              <a:buNone/>
            </a:pPr>
            <a:endParaRPr lang="en-US" sz="2400" dirty="0">
              <a:latin typeface="Times New Roman"/>
              <a:ea typeface="Times New Roman"/>
              <a:cs typeface="Times New Roman"/>
              <a:sym typeface="Times New Roman"/>
            </a:endParaRPr>
          </a:p>
          <a:p>
            <a:pPr marL="0" lvl="4" indent="0" algn="ctr"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SUBJECT NAME</a:t>
            </a:r>
            <a:endParaRPr sz="2400" dirty="0">
              <a:latin typeface="Times New Roman"/>
              <a:ea typeface="Times New Roman"/>
              <a:cs typeface="Times New Roman"/>
              <a:sym typeface="Times New Roman"/>
            </a:endParaRPr>
          </a:p>
        </p:txBody>
      </p:sp>
      <p:sp>
        <p:nvSpPr>
          <p:cNvPr id="93" name="Google Shape;93;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pic>
        <p:nvPicPr>
          <p:cNvPr id="94" name="Google Shape;94;p13"/>
          <p:cNvPicPr preferRelativeResize="0"/>
          <p:nvPr/>
        </p:nvPicPr>
        <p:blipFill rotWithShape="1">
          <a:blip r:embed="rId3">
            <a:alphaModFix/>
          </a:blip>
          <a:srcRect/>
          <a:stretch/>
        </p:blipFill>
        <p:spPr>
          <a:xfrm>
            <a:off x="2655369" y="343234"/>
            <a:ext cx="3451123" cy="977566"/>
          </a:xfrm>
          <a:prstGeom prst="rect">
            <a:avLst/>
          </a:prstGeom>
          <a:noFill/>
          <a:ln>
            <a:noFill/>
          </a:ln>
        </p:spPr>
      </p:pic>
      <p:sp>
        <p:nvSpPr>
          <p:cNvPr id="95" name="Google Shape;95;p13"/>
          <p:cNvSpPr txBox="1">
            <a:spLocks noGrp="1"/>
          </p:cNvSpPr>
          <p:nvPr>
            <p:ph type="ftr" idx="11"/>
          </p:nvPr>
        </p:nvSpPr>
        <p:spPr>
          <a:xfrm>
            <a:off x="1903751" y="6356351"/>
            <a:ext cx="482724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400" b="1" dirty="0">
                <a:solidFill>
                  <a:schemeClr val="dk1"/>
                </a:solidFill>
                <a:latin typeface="Cambria"/>
                <a:ea typeface="Cambria"/>
                <a:cs typeface="Cambria"/>
                <a:sym typeface="Cambria"/>
              </a:rPr>
              <a:t>Department of Artificial Intelligence and Data Science</a:t>
            </a:r>
            <a:endParaRPr sz="1400" b="1" dirty="0">
              <a:solidFill>
                <a:schemeClr val="dk1"/>
              </a:solidFill>
              <a:latin typeface="Cambria"/>
              <a:ea typeface="Cambria"/>
              <a:cs typeface="Cambria"/>
              <a:sym typeface="Cambria"/>
            </a:endParaRPr>
          </a:p>
        </p:txBody>
      </p:sp>
      <p:pic>
        <p:nvPicPr>
          <p:cNvPr id="96" name="Google Shape;96;p13"/>
          <p:cNvPicPr preferRelativeResize="0"/>
          <p:nvPr/>
        </p:nvPicPr>
        <p:blipFill rotWithShape="1">
          <a:blip r:embed="rId4">
            <a:alphaModFix/>
          </a:blip>
          <a:srcRect/>
          <a:stretch/>
        </p:blipFill>
        <p:spPr>
          <a:xfrm>
            <a:off x="7800013" y="6175762"/>
            <a:ext cx="1304231" cy="646331"/>
          </a:xfrm>
          <a:prstGeom prst="rect">
            <a:avLst/>
          </a:prstGeom>
          <a:noFill/>
          <a:ln>
            <a:noFill/>
          </a:ln>
        </p:spPr>
      </p:pic>
      <p:sp>
        <p:nvSpPr>
          <p:cNvPr id="97" name="Google Shape;97;p13"/>
          <p:cNvSpPr/>
          <p:nvPr/>
        </p:nvSpPr>
        <p:spPr>
          <a:xfrm>
            <a:off x="0" y="1370231"/>
            <a:ext cx="9144000" cy="45719"/>
          </a:xfrm>
          <a:prstGeom prst="rect">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3"/>
          <p:cNvSpPr/>
          <p:nvPr/>
        </p:nvSpPr>
        <p:spPr>
          <a:xfrm>
            <a:off x="0" y="6196231"/>
            <a:ext cx="9144000" cy="45719"/>
          </a:xfrm>
          <a:prstGeom prst="rect">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7100" y="379240"/>
            <a:ext cx="7677300" cy="494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endParaRPr sz="2400" b="1" dirty="0">
              <a:solidFill>
                <a:schemeClr val="tx1"/>
              </a:solidFill>
              <a:latin typeface="Times New Roman"/>
              <a:ea typeface="Times New Roman"/>
              <a:cs typeface="Times New Roman"/>
              <a:sym typeface="Times New Roman"/>
            </a:endParaRPr>
          </a:p>
        </p:txBody>
      </p:sp>
      <p:sp>
        <p:nvSpPr>
          <p:cNvPr id="106" name="Google Shape;106;p14"/>
          <p:cNvSpPr txBox="1">
            <a:spLocks noGrp="1"/>
          </p:cNvSpPr>
          <p:nvPr>
            <p:ph type="body" idx="1"/>
          </p:nvPr>
        </p:nvSpPr>
        <p:spPr>
          <a:xfrm>
            <a:off x="310516" y="1321028"/>
            <a:ext cx="7886700" cy="4722000"/>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1100"/>
              <a:buNone/>
            </a:pPr>
            <a:endParaRPr lang="en-US" sz="2000" dirty="0">
              <a:latin typeface="Times New Roman"/>
              <a:ea typeface="Times New Roman"/>
              <a:cs typeface="Times New Roman"/>
              <a:sym typeface="Times New Roman"/>
            </a:endParaRPr>
          </a:p>
        </p:txBody>
      </p:sp>
      <p:sp>
        <p:nvSpPr>
          <p:cNvPr id="108" name="Google Shape;108;p14"/>
          <p:cNvSpPr txBox="1">
            <a:spLocks noGrp="1"/>
          </p:cNvSpPr>
          <p:nvPr>
            <p:ph type="sldNum" idx="12"/>
          </p:nvPr>
        </p:nvSpPr>
        <p:spPr>
          <a:xfrm>
            <a:off x="6457950" y="6348152"/>
            <a:ext cx="2057400" cy="371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
        <p:nvSpPr>
          <p:cNvPr id="109" name="Google Shape;109;p14"/>
          <p:cNvSpPr txBox="1">
            <a:spLocks noGrp="1"/>
          </p:cNvSpPr>
          <p:nvPr>
            <p:ph type="ftr" idx="11"/>
          </p:nvPr>
        </p:nvSpPr>
        <p:spPr>
          <a:xfrm>
            <a:off x="1543987" y="6348175"/>
            <a:ext cx="5441429" cy="371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1400" b="1" dirty="0">
                <a:solidFill>
                  <a:schemeClr val="dk1"/>
                </a:solidFill>
                <a:latin typeface="Times New Roman"/>
                <a:ea typeface="Times New Roman"/>
                <a:cs typeface="Times New Roman"/>
                <a:sym typeface="Times New Roman"/>
              </a:rPr>
              <a:t>Department of Artificial Intelligence and Data Science</a:t>
            </a:r>
            <a:endParaRPr sz="1400" b="1" dirty="0">
              <a:solidFill>
                <a:schemeClr val="dk1"/>
              </a:solidFill>
              <a:latin typeface="Times New Roman"/>
              <a:ea typeface="Times New Roman"/>
              <a:cs typeface="Times New Roman"/>
              <a:sym typeface="Times New Roman"/>
            </a:endParaRPr>
          </a:p>
        </p:txBody>
      </p:sp>
      <p:pic>
        <p:nvPicPr>
          <p:cNvPr id="110" name="Google Shape;110;p14"/>
          <p:cNvPicPr preferRelativeResize="0"/>
          <p:nvPr/>
        </p:nvPicPr>
        <p:blipFill rotWithShape="1">
          <a:blip r:embed="rId3">
            <a:alphaModFix/>
          </a:blip>
          <a:srcRect/>
          <a:stretch/>
        </p:blipFill>
        <p:spPr>
          <a:xfrm>
            <a:off x="7800013" y="6164381"/>
            <a:ext cx="1304231" cy="657719"/>
          </a:xfrm>
          <a:prstGeom prst="rect">
            <a:avLst/>
          </a:prstGeom>
          <a:noFill/>
          <a:ln>
            <a:noFill/>
          </a:ln>
        </p:spPr>
      </p:pic>
      <p:sp>
        <p:nvSpPr>
          <p:cNvPr id="111" name="Google Shape;111;p14"/>
          <p:cNvSpPr/>
          <p:nvPr/>
        </p:nvSpPr>
        <p:spPr>
          <a:xfrm>
            <a:off x="0" y="1274176"/>
            <a:ext cx="9144000" cy="46500"/>
          </a:xfrm>
          <a:prstGeom prst="rect">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14"/>
          <p:cNvSpPr/>
          <p:nvPr/>
        </p:nvSpPr>
        <p:spPr>
          <a:xfrm>
            <a:off x="0" y="6185210"/>
            <a:ext cx="9144000" cy="46500"/>
          </a:xfrm>
          <a:prstGeom prst="rect">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AI</a:t>
            </a:r>
          </a:p>
        </p:txBody>
      </p:sp>
      <p:sp>
        <p:nvSpPr>
          <p:cNvPr id="3" name="Text Placeholder 2"/>
          <p:cNvSpPr>
            <a:spLocks noGrp="1"/>
          </p:cNvSpPr>
          <p:nvPr>
            <p:ph type="body" idx="1"/>
          </p:nvPr>
        </p:nvSpPr>
        <p:spPr/>
        <p:txBody>
          <a:bodyPr wrap="square">
            <a:noAutofit/>
          </a:bodyPr>
          <a:lstStyle/>
          <a:p>
            <a:endParaRPr sz="1800" b="0" i="0">
              <a:latin typeface="Calibri"/>
            </a:endParaRPr>
          </a:p>
          <a:p>
            <a:pPr/>
            <a:r>
              <a:rPr sz="1800" b="0" i="0">
                <a:latin typeface="Calibri"/>
              </a:rPr>
              <a:t>Definition of Artificial Intelligence</a:t>
            </a:r>
            <a:endParaRPr sz="1800" b="0" i="0">
              <a:latin typeface="Calibri"/>
            </a:endParaRPr>
          </a:p>
          <a:p>
            <a:pPr/>
            <a:r>
              <a:rPr sz="1800" b="0" i="0">
                <a:latin typeface="Calibri"/>
              </a:rPr>
              <a:t>History of AI development</a:t>
            </a:r>
            <a:endParaRPr sz="1800" b="0" i="0">
              <a:latin typeface="Calibri"/>
            </a:endParaRPr>
          </a:p>
          <a:p>
            <a:pPr/>
            <a:r>
              <a:rPr sz="1800" b="0" i="0">
                <a:latin typeface="Calibri"/>
              </a:rPr>
              <a:t>Importance of AI in today's world</a:t>
            </a:r>
            <a:endParaRPr sz="1800" b="0" i="0">
              <a:latin typeface="Calibri"/>
            </a:endParaRPr>
          </a:p>
          <a:p>
            <a:pPr/>
            <a:r>
              <a:rPr sz="1800" b="0" i="0">
                <a:latin typeface="Calibri"/>
              </a:rPr>
              <a:t>Applications in various industries</a:t>
            </a:r>
            <a:endParaRPr sz="1800" b="0" i="0">
              <a:latin typeface="Calibri"/>
            </a:endParaRPr>
          </a:p>
        </p:txBody>
      </p:sp>
      <p:sp>
        <p:nvSpPr>
          <p:cNvPr id="4" name="Text Placeholder 3"/>
          <p:cNvSpPr>
            <a:spLocks noGrp="1"/>
          </p:cNvSpPr>
          <p:nvPr>
            <p:ph type="body" idx="2"/>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AI</a:t>
            </a:r>
          </a:p>
        </p:txBody>
      </p:sp>
      <p:sp>
        <p:nvSpPr>
          <p:cNvPr id="3" name="Text Placeholder 2"/>
          <p:cNvSpPr>
            <a:spLocks noGrp="1"/>
          </p:cNvSpPr>
          <p:nvPr>
            <p:ph type="body" idx="1"/>
          </p:nvPr>
        </p:nvSpPr>
        <p:spPr/>
        <p:txBody>
          <a:bodyPr wrap="square">
            <a:noAutofit/>
          </a:bodyPr>
          <a:lstStyle/>
          <a:p>
            <a:endParaRPr sz="1800" b="0" i="0">
              <a:latin typeface="Calibri"/>
            </a:endParaRPr>
          </a:p>
          <a:p>
            <a:pPr/>
            <a:r>
              <a:rPr sz="1800" b="0" i="0">
                <a:latin typeface="Calibri"/>
              </a:rPr>
              <a:t>Narrow AI</a:t>
            </a:r>
            <a:endParaRPr sz="1800" b="0" i="0">
              <a:latin typeface="Calibri"/>
            </a:endParaRPr>
          </a:p>
          <a:p>
            <a:pPr/>
            <a:r>
              <a:rPr sz="1800" b="0" i="0">
                <a:latin typeface="Calibri"/>
              </a:rPr>
              <a:t>General AI</a:t>
            </a:r>
            <a:endParaRPr sz="1800" b="0" i="0">
              <a:latin typeface="Calibri"/>
            </a:endParaRPr>
          </a:p>
          <a:p>
            <a:pPr/>
            <a:r>
              <a:rPr sz="1800" b="0" i="0">
                <a:latin typeface="Calibri"/>
              </a:rPr>
              <a:t>Superintelligent AI</a:t>
            </a:r>
            <a:endParaRPr sz="1800" b="0" i="0">
              <a:latin typeface="Calibri"/>
            </a:endParaRPr>
          </a:p>
          <a:p>
            <a:pPr/>
            <a:r>
              <a:rPr sz="1800" b="0" i="0">
                <a:latin typeface="Calibri"/>
              </a:rPr>
              <a:t>Examples of Narrow AI in use</a:t>
            </a:r>
            <a:endParaRPr sz="1800" b="0" i="0">
              <a:latin typeface="Calibri"/>
            </a:endParaRPr>
          </a:p>
        </p:txBody>
      </p:sp>
      <p:sp>
        <p:nvSpPr>
          <p:cNvPr id="4" name="Text Placeholder 3"/>
          <p:cNvSpPr>
            <a:spLocks noGrp="1"/>
          </p:cNvSpPr>
          <p:nvPr>
            <p:ph type="body" idx="2"/>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and Machine Learning</a:t>
            </a:r>
          </a:p>
        </p:txBody>
      </p:sp>
      <p:sp>
        <p:nvSpPr>
          <p:cNvPr id="3" name="Text Placeholder 2"/>
          <p:cNvSpPr>
            <a:spLocks noGrp="1"/>
          </p:cNvSpPr>
          <p:nvPr>
            <p:ph type="body" idx="1"/>
          </p:nvPr>
        </p:nvSpPr>
        <p:spPr/>
        <p:txBody>
          <a:bodyPr wrap="square">
            <a:noAutofit/>
          </a:bodyPr>
          <a:lstStyle/>
          <a:p>
            <a:endParaRPr sz="1800" b="0" i="0">
              <a:latin typeface="Calibri"/>
            </a:endParaRPr>
          </a:p>
          <a:p>
            <a:pPr/>
            <a:r>
              <a:rPr sz="1800" b="0" i="0">
                <a:latin typeface="Calibri"/>
              </a:rPr>
              <a:t>Overview of Machine Learning</a:t>
            </a:r>
            <a:endParaRPr sz="1800" b="0" i="0">
              <a:latin typeface="Calibri"/>
            </a:endParaRPr>
          </a:p>
          <a:p>
            <a:pPr/>
            <a:r>
              <a:rPr sz="1800" b="0" i="0">
                <a:latin typeface="Calibri"/>
              </a:rPr>
              <a:t>Difference between AI and ML</a:t>
            </a:r>
            <a:endParaRPr sz="1800" b="0" i="0">
              <a:latin typeface="Calibri"/>
            </a:endParaRPr>
          </a:p>
          <a:p>
            <a:pPr/>
            <a:r>
              <a:rPr sz="1800" b="0" i="0">
                <a:latin typeface="Calibri"/>
              </a:rPr>
              <a:t>Types of Machine Learning: Supervised, Unsupervised, Reinforcement</a:t>
            </a:r>
            <a:endParaRPr sz="1800" b="0" i="0">
              <a:latin typeface="Calibri"/>
            </a:endParaRPr>
          </a:p>
          <a:p>
            <a:pPr/>
            <a:r>
              <a:rPr sz="1800" b="0" i="0">
                <a:latin typeface="Calibri"/>
              </a:rPr>
              <a:t>Real-world applications of Machine Learning</a:t>
            </a:r>
            <a:endParaRPr sz="1800" b="0" i="0">
              <a:latin typeface="Calibri"/>
            </a:endParaRPr>
          </a:p>
        </p:txBody>
      </p:sp>
      <p:sp>
        <p:nvSpPr>
          <p:cNvPr id="4" name="Text Placeholder 3"/>
          <p:cNvSpPr>
            <a:spLocks noGrp="1"/>
          </p:cNvSpPr>
          <p:nvPr>
            <p:ph type="body" idx="2"/>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AI</a:t>
            </a:r>
          </a:p>
        </p:txBody>
      </p:sp>
      <p:sp>
        <p:nvSpPr>
          <p:cNvPr id="3" name="Text Placeholder 2"/>
          <p:cNvSpPr>
            <a:spLocks noGrp="1"/>
          </p:cNvSpPr>
          <p:nvPr>
            <p:ph type="body" idx="1"/>
          </p:nvPr>
        </p:nvSpPr>
        <p:spPr/>
        <p:txBody>
          <a:bodyPr wrap="square">
            <a:noAutofit/>
          </a:bodyPr>
          <a:lstStyle/>
          <a:p>
            <a:endParaRPr sz="1800" b="0" i="0">
              <a:latin typeface="Calibri"/>
            </a:endParaRPr>
          </a:p>
          <a:p>
            <a:pPr/>
            <a:r>
              <a:rPr sz="1800" b="0" i="0">
                <a:latin typeface="Calibri"/>
              </a:rPr>
              <a:t>Ethical concerns</a:t>
            </a:r>
            <a:endParaRPr sz="1800" b="0" i="0">
              <a:latin typeface="Calibri"/>
            </a:endParaRPr>
          </a:p>
          <a:p>
            <a:pPr/>
            <a:r>
              <a:rPr sz="1800" b="0" i="0">
                <a:latin typeface="Calibri"/>
              </a:rPr>
              <a:t>Bias in AI models</a:t>
            </a:r>
            <a:endParaRPr sz="1800" b="0" i="0">
              <a:latin typeface="Calibri"/>
            </a:endParaRPr>
          </a:p>
          <a:p>
            <a:pPr/>
            <a:r>
              <a:rPr sz="1800" b="0" i="0">
                <a:latin typeface="Calibri"/>
              </a:rPr>
              <a:t>Data privacy issues</a:t>
            </a:r>
            <a:endParaRPr sz="1800" b="0" i="0">
              <a:latin typeface="Calibri"/>
            </a:endParaRPr>
          </a:p>
          <a:p>
            <a:pPr/>
            <a:r>
              <a:rPr sz="1800" b="0" i="0">
                <a:latin typeface="Calibri"/>
              </a:rPr>
              <a:t>Transparency and explainability</a:t>
            </a:r>
            <a:endParaRPr sz="1800" b="0" i="0">
              <a:latin typeface="Calibri"/>
            </a:endParaRPr>
          </a:p>
        </p:txBody>
      </p:sp>
      <p:sp>
        <p:nvSpPr>
          <p:cNvPr id="4" name="Text Placeholder 3"/>
          <p:cNvSpPr>
            <a:spLocks noGrp="1"/>
          </p:cNvSpPr>
          <p:nvPr>
            <p:ph type="body" idx="2"/>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AI</a:t>
            </a:r>
          </a:p>
        </p:txBody>
      </p:sp>
      <p:sp>
        <p:nvSpPr>
          <p:cNvPr id="3" name="Text Placeholder 2"/>
          <p:cNvSpPr>
            <a:spLocks noGrp="1"/>
          </p:cNvSpPr>
          <p:nvPr>
            <p:ph type="body" idx="1"/>
          </p:nvPr>
        </p:nvSpPr>
        <p:spPr/>
        <p:txBody>
          <a:bodyPr wrap="square">
            <a:noAutofit/>
          </a:bodyPr>
          <a:lstStyle/>
          <a:p>
            <a:endParaRPr sz="1600" b="0" i="0">
              <a:latin typeface="Calibri"/>
            </a:endParaRPr>
          </a:p>
          <a:p>
            <a:pPr/>
            <a:r>
              <a:rPr sz="1600" b="0" i="0">
                <a:latin typeface="Calibri"/>
              </a:rPr>
              <a:t>Predictions for AI advancements in a few years time due to the rapid growth of technology is that AI will be able to perform tasks that are currently impossible for machines to do also AI will be able to perform tasks that are currently impossible for machines to do</a:t>
            </a:r>
            <a:endParaRPr sz="1600" b="0" i="0">
              <a:latin typeface="Calibri"/>
            </a:endParaRPr>
          </a:p>
          <a:p>
            <a:pPr/>
            <a:r>
              <a:rPr sz="1600" b="0" i="0">
                <a:latin typeface="Calibri"/>
              </a:rPr>
              <a:t>Predictions for AI advancements in a few years time due to the rapid growth of technology is that AI will be able to perform tasks that are currently impossible for machines to do also AI will be able to perform tasks that are currently impossible for machines to do. AI in healthcare, finance, and education. Predictions for AI advancements in a few years time due to the rapid growth of technology is that AI will be able to perform tasks that are currently impossible for machines to do also AI will be able to perform tasks that are currently impossible for machines to do. AI in healthcare, finance, and education.</a:t>
            </a:r>
            <a:endParaRPr sz="1600" b="0" i="0">
              <a:latin typeface="Calibri"/>
            </a:endParaRPr>
          </a:p>
          <a:p>
            <a:pPr/>
            <a:r>
              <a:rPr sz="1600" b="0" i="0">
                <a:latin typeface="Calibri"/>
              </a:rPr>
              <a:t>Impact on job markets</a:t>
            </a:r>
            <a:endParaRPr sz="1600" b="0" i="0">
              <a:latin typeface="Calibri"/>
            </a:endParaRPr>
          </a:p>
          <a:p>
            <a:pPr/>
            <a:r>
              <a:rPr sz="1600" b="0" i="0">
                <a:latin typeface="Calibri"/>
              </a:rPr>
              <a:t>Opportunities for future research</a:t>
            </a:r>
            <a:endParaRPr sz="1600" b="0" i="0">
              <a:latin typeface="Calibri"/>
            </a:endParaRPr>
          </a:p>
        </p:txBody>
      </p:sp>
      <p:sp>
        <p:nvSpPr>
          <p:cNvPr id="4" name="Text Placeholder 3"/>
          <p:cNvSpPr>
            <a:spLocks noGrp="1"/>
          </p:cNvSpPr>
          <p:nvPr>
            <p:ph type="body" idx="2"/>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1726</TotalTime>
  <Words>30</Words>
  <Application>Microsoft Office PowerPoint</Application>
  <PresentationFormat>On-screen Show (4:3)</PresentationFormat>
  <Paragraphs>9</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vt:lpstr>
      <vt:lpstr>Times New Roman</vt:lpstr>
      <vt:lpstr>Office Theme</vt:lpstr>
      <vt:lpstr>   Department of Artificial Intelligence and Data Science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Engineering</dc:title>
  <dc:creator>shivraj murali</dc:creator>
  <cp:lastModifiedBy>shivraj murali</cp:lastModifiedBy>
  <cp:revision>32</cp:revision>
  <dcterms:modified xsi:type="dcterms:W3CDTF">2024-09-19T16:00:38Z</dcterms:modified>
</cp:coreProperties>
</file>