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11"/>
  </p:notesMasterIdLst>
  <p:sldIdLst>
    <p:sldId id="256" r:id="rId2"/>
    <p:sldId id="260" r:id="rId3"/>
    <p:sldId id="261" r:id="rId4"/>
    <p:sldId id="258" r:id="rId5"/>
    <p:sldId id="262" r:id="rId6"/>
    <p:sldId id="259"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281"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EEF8F-A94F-490E-9020-7D5D98B900DF}"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D7383-8042-41E8-AAE1-9234857D63B0}" type="slidenum">
              <a:rPr lang="en-IN" smtClean="0"/>
              <a:t>‹#›</a:t>
            </a:fld>
            <a:endParaRPr lang="en-IN"/>
          </a:p>
        </p:txBody>
      </p:sp>
    </p:spTree>
    <p:extLst>
      <p:ext uri="{BB962C8B-B14F-4D97-AF65-F5344CB8AC3E}">
        <p14:creationId xmlns:p14="http://schemas.microsoft.com/office/powerpoint/2010/main" val="91350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D7383-8042-41E8-AAE1-9234857D63B0}" type="slidenum">
              <a:rPr lang="en-IN" smtClean="0"/>
              <a:t>1</a:t>
            </a:fld>
            <a:endParaRPr lang="en-IN"/>
          </a:p>
        </p:txBody>
      </p:sp>
    </p:spTree>
    <p:extLst>
      <p:ext uri="{BB962C8B-B14F-4D97-AF65-F5344CB8AC3E}">
        <p14:creationId xmlns:p14="http://schemas.microsoft.com/office/powerpoint/2010/main" val="202548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D7383-8042-41E8-AAE1-9234857D63B0}" type="slidenum">
              <a:rPr lang="en-IN" smtClean="0"/>
              <a:t>3</a:t>
            </a:fld>
            <a:endParaRPr lang="en-IN"/>
          </a:p>
        </p:txBody>
      </p:sp>
    </p:spTree>
    <p:extLst>
      <p:ext uri="{BB962C8B-B14F-4D97-AF65-F5344CB8AC3E}">
        <p14:creationId xmlns:p14="http://schemas.microsoft.com/office/powerpoint/2010/main" val="37840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D7383-8042-41E8-AAE1-9234857D63B0}" type="slidenum">
              <a:rPr lang="en-IN" smtClean="0"/>
              <a:t>4</a:t>
            </a:fld>
            <a:endParaRPr lang="en-IN"/>
          </a:p>
        </p:txBody>
      </p:sp>
    </p:spTree>
    <p:extLst>
      <p:ext uri="{BB962C8B-B14F-4D97-AF65-F5344CB8AC3E}">
        <p14:creationId xmlns:p14="http://schemas.microsoft.com/office/powerpoint/2010/main" val="1494420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183A57C3-9AC9-4949-B380-5882EF652CCE}" type="slidenum">
              <a:rPr lang="en-IN" smtClean="0"/>
              <a:t>‹#›</a:t>
            </a:fld>
            <a:endParaRPr lang="en-IN"/>
          </a:p>
        </p:txBody>
      </p:sp>
    </p:spTree>
    <p:extLst>
      <p:ext uri="{BB962C8B-B14F-4D97-AF65-F5344CB8AC3E}">
        <p14:creationId xmlns:p14="http://schemas.microsoft.com/office/powerpoint/2010/main" val="207112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287701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255753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117923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83A57C3-9AC9-4949-B380-5882EF652CCE}" type="slidenum">
              <a:rPr lang="en-IN" smtClean="0"/>
              <a:t>‹#›</a:t>
            </a:fld>
            <a:endParaRPr lang="en-IN"/>
          </a:p>
        </p:txBody>
      </p:sp>
    </p:spTree>
    <p:extLst>
      <p:ext uri="{BB962C8B-B14F-4D97-AF65-F5344CB8AC3E}">
        <p14:creationId xmlns:p14="http://schemas.microsoft.com/office/powerpoint/2010/main" val="364978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9F4AC0-2191-4176-B74D-15A786142B8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378037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F4AC0-2191-4176-B74D-15A786142B8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316765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9F4AC0-2191-4176-B74D-15A786142B8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16460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F4AC0-2191-4176-B74D-15A786142B8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141527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F4AC0-2191-4176-B74D-15A786142B8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243037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F4AC0-2191-4176-B74D-15A786142B8C}" type="datetimeFigureOut">
              <a:rPr lang="en-IN" smtClean="0"/>
              <a:t>11-10-2023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327676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9F4AC0-2191-4176-B74D-15A786142B8C}" type="datetimeFigureOut">
              <a:rPr lang="en-IN" smtClean="0"/>
              <a:t>11-10-2023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183A57C3-9AC9-4949-B380-5882EF652CCE}" type="slidenum">
              <a:rPr lang="en-IN" smtClean="0"/>
              <a:t>‹#›</a:t>
            </a:fld>
            <a:endParaRPr lang="en-IN"/>
          </a:p>
        </p:txBody>
      </p:sp>
    </p:spTree>
    <p:extLst>
      <p:ext uri="{BB962C8B-B14F-4D97-AF65-F5344CB8AC3E}">
        <p14:creationId xmlns:p14="http://schemas.microsoft.com/office/powerpoint/2010/main" val="7453714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30FA-8C9E-04FE-7B9D-EA2E9006B318}"/>
              </a:ext>
            </a:extLst>
          </p:cNvPr>
          <p:cNvSpPr>
            <a:spLocks noGrp="1"/>
          </p:cNvSpPr>
          <p:nvPr>
            <p:ph type="ctrTitle"/>
          </p:nvPr>
        </p:nvSpPr>
        <p:spPr>
          <a:xfrm>
            <a:off x="3135085" y="1705848"/>
            <a:ext cx="7898950" cy="1517937"/>
          </a:xfrm>
        </p:spPr>
        <p:txBody>
          <a:bodyPr/>
          <a:lstStyle/>
          <a:p>
            <a:pPr algn="ctr">
              <a:lnSpc>
                <a:spcPct val="106000"/>
              </a:lnSpc>
              <a:spcAft>
                <a:spcPts val="800"/>
              </a:spcAft>
            </a:pPr>
            <a:r>
              <a:rPr lang="en-IN" sz="2800" b="1" kern="100" dirty="0">
                <a:effectLst/>
                <a:latin typeface="Book Antiqua" panose="02040602050305030304" pitchFamily="18" charset="0"/>
                <a:ea typeface="Calibri" panose="020F0502020204030204" pitchFamily="34" charset="0"/>
                <a:cs typeface="Times New Roman" panose="02020603050405020304" pitchFamily="18" charset="0"/>
              </a:rPr>
              <a:t>GOVERNMENT COLLEGE OF ENGINEERING BARGUR </a:t>
            </a:r>
            <a:r>
              <a:rPr lang="en-IN" sz="2800" b="1" dirty="0">
                <a:effectLst/>
                <a:latin typeface="Book Antiqua" panose="02040602050305030304" pitchFamily="18" charset="0"/>
                <a:ea typeface="Calibri" panose="020F0502020204030204" pitchFamily="34" charset="0"/>
                <a:cs typeface="Times New Roman" panose="02020603050405020304" pitchFamily="18" charset="0"/>
              </a:rPr>
              <a:t>( AUTONOMOUS)</a:t>
            </a:r>
            <a:endParaRPr lang="en-IN" sz="2800" dirty="0">
              <a:latin typeface="Book Antiqua" panose="02040602050305030304" pitchFamily="18" charset="0"/>
            </a:endParaRPr>
          </a:p>
        </p:txBody>
      </p:sp>
      <p:pic>
        <p:nvPicPr>
          <p:cNvPr id="4" name="Picture 3">
            <a:extLst>
              <a:ext uri="{FF2B5EF4-FFF2-40B4-BE49-F238E27FC236}">
                <a16:creationId xmlns:a16="http://schemas.microsoft.com/office/drawing/2014/main" id="{FE25EFDA-FBE4-6E08-DC00-3356B9164F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7965" y="1911063"/>
            <a:ext cx="1781178" cy="1784449"/>
          </a:xfrm>
          <a:prstGeom prst="rect">
            <a:avLst/>
          </a:prstGeom>
          <a:noFill/>
        </p:spPr>
      </p:pic>
      <p:sp>
        <p:nvSpPr>
          <p:cNvPr id="5" name="TextBox 4">
            <a:extLst>
              <a:ext uri="{FF2B5EF4-FFF2-40B4-BE49-F238E27FC236}">
                <a16:creationId xmlns:a16="http://schemas.microsoft.com/office/drawing/2014/main" id="{1D934B3E-C191-0E5F-3937-473CFF8C212F}"/>
              </a:ext>
            </a:extLst>
          </p:cNvPr>
          <p:cNvSpPr txBox="1"/>
          <p:nvPr/>
        </p:nvSpPr>
        <p:spPr>
          <a:xfrm>
            <a:off x="3518298" y="3282678"/>
            <a:ext cx="7515738" cy="1107996"/>
          </a:xfrm>
          <a:prstGeom prst="rect">
            <a:avLst/>
          </a:prstGeom>
          <a:noFill/>
        </p:spPr>
        <p:txBody>
          <a:bodyPr wrap="square" rtlCol="0">
            <a:spAutoFit/>
          </a:bodyPr>
          <a:lstStyle/>
          <a:p>
            <a:r>
              <a:rPr lang="en-IN" sz="2400" b="1" u="sng" kern="100" dirty="0">
                <a:effectLst/>
                <a:latin typeface="Book Antiqua" panose="02040602050305030304" pitchFamily="18" charset="0"/>
                <a:ea typeface="Calibri" panose="020F0502020204030204" pitchFamily="34" charset="0"/>
                <a:cs typeface="Times New Roman" panose="02020603050405020304" pitchFamily="18" charset="0"/>
              </a:rPr>
              <a:t>PROJECT TITLE</a:t>
            </a:r>
            <a:r>
              <a:rPr lang="en-IN" sz="2400" b="1" u="sng" kern="100" dirty="0">
                <a:latin typeface="Book Antiqua" panose="02040602050305030304" pitchFamily="18" charset="0"/>
                <a:ea typeface="Calibri" panose="020F0502020204030204" pitchFamily="34" charset="0"/>
                <a:cs typeface="Times New Roman" panose="02020603050405020304" pitchFamily="18" charset="0"/>
              </a:rPr>
              <a:t>:</a:t>
            </a:r>
            <a:r>
              <a:rPr lang="en-IN" sz="2400" b="1" kern="100" dirty="0">
                <a:latin typeface="Book Antiqua" panose="02040602050305030304" pitchFamily="18" charset="0"/>
                <a:ea typeface="Calibri" panose="020F0502020204030204" pitchFamily="34" charset="0"/>
                <a:cs typeface="Times New Roman" panose="02020603050405020304" pitchFamily="18" charset="0"/>
              </a:rPr>
              <a:t> </a:t>
            </a:r>
            <a:r>
              <a:rPr lang="en-IN" sz="2400" b="1" kern="100" dirty="0">
                <a:effectLst/>
                <a:latin typeface="Book Antiqua" panose="02040602050305030304" pitchFamily="18" charset="0"/>
                <a:ea typeface="Calibri" panose="020F0502020204030204" pitchFamily="34" charset="0"/>
                <a:cs typeface="Times New Roman" panose="02020603050405020304" pitchFamily="18" charset="0"/>
              </a:rPr>
              <a:t>COVID – 19 CASES ANALYSIS</a:t>
            </a:r>
          </a:p>
          <a:p>
            <a:endParaRPr lang="en-IN" sz="2400" kern="100"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IN" dirty="0"/>
          </a:p>
        </p:txBody>
      </p:sp>
      <p:sp>
        <p:nvSpPr>
          <p:cNvPr id="10" name="Subtitle 6">
            <a:extLst>
              <a:ext uri="{FF2B5EF4-FFF2-40B4-BE49-F238E27FC236}">
                <a16:creationId xmlns:a16="http://schemas.microsoft.com/office/drawing/2014/main" id="{B9172E41-14B7-E102-5BFD-3F26C3E42307}"/>
              </a:ext>
            </a:extLst>
          </p:cNvPr>
          <p:cNvSpPr txBox="1">
            <a:spLocks/>
          </p:cNvSpPr>
          <p:nvPr/>
        </p:nvSpPr>
        <p:spPr>
          <a:xfrm>
            <a:off x="1255882" y="4498428"/>
            <a:ext cx="2653966" cy="219666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50000"/>
              </a:lnSpc>
              <a:spcAft>
                <a:spcPts val="800"/>
              </a:spcAft>
              <a:buNone/>
              <a:tabLst>
                <a:tab pos="1288415" algn="l"/>
              </a:tabLst>
            </a:pPr>
            <a:r>
              <a:rPr lang="en-IN" sz="1700" b="1" u="sng" kern="100" dirty="0">
                <a:latin typeface="Book Antiqua" panose="02040602050305030304" pitchFamily="18" charset="0"/>
                <a:ea typeface="Calibri" panose="020F0502020204030204" pitchFamily="34" charset="0"/>
                <a:cs typeface="Times New Roman" panose="02020603050405020304" pitchFamily="18" charset="0"/>
              </a:rPr>
              <a:t>TEAM MEMBERS:</a:t>
            </a: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SHALOME A</a:t>
            </a:r>
            <a:endParaRPr lang="en-IN" sz="1700" kern="100" dirty="0">
              <a:latin typeface="Book Antiqua" panose="02040602050305030304" pitchFamily="18" charset="0"/>
              <a:ea typeface="Calibri" panose="020F0502020204030204" pitchFamily="34" charset="0"/>
              <a:cs typeface="Times New Roman" panose="02020603050405020304" pitchFamily="18" charset="0"/>
            </a:endParaRP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BALAJI S</a:t>
            </a:r>
            <a:endParaRPr lang="en-IN" sz="1700" kern="100" dirty="0">
              <a:latin typeface="Book Antiqua" panose="02040602050305030304" pitchFamily="18" charset="0"/>
              <a:ea typeface="Calibri" panose="020F0502020204030204" pitchFamily="34" charset="0"/>
              <a:cs typeface="Times New Roman" panose="02020603050405020304" pitchFamily="18" charset="0"/>
            </a:endParaRP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KAMALAKANNAN V</a:t>
            </a: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THANGARAJ S</a:t>
            </a: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VARUN KUMAR M</a:t>
            </a:r>
            <a:endParaRPr lang="en-IN" sz="1700" kern="100" dirty="0">
              <a:latin typeface="Book Antiqua" panose="02040602050305030304" pitchFamily="18" charset="0"/>
              <a:ea typeface="Calibri" panose="020F0502020204030204" pitchFamily="34" charset="0"/>
              <a:cs typeface="Times New Roman" panose="02020603050405020304" pitchFamily="18" charset="0"/>
            </a:endParaRPr>
          </a:p>
          <a:p>
            <a:pPr algn="r"/>
            <a:endParaRPr lang="en-IN" sz="1500" dirty="0"/>
          </a:p>
        </p:txBody>
      </p:sp>
    </p:spTree>
    <p:extLst>
      <p:ext uri="{BB962C8B-B14F-4D97-AF65-F5344CB8AC3E}">
        <p14:creationId xmlns:p14="http://schemas.microsoft.com/office/powerpoint/2010/main" val="199185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A535-9D5A-23E8-9938-E91D471049BD}"/>
              </a:ext>
            </a:extLst>
          </p:cNvPr>
          <p:cNvSpPr>
            <a:spLocks noGrp="1"/>
          </p:cNvSpPr>
          <p:nvPr>
            <p:ph type="title"/>
          </p:nvPr>
        </p:nvSpPr>
        <p:spPr/>
        <p:txBody>
          <a:bodyPr/>
          <a:lstStyle/>
          <a:p>
            <a:r>
              <a:rPr lang="en-IN" sz="4800" b="1" kern="100" dirty="0">
                <a:effectLst/>
                <a:latin typeface="Californian FB" panose="0207040306080B030204" pitchFamily="18" charset="0"/>
                <a:ea typeface="Calibri" panose="020F0502020204030204" pitchFamily="34" charset="0"/>
                <a:cs typeface="Times New Roman" panose="02020603050405020304" pitchFamily="18" charset="0"/>
              </a:rPr>
              <a:t>PROBLEM STATEMENT: </a:t>
            </a:r>
            <a:endParaRPr lang="en-IN" dirty="0"/>
          </a:p>
        </p:txBody>
      </p:sp>
      <p:sp>
        <p:nvSpPr>
          <p:cNvPr id="3" name="Content Placeholder 2">
            <a:extLst>
              <a:ext uri="{FF2B5EF4-FFF2-40B4-BE49-F238E27FC236}">
                <a16:creationId xmlns:a16="http://schemas.microsoft.com/office/drawing/2014/main" id="{5058906B-01BA-2E42-A2D5-2F10D333F0EB}"/>
              </a:ext>
            </a:extLst>
          </p:cNvPr>
          <p:cNvSpPr>
            <a:spLocks noGrp="1"/>
          </p:cNvSpPr>
          <p:nvPr>
            <p:ph idx="1"/>
          </p:nvPr>
        </p:nvSpPr>
        <p:spPr>
          <a:xfrm>
            <a:off x="5946648" y="2331615"/>
            <a:ext cx="5541159" cy="3585709"/>
          </a:xfrm>
        </p:spPr>
        <p:txBody>
          <a:bodyPr>
            <a:normAutofit/>
          </a:bodyPr>
          <a:lstStyle/>
          <a:p>
            <a:pPr marL="0" indent="0">
              <a:lnSpc>
                <a:spcPct val="150000"/>
              </a:lnSpc>
              <a:spcAft>
                <a:spcPts val="800"/>
              </a:spcAft>
              <a:buNone/>
              <a:tabLst>
                <a:tab pos="1288415" algn="l"/>
              </a:tabLst>
            </a:pPr>
            <a:r>
              <a:rPr lang="en-IN" sz="2200" b="1" dirty="0">
                <a:effectLst/>
                <a:latin typeface="Californian FB" panose="0207040306080B030204" pitchFamily="18" charset="0"/>
                <a:ea typeface="Calibri" panose="020F0502020204030204" pitchFamily="34" charset="0"/>
                <a:cs typeface="Times New Roman" panose="02020603050405020304" pitchFamily="18" charset="0"/>
              </a:rPr>
              <a:t>	</a:t>
            </a:r>
            <a:r>
              <a:rPr lang="en-IN" sz="2500" b="1" dirty="0">
                <a:effectLst/>
                <a:latin typeface="Californian FB" panose="0207040306080B030204" pitchFamily="18" charset="0"/>
                <a:ea typeface="Calibri" panose="020F0502020204030204" pitchFamily="34" charset="0"/>
                <a:cs typeface="Times New Roman" panose="02020603050405020304" pitchFamily="18" charset="0"/>
              </a:rPr>
              <a:t>The project aims to analyze and visualize COVID-19 cases using real-time data to gain insights, inform the public, and contribute to the understanding of the pandemic. </a:t>
            </a:r>
            <a:endParaRPr lang="en-IN" sz="2500" dirty="0">
              <a:latin typeface="Californian FB" panose="0207040306080B030204" pitchFamily="18" charset="0"/>
            </a:endParaRPr>
          </a:p>
        </p:txBody>
      </p:sp>
      <p:pic>
        <p:nvPicPr>
          <p:cNvPr id="5" name="Picture 4">
            <a:extLst>
              <a:ext uri="{FF2B5EF4-FFF2-40B4-BE49-F238E27FC236}">
                <a16:creationId xmlns:a16="http://schemas.microsoft.com/office/drawing/2014/main" id="{521029F5-0484-C56F-65EA-7DBDBEF05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97" y="2331615"/>
            <a:ext cx="4448083" cy="3318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354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A535-9D5A-23E8-9938-E91D471049BD}"/>
              </a:ext>
            </a:extLst>
          </p:cNvPr>
          <p:cNvSpPr>
            <a:spLocks noGrp="1"/>
          </p:cNvSpPr>
          <p:nvPr>
            <p:ph type="title"/>
          </p:nvPr>
        </p:nvSpPr>
        <p:spPr>
          <a:xfrm>
            <a:off x="1066800" y="852495"/>
            <a:ext cx="10058400" cy="1007837"/>
          </a:xfrm>
        </p:spPr>
        <p:txBody>
          <a:bodyPr/>
          <a:lstStyle/>
          <a:p>
            <a:r>
              <a:rPr lang="en-IN" dirty="0">
                <a:latin typeface="Californian FB" panose="0207040306080B030204" pitchFamily="18" charset="0"/>
              </a:rPr>
              <a:t>DATA ANALYTICS</a:t>
            </a:r>
          </a:p>
        </p:txBody>
      </p:sp>
      <p:sp>
        <p:nvSpPr>
          <p:cNvPr id="3" name="Content Placeholder 2">
            <a:extLst>
              <a:ext uri="{FF2B5EF4-FFF2-40B4-BE49-F238E27FC236}">
                <a16:creationId xmlns:a16="http://schemas.microsoft.com/office/drawing/2014/main" id="{5058906B-01BA-2E42-A2D5-2F10D333F0EB}"/>
              </a:ext>
            </a:extLst>
          </p:cNvPr>
          <p:cNvSpPr>
            <a:spLocks noGrp="1"/>
          </p:cNvSpPr>
          <p:nvPr>
            <p:ph idx="1"/>
          </p:nvPr>
        </p:nvSpPr>
        <p:spPr>
          <a:xfrm>
            <a:off x="1069847" y="2217684"/>
            <a:ext cx="5551669" cy="4004440"/>
          </a:xfrm>
        </p:spPr>
        <p:txBody>
          <a:bodyPr>
            <a:normAutofit/>
          </a:bodyPr>
          <a:lstStyle/>
          <a:p>
            <a:pPr marL="0" indent="0">
              <a:lnSpc>
                <a:spcPct val="100000"/>
              </a:lnSpc>
              <a:buNone/>
            </a:pPr>
            <a:r>
              <a:rPr lang="en-US" sz="2600" b="0" i="0" dirty="0">
                <a:effectLst/>
                <a:latin typeface="Book Antiqua" panose="02040602050305030304" pitchFamily="18" charset="0"/>
              </a:rPr>
              <a:t>Data analytics is the process of examining, cleaning, transforming, and interpreting data to discover meaningful patterns, draw conclusions, and support decision-making. It involves the use of various techniques and tools to extract valuable insights from data.</a:t>
            </a:r>
          </a:p>
          <a:p>
            <a:pPr marL="0" indent="0">
              <a:buNone/>
            </a:pPr>
            <a:endParaRPr lang="en-IN" sz="2400" dirty="0">
              <a:latin typeface="Book Antiqua" panose="02040602050305030304" pitchFamily="18" charset="0"/>
            </a:endParaRPr>
          </a:p>
        </p:txBody>
      </p:sp>
      <p:sp>
        <p:nvSpPr>
          <p:cNvPr id="4" name="Rectangle 1">
            <a:extLst>
              <a:ext uri="{FF2B5EF4-FFF2-40B4-BE49-F238E27FC236}">
                <a16:creationId xmlns:a16="http://schemas.microsoft.com/office/drawing/2014/main" id="{2B46E016-9E4E-D211-4BAC-89121E419D36}"/>
              </a:ext>
            </a:extLst>
          </p:cNvPr>
          <p:cNvSpPr>
            <a:spLocks noChangeArrowheads="1"/>
          </p:cNvSpPr>
          <p:nvPr/>
        </p:nvSpPr>
        <p:spPr bwMode="auto">
          <a:xfrm>
            <a:off x="0" y="-71611"/>
            <a:ext cx="65" cy="60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A16AB25-F560-7E33-3490-E48F7BB5D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950" y="2217684"/>
            <a:ext cx="4204139" cy="3251073"/>
          </a:xfrm>
          <a:prstGeom prst="rect">
            <a:avLst/>
          </a:prstGeom>
          <a:ln>
            <a:noFill/>
          </a:ln>
          <a:effectLst>
            <a:softEdge rad="112500"/>
          </a:effectLst>
        </p:spPr>
      </p:pic>
    </p:spTree>
    <p:extLst>
      <p:ext uri="{BB962C8B-B14F-4D97-AF65-F5344CB8AC3E}">
        <p14:creationId xmlns:p14="http://schemas.microsoft.com/office/powerpoint/2010/main" val="292904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992-969D-B519-8EA1-33819196154D}"/>
              </a:ext>
            </a:extLst>
          </p:cNvPr>
          <p:cNvSpPr>
            <a:spLocks noGrp="1"/>
          </p:cNvSpPr>
          <p:nvPr>
            <p:ph type="title"/>
          </p:nvPr>
        </p:nvSpPr>
        <p:spPr>
          <a:xfrm>
            <a:off x="1069848" y="484632"/>
            <a:ext cx="10058400" cy="1165492"/>
          </a:xfrm>
        </p:spPr>
        <p:txBody>
          <a:bodyPr/>
          <a:lstStyle/>
          <a:p>
            <a:r>
              <a:rPr lang="en-IN" dirty="0">
                <a:latin typeface="Californian FB" panose="0207040306080B030204" pitchFamily="18" charset="0"/>
              </a:rPr>
              <a:t>COVID 19-CASES</a:t>
            </a:r>
          </a:p>
        </p:txBody>
      </p:sp>
      <p:sp>
        <p:nvSpPr>
          <p:cNvPr id="3" name="Content Placeholder 2">
            <a:extLst>
              <a:ext uri="{FF2B5EF4-FFF2-40B4-BE49-F238E27FC236}">
                <a16:creationId xmlns:a16="http://schemas.microsoft.com/office/drawing/2014/main" id="{ED78E7B7-38A7-A1F6-1E55-EC773B28F6F1}"/>
              </a:ext>
            </a:extLst>
          </p:cNvPr>
          <p:cNvSpPr>
            <a:spLocks noGrp="1"/>
          </p:cNvSpPr>
          <p:nvPr>
            <p:ph idx="1"/>
          </p:nvPr>
        </p:nvSpPr>
        <p:spPr>
          <a:xfrm>
            <a:off x="1069847" y="1734207"/>
            <a:ext cx="6644746" cy="4761186"/>
          </a:xfrm>
        </p:spPr>
        <p:txBody>
          <a:bodyPr>
            <a:normAutofit fontScale="85000" lnSpcReduction="10000"/>
          </a:bodyPr>
          <a:lstStyle/>
          <a:p>
            <a:pPr marL="0" indent="0">
              <a:lnSpc>
                <a:spcPct val="120000"/>
              </a:lnSpc>
              <a:buNone/>
            </a:pPr>
            <a:r>
              <a:rPr lang="en-US" sz="2400" b="0" i="0" dirty="0">
                <a:effectLst/>
                <a:latin typeface="Californian FB" panose="0207040306080B030204" pitchFamily="18" charset="0"/>
              </a:rPr>
              <a:t>COVID-19, caused by the novel coronavirus SARS-CoV-2, is a global pandemic that has affected countries around the world.</a:t>
            </a:r>
          </a:p>
          <a:p>
            <a:pPr marL="0" indent="0">
              <a:buNone/>
            </a:pPr>
            <a:r>
              <a:rPr lang="en-US" sz="2400" b="0" i="0" dirty="0">
                <a:effectLst/>
                <a:latin typeface="Californian FB" panose="0207040306080B030204" pitchFamily="18" charset="0"/>
              </a:rPr>
              <a:t>Key points related to covid-19 cases are:</a:t>
            </a:r>
          </a:p>
          <a:p>
            <a:pPr algn="l">
              <a:buFont typeface="+mj-lt"/>
              <a:buAutoNum type="arabicPeriod"/>
            </a:pPr>
            <a:r>
              <a:rPr lang="en-US" sz="2400" b="0" i="0" dirty="0">
                <a:effectLst/>
                <a:latin typeface="Californian FB" panose="0207040306080B030204" pitchFamily="18" charset="0"/>
              </a:rPr>
              <a:t>Spread and Transmission</a:t>
            </a:r>
          </a:p>
          <a:p>
            <a:pPr algn="l">
              <a:buFont typeface="+mj-lt"/>
              <a:buAutoNum type="arabicPeriod"/>
            </a:pPr>
            <a:r>
              <a:rPr lang="en-US" sz="2400" b="0" i="0" dirty="0">
                <a:effectLst/>
                <a:latin typeface="Californian FB" panose="0207040306080B030204" pitchFamily="18" charset="0"/>
              </a:rPr>
              <a:t>Symptoms</a:t>
            </a:r>
          </a:p>
          <a:p>
            <a:pPr algn="l">
              <a:buFont typeface="+mj-lt"/>
              <a:buAutoNum type="arabicPeriod"/>
            </a:pPr>
            <a:r>
              <a:rPr lang="en-US" sz="2400" b="0" i="0" dirty="0">
                <a:effectLst/>
                <a:latin typeface="Californian FB" panose="0207040306080B030204" pitchFamily="18" charset="0"/>
              </a:rPr>
              <a:t>Testing</a:t>
            </a:r>
          </a:p>
          <a:p>
            <a:pPr algn="l">
              <a:buFont typeface="+mj-lt"/>
              <a:buAutoNum type="arabicPeriod"/>
            </a:pPr>
            <a:r>
              <a:rPr lang="en-US" sz="2400" b="0" i="0" dirty="0">
                <a:effectLst/>
                <a:latin typeface="Californian FB" panose="0207040306080B030204" pitchFamily="18" charset="0"/>
              </a:rPr>
              <a:t>Case Tracking</a:t>
            </a:r>
          </a:p>
          <a:p>
            <a:pPr algn="l">
              <a:buFont typeface="+mj-lt"/>
              <a:buAutoNum type="arabicPeriod"/>
            </a:pPr>
            <a:r>
              <a:rPr lang="en-US" sz="2400" b="0" i="0" dirty="0">
                <a:effectLst/>
                <a:latin typeface="Californian FB" panose="0207040306080B030204" pitchFamily="18" charset="0"/>
              </a:rPr>
              <a:t>Vaccination</a:t>
            </a:r>
          </a:p>
          <a:p>
            <a:pPr algn="l">
              <a:buFont typeface="+mj-lt"/>
              <a:buAutoNum type="arabicPeriod"/>
            </a:pPr>
            <a:r>
              <a:rPr lang="en-US" sz="2400" b="0" i="0" dirty="0">
                <a:effectLst/>
                <a:latin typeface="Californian FB" panose="0207040306080B030204" pitchFamily="18" charset="0"/>
              </a:rPr>
              <a:t>Variants</a:t>
            </a:r>
          </a:p>
          <a:p>
            <a:pPr algn="l">
              <a:buFont typeface="+mj-lt"/>
              <a:buAutoNum type="arabicPeriod"/>
            </a:pPr>
            <a:r>
              <a:rPr lang="en-US" sz="2400" b="0" i="0" dirty="0">
                <a:effectLst/>
                <a:latin typeface="Californian FB" panose="0207040306080B030204" pitchFamily="18" charset="0"/>
              </a:rPr>
              <a:t>Public Health Measures</a:t>
            </a:r>
          </a:p>
          <a:p>
            <a:pPr algn="l">
              <a:buFont typeface="+mj-lt"/>
              <a:buAutoNum type="arabicPeriod"/>
            </a:pPr>
            <a:r>
              <a:rPr lang="en-US" sz="2400" b="0" i="0" dirty="0">
                <a:effectLst/>
                <a:latin typeface="Californian FB" panose="0207040306080B030204" pitchFamily="18" charset="0"/>
              </a:rPr>
              <a:t>Global Impact</a:t>
            </a:r>
          </a:p>
          <a:p>
            <a:pPr algn="l">
              <a:buFont typeface="+mj-lt"/>
              <a:buAutoNum type="arabicPeriod"/>
            </a:pPr>
            <a:r>
              <a:rPr lang="en-US" sz="2400" b="0" i="0" dirty="0">
                <a:effectLst/>
                <a:latin typeface="Californian FB" panose="0207040306080B030204" pitchFamily="18" charset="0"/>
              </a:rPr>
              <a:t>Ongoing Research</a:t>
            </a:r>
          </a:p>
          <a:p>
            <a:pPr marL="0" indent="0">
              <a:buNone/>
            </a:pPr>
            <a:endParaRPr lang="en-US" b="0" i="0" dirty="0">
              <a:effectLst/>
              <a:latin typeface="Californian FB" panose="0207040306080B030204" pitchFamily="18" charset="0"/>
            </a:endParaRPr>
          </a:p>
          <a:p>
            <a:pPr marL="0" indent="0">
              <a:buNone/>
            </a:pPr>
            <a:endParaRPr lang="en-IN" dirty="0">
              <a:latin typeface="Californian FB" panose="0207040306080B030204" pitchFamily="18" charset="0"/>
            </a:endParaRPr>
          </a:p>
        </p:txBody>
      </p:sp>
      <p:pic>
        <p:nvPicPr>
          <p:cNvPr id="7" name="Picture 6">
            <a:extLst>
              <a:ext uri="{FF2B5EF4-FFF2-40B4-BE49-F238E27FC236}">
                <a16:creationId xmlns:a16="http://schemas.microsoft.com/office/drawing/2014/main" id="{99D93E90-13C6-ECBB-D1FB-86750867D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119" y="2738930"/>
            <a:ext cx="4922454" cy="2751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610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9DCD62-19D3-C9C1-9295-3C9A783595BA}"/>
              </a:ext>
            </a:extLst>
          </p:cNvPr>
          <p:cNvPicPr>
            <a:picLocks noChangeAspect="1"/>
          </p:cNvPicPr>
          <p:nvPr/>
        </p:nvPicPr>
        <p:blipFill rotWithShape="1">
          <a:blip r:embed="rId2">
            <a:extLst>
              <a:ext uri="{28A0092B-C50C-407E-A947-70E740481C1C}">
                <a14:useLocalDpi xmlns:a14="http://schemas.microsoft.com/office/drawing/2010/main" val="0"/>
              </a:ext>
            </a:extLst>
          </a:blip>
          <a:srcRect l="1293" t="10000" r="13104" b="5900"/>
          <a:stretch/>
        </p:blipFill>
        <p:spPr>
          <a:xfrm>
            <a:off x="609599" y="545224"/>
            <a:ext cx="10436773" cy="5767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458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049F-626B-F975-3BC4-FC0DE3C21725}"/>
              </a:ext>
            </a:extLst>
          </p:cNvPr>
          <p:cNvSpPr>
            <a:spLocks noGrp="1"/>
          </p:cNvSpPr>
          <p:nvPr>
            <p:ph type="title"/>
          </p:nvPr>
        </p:nvSpPr>
        <p:spPr>
          <a:xfrm>
            <a:off x="903889" y="589736"/>
            <a:ext cx="9562207" cy="1239064"/>
          </a:xfrm>
        </p:spPr>
        <p:txBody>
          <a:bodyPr/>
          <a:lstStyle/>
          <a:p>
            <a:r>
              <a:rPr lang="en-IN" dirty="0">
                <a:latin typeface="Californian FB" panose="0207040306080B030204" pitchFamily="18" charset="0"/>
              </a:rPr>
              <a:t>COVID-19 CASES ANALYSIS</a:t>
            </a:r>
          </a:p>
        </p:txBody>
      </p:sp>
      <p:sp>
        <p:nvSpPr>
          <p:cNvPr id="3" name="Content Placeholder 2">
            <a:extLst>
              <a:ext uri="{FF2B5EF4-FFF2-40B4-BE49-F238E27FC236}">
                <a16:creationId xmlns:a16="http://schemas.microsoft.com/office/drawing/2014/main" id="{79976579-8A27-67C2-2E27-F8E18366F123}"/>
              </a:ext>
            </a:extLst>
          </p:cNvPr>
          <p:cNvSpPr>
            <a:spLocks noGrp="1"/>
          </p:cNvSpPr>
          <p:nvPr>
            <p:ph idx="1"/>
          </p:nvPr>
        </p:nvSpPr>
        <p:spPr>
          <a:xfrm>
            <a:off x="903889" y="1933902"/>
            <a:ext cx="10182317" cy="4414345"/>
          </a:xfrm>
        </p:spPr>
        <p:txBody>
          <a:bodyPr>
            <a:noAutofit/>
          </a:bodyPr>
          <a:lstStyle/>
          <a:p>
            <a:r>
              <a:rPr lang="en-US" sz="2400" b="1" dirty="0">
                <a:latin typeface="Californian FB" panose="0207040306080B030204" pitchFamily="18" charset="0"/>
              </a:rPr>
              <a:t>Data Collection: </a:t>
            </a:r>
            <a:r>
              <a:rPr lang="en-US" sz="2400" dirty="0">
                <a:latin typeface="Californian FB" panose="0207040306080B030204" pitchFamily="18" charset="0"/>
              </a:rPr>
              <a:t>Gather real-time COVID-19 data from reliable sources such as government health agencies, the World Health Organization (WHO), and data repositories like Johns Hopkins University's COVID-19 Dashboard. This data should include information on the number of cases, recoveries, deaths, testing, and other relevant metrics. Ensure that you have a reliable and up-to-date data source.</a:t>
            </a:r>
          </a:p>
          <a:p>
            <a:r>
              <a:rPr lang="en-US" sz="2400" b="1" dirty="0">
                <a:latin typeface="Californian FB" panose="0207040306080B030204" pitchFamily="18" charset="0"/>
              </a:rPr>
              <a:t>Data Cleaning and Preprocessing: </a:t>
            </a:r>
            <a:r>
              <a:rPr lang="en-US" sz="2400" dirty="0">
                <a:latin typeface="Californian FB" panose="0207040306080B030204" pitchFamily="18" charset="0"/>
              </a:rPr>
              <a:t>Process the data to remove any inconsistencies, missing values, or duplicate entries. Ensure data quality and integrity before analysis.</a:t>
            </a:r>
          </a:p>
          <a:p>
            <a:r>
              <a:rPr lang="en-US" sz="2400" b="1" dirty="0">
                <a:latin typeface="Californian FB" panose="0207040306080B030204" pitchFamily="18" charset="0"/>
              </a:rPr>
              <a:t>Exploratory Data Analysis (EDA): </a:t>
            </a:r>
            <a:r>
              <a:rPr lang="en-US" sz="2400" dirty="0">
                <a:latin typeface="Californian FB" panose="0207040306080B030204" pitchFamily="18" charset="0"/>
              </a:rPr>
              <a:t>Perform EDA to understand the data's characteristics. Generate summary statistics, visualize trends, and identify any anomalies or outliers.</a:t>
            </a:r>
          </a:p>
        </p:txBody>
      </p:sp>
    </p:spTree>
    <p:extLst>
      <p:ext uri="{BB962C8B-B14F-4D97-AF65-F5344CB8AC3E}">
        <p14:creationId xmlns:p14="http://schemas.microsoft.com/office/powerpoint/2010/main" val="254440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5C501-CCD5-498B-5FDA-E785A3667413}"/>
              </a:ext>
            </a:extLst>
          </p:cNvPr>
          <p:cNvSpPr>
            <a:spLocks noGrp="1"/>
          </p:cNvSpPr>
          <p:nvPr>
            <p:ph idx="1"/>
          </p:nvPr>
        </p:nvSpPr>
        <p:spPr>
          <a:xfrm>
            <a:off x="872359" y="819807"/>
            <a:ext cx="6810703" cy="5150069"/>
          </a:xfrm>
        </p:spPr>
        <p:txBody>
          <a:bodyPr>
            <a:normAutofit/>
          </a:bodyPr>
          <a:lstStyle/>
          <a:p>
            <a:r>
              <a:rPr lang="en-US" sz="2400" b="1" dirty="0">
                <a:latin typeface="Californian FB" panose="0207040306080B030204" pitchFamily="18" charset="0"/>
              </a:rPr>
              <a:t>Data Visualization: </a:t>
            </a:r>
            <a:r>
              <a:rPr lang="en-US" sz="2400" dirty="0">
                <a:latin typeface="Californian FB" panose="0207040306080B030204" pitchFamily="18" charset="0"/>
              </a:rPr>
              <a:t>Create visualizations such as line charts, bar graphs, heatmaps, and geographic maps to present the data in an understandable and informative way. Tools like Tableau, Power BI, or Python libraries like Matplotlib and Seaborn can be useful for this purpose.</a:t>
            </a:r>
          </a:p>
          <a:p>
            <a:r>
              <a:rPr lang="en-US" sz="2400" b="1" dirty="0">
                <a:latin typeface="Californian FB" panose="0207040306080B030204" pitchFamily="18" charset="0"/>
              </a:rPr>
              <a:t>Real-time Updates: </a:t>
            </a:r>
            <a:r>
              <a:rPr lang="en-US" sz="2400" dirty="0">
                <a:latin typeface="Californian FB" panose="0207040306080B030204" pitchFamily="18" charset="0"/>
              </a:rPr>
              <a:t>Implement a system to regularly update and refresh the data to keep it real-time. You can automate data retrieval and processing using scripts or data integration tools.</a:t>
            </a:r>
          </a:p>
          <a:p>
            <a:r>
              <a:rPr lang="en-US" sz="2400" b="1" dirty="0">
                <a:latin typeface="Californian FB" panose="0207040306080B030204" pitchFamily="18" charset="0"/>
              </a:rPr>
              <a:t>Geospatial Visualization: </a:t>
            </a:r>
            <a:r>
              <a:rPr lang="en-US" sz="2400" dirty="0">
                <a:latin typeface="Californian FB" panose="0207040306080B030204" pitchFamily="18" charset="0"/>
              </a:rPr>
              <a:t>Use geospatial data visualization to display the spread of COVID-19 on maps. Tools like Leaflet or GIS software can help with this.</a:t>
            </a:r>
          </a:p>
          <a:p>
            <a:endParaRPr lang="en-IN" dirty="0"/>
          </a:p>
        </p:txBody>
      </p:sp>
      <p:pic>
        <p:nvPicPr>
          <p:cNvPr id="7" name="Picture 6">
            <a:extLst>
              <a:ext uri="{FF2B5EF4-FFF2-40B4-BE49-F238E27FC236}">
                <a16:creationId xmlns:a16="http://schemas.microsoft.com/office/drawing/2014/main" id="{9D28C4DC-4392-0952-EC29-A79B592D6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290" y="1397876"/>
            <a:ext cx="3877150" cy="35840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700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14ABE-654D-1B38-F246-70280C809464}"/>
              </a:ext>
            </a:extLst>
          </p:cNvPr>
          <p:cNvSpPr>
            <a:spLocks noGrp="1"/>
          </p:cNvSpPr>
          <p:nvPr>
            <p:ph idx="1"/>
          </p:nvPr>
        </p:nvSpPr>
        <p:spPr>
          <a:xfrm>
            <a:off x="903890" y="536028"/>
            <a:ext cx="10221310" cy="6138041"/>
          </a:xfrm>
        </p:spPr>
        <p:txBody>
          <a:bodyPr>
            <a:normAutofit fontScale="92500" lnSpcReduction="10000"/>
          </a:bodyPr>
          <a:lstStyle/>
          <a:p>
            <a:r>
              <a:rPr lang="en-US" sz="2600" b="1" dirty="0">
                <a:latin typeface="Californian FB" panose="0207040306080B030204" pitchFamily="18" charset="0"/>
              </a:rPr>
              <a:t>Trend Analysis:</a:t>
            </a:r>
            <a:r>
              <a:rPr lang="en-US" sz="2600" dirty="0">
                <a:latin typeface="Californian FB" panose="0207040306080B030204" pitchFamily="18" charset="0"/>
              </a:rPr>
              <a:t> Analyze the data to identify trends, patterns, and hotspots.  For example, you can analyze the growth rate of cases in different regions or countries.</a:t>
            </a:r>
            <a:endParaRPr lang="en-US" sz="2600" b="1" dirty="0">
              <a:latin typeface="Californian FB" panose="0207040306080B030204" pitchFamily="18" charset="0"/>
            </a:endParaRPr>
          </a:p>
          <a:p>
            <a:r>
              <a:rPr lang="en-US" sz="2600" b="1" dirty="0">
                <a:latin typeface="Californian FB" panose="0207040306080B030204" pitchFamily="18" charset="0"/>
              </a:rPr>
              <a:t>Statistical Analysis: </a:t>
            </a:r>
            <a:r>
              <a:rPr lang="en-US" sz="2600" dirty="0">
                <a:latin typeface="Californian FB" panose="0207040306080B030204" pitchFamily="18" charset="0"/>
              </a:rPr>
              <a:t>Conduct statistical tests to derive insights, such as the correlation between testing rates and infection rates, or the impact of public health measures on the curve.</a:t>
            </a:r>
          </a:p>
          <a:p>
            <a:r>
              <a:rPr lang="en-US" sz="2600" b="1" dirty="0">
                <a:latin typeface="Californian FB" panose="0207040306080B030204" pitchFamily="18" charset="0"/>
              </a:rPr>
              <a:t>Predictive Modeling: </a:t>
            </a:r>
            <a:r>
              <a:rPr lang="en-US" sz="2600" dirty="0">
                <a:latin typeface="Californian FB" panose="0207040306080B030204" pitchFamily="18" charset="0"/>
              </a:rPr>
              <a:t>You can build predictive models to forecast the spread of the virus based on historical data and known variables. Time series analysis and machine learning can be used for this purpose.</a:t>
            </a:r>
          </a:p>
          <a:p>
            <a:r>
              <a:rPr lang="en-US" sz="2600" b="1" dirty="0">
                <a:latin typeface="Californian FB" panose="0207040306080B030204" pitchFamily="18" charset="0"/>
              </a:rPr>
              <a:t>Interactive Dashboards: </a:t>
            </a:r>
            <a:r>
              <a:rPr lang="en-US" sz="2600" dirty="0">
                <a:latin typeface="Californian FB" panose="0207040306080B030204" pitchFamily="18" charset="0"/>
              </a:rPr>
              <a:t>Create interactive dashboards that allow users to explore the data and gain insights. Tools like Tableau, Power BI, or custom web development with JavaScript can help in building these dashboards.</a:t>
            </a:r>
          </a:p>
          <a:p>
            <a:r>
              <a:rPr lang="en-US" sz="2600" b="1" dirty="0">
                <a:latin typeface="Californian FB" panose="0207040306080B030204" pitchFamily="18" charset="0"/>
              </a:rPr>
              <a:t>Public Communication: </a:t>
            </a:r>
            <a:r>
              <a:rPr lang="en-US" sz="2600" dirty="0">
                <a:latin typeface="Californian FB" panose="0207040306080B030204" pitchFamily="18" charset="0"/>
              </a:rPr>
              <a:t>Share your findings and visualizations through public channels like a website, social media, or data visualization platforms. This can help in informing the public and raising awareness.</a:t>
            </a:r>
          </a:p>
          <a:p>
            <a:r>
              <a:rPr lang="en-US" sz="2600" b="1" dirty="0">
                <a:latin typeface="Californian FB" panose="0207040306080B030204" pitchFamily="18" charset="0"/>
              </a:rPr>
              <a:t>Data Source Attribution: </a:t>
            </a:r>
            <a:r>
              <a:rPr lang="en-US" sz="2600" dirty="0">
                <a:latin typeface="Californian FB" panose="0207040306080B030204" pitchFamily="18" charset="0"/>
              </a:rPr>
              <a:t>Always provide proper attribution to the data sources used in your project.</a:t>
            </a:r>
          </a:p>
          <a:p>
            <a:endParaRPr lang="en-US" sz="2600" dirty="0">
              <a:latin typeface="Californian FB" panose="0207040306080B030204" pitchFamily="18" charset="0"/>
            </a:endParaRPr>
          </a:p>
          <a:p>
            <a:endParaRPr lang="en-IN" dirty="0"/>
          </a:p>
        </p:txBody>
      </p:sp>
    </p:spTree>
    <p:extLst>
      <p:ext uri="{BB962C8B-B14F-4D97-AF65-F5344CB8AC3E}">
        <p14:creationId xmlns:p14="http://schemas.microsoft.com/office/powerpoint/2010/main" val="175289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BD962-A7E6-7F6D-C7E3-1CD2011D2FB9}"/>
              </a:ext>
            </a:extLst>
          </p:cNvPr>
          <p:cNvSpPr>
            <a:spLocks noGrp="1"/>
          </p:cNvSpPr>
          <p:nvPr>
            <p:ph idx="1"/>
          </p:nvPr>
        </p:nvSpPr>
        <p:spPr>
          <a:xfrm>
            <a:off x="725214" y="735724"/>
            <a:ext cx="7157545" cy="5707117"/>
          </a:xfrm>
        </p:spPr>
        <p:txBody>
          <a:bodyPr>
            <a:normAutofit/>
          </a:bodyPr>
          <a:lstStyle/>
          <a:p>
            <a:r>
              <a:rPr lang="en-US" sz="2400" b="1" dirty="0">
                <a:latin typeface="Californian FB" panose="0207040306080B030204" pitchFamily="18" charset="0"/>
              </a:rPr>
              <a:t>Ethical Considerations: </a:t>
            </a:r>
            <a:r>
              <a:rPr lang="en-US" sz="2400" dirty="0">
                <a:latin typeface="Californian FB" panose="0207040306080B030204" pitchFamily="18" charset="0"/>
              </a:rPr>
              <a:t>Given the sensitivity of the topic, be mindful of ethical considerations, such as privacy and ensuring that your project's purpose is to inform and not cause panic.</a:t>
            </a:r>
          </a:p>
          <a:p>
            <a:r>
              <a:rPr lang="en-US" sz="2400" b="1" dirty="0">
                <a:latin typeface="Californian FB" panose="0207040306080B030204" pitchFamily="18" charset="0"/>
              </a:rPr>
              <a:t>Collaboration: </a:t>
            </a:r>
            <a:r>
              <a:rPr lang="en-US" sz="2400" dirty="0">
                <a:latin typeface="Californian FB" panose="0207040306080B030204" pitchFamily="18" charset="0"/>
              </a:rPr>
              <a:t>Consider collaborating with epidemiologists, public health experts, and data scientists who have expertise in infectious diseases for a more comprehensive analysis.</a:t>
            </a:r>
          </a:p>
          <a:p>
            <a:r>
              <a:rPr lang="en-US" sz="2400" b="1" dirty="0">
                <a:latin typeface="Californian FB" panose="0207040306080B030204" pitchFamily="18" charset="0"/>
              </a:rPr>
              <a:t>Documentation:</a:t>
            </a:r>
            <a:r>
              <a:rPr lang="en-US" sz="2400" dirty="0">
                <a:latin typeface="Californian FB" panose="0207040306080B030204" pitchFamily="18" charset="0"/>
              </a:rPr>
              <a:t> Document your data sources, methodologies, and findings comprehensively to make your project transparent and reproducible.</a:t>
            </a:r>
          </a:p>
          <a:p>
            <a:r>
              <a:rPr lang="en-US" sz="2400" b="1" dirty="0">
                <a:latin typeface="Californian FB" panose="0207040306080B030204" pitchFamily="18" charset="0"/>
              </a:rPr>
              <a:t>Feedback Mechanism: </a:t>
            </a:r>
            <a:r>
              <a:rPr lang="en-US" sz="2400" dirty="0">
                <a:latin typeface="Californian FB" panose="0207040306080B030204" pitchFamily="18" charset="0"/>
              </a:rPr>
              <a:t>Encourage user feedback and engagement to improve your project and address any concerns or questions from the public.</a:t>
            </a:r>
            <a:endParaRPr lang="en-IN" sz="2400" dirty="0">
              <a:latin typeface="Californian FB" panose="0207040306080B030204" pitchFamily="18" charset="0"/>
            </a:endParaRPr>
          </a:p>
          <a:p>
            <a:endParaRPr lang="en-IN" dirty="0"/>
          </a:p>
        </p:txBody>
      </p:sp>
      <p:pic>
        <p:nvPicPr>
          <p:cNvPr id="5" name="Picture 4">
            <a:extLst>
              <a:ext uri="{FF2B5EF4-FFF2-40B4-BE49-F238E27FC236}">
                <a16:creationId xmlns:a16="http://schemas.microsoft.com/office/drawing/2014/main" id="{F6662CA4-95D5-7625-505E-1EB402E8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372" y="1662934"/>
            <a:ext cx="3657599" cy="3161314"/>
          </a:xfrm>
          <a:prstGeom prst="rect">
            <a:avLst/>
          </a:prstGeom>
          <a:ln>
            <a:noFill/>
          </a:ln>
          <a:effectLst>
            <a:softEdge rad="112500"/>
          </a:effectLst>
        </p:spPr>
      </p:pic>
    </p:spTree>
    <p:extLst>
      <p:ext uri="{BB962C8B-B14F-4D97-AF65-F5344CB8AC3E}">
        <p14:creationId xmlns:p14="http://schemas.microsoft.com/office/powerpoint/2010/main" val="3939524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100</TotalTime>
  <Words>681</Words>
  <Application>Microsoft Office PowerPoint</Application>
  <PresentationFormat>Widescreen</PresentationFormat>
  <Paragraphs>45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Wood Type</vt:lpstr>
      <vt:lpstr>GOVERNMENT COLLEGE OF ENGINEERING BARGUR ( AUTONOMOUS)</vt:lpstr>
      <vt:lpstr>PROBLEM STATEMENT: </vt:lpstr>
      <vt:lpstr>DATA ANALYTICS</vt:lpstr>
      <vt:lpstr>COVID 19-CASES</vt:lpstr>
      <vt:lpstr>PowerPoint Presentation</vt:lpstr>
      <vt:lpstr>COVID-19 CASES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 AUTONOMOUS)</dc:title>
  <dc:creator>SHALOM A</dc:creator>
  <cp:lastModifiedBy>SHALOM A</cp:lastModifiedBy>
  <cp:revision>4</cp:revision>
  <dcterms:created xsi:type="dcterms:W3CDTF">2023-10-11T14:34:35Z</dcterms:created>
  <dcterms:modified xsi:type="dcterms:W3CDTF">2023-10-11T16:48:36Z</dcterms:modified>
</cp:coreProperties>
</file>