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61495-C1FC-4563-9498-D93B7353AFE3}" v="3080" dt="2021-10-08T08:38:24.097"/>
    <p1510:client id="{7F99BCAA-C732-3033-11B2-833EDDDCD888}" v="22" dt="2021-10-09T05:09:37.267"/>
    <p1510:client id="{9FA941AA-3C3A-1E6D-3714-9537BCC040DE}" v="182" dt="2021-10-09T06:57:06.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9" d="100"/>
          <a:sy n="49" d="100"/>
        </p:scale>
        <p:origin x="5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8/04/all-about-business-intelligence-value-benefits-and-its-futur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raymondtec.com/2019/02/qlik-to-acquire-attunity-for-560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luciamonterorodriguez.com/conoce-que-te-ofrece-microsoft-power-bi/"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peoplemattersglobal.com/news/hr-technology/global-hr-analytics-market-to-grow-by-12-23106"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hebluediamondgallery.com/handwriting/e/exampl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technofaq.org/posts/2019/09/what-is-the-importance-of-business-intelligence-tools-in-todays-ecommerc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odern Love"/>
                <a:ea typeface="+mj-lt"/>
                <a:cs typeface="+mj-lt"/>
              </a:rPr>
              <a:t>Business Intelligent</a:t>
            </a:r>
            <a:endParaRPr lang="en-US"/>
          </a:p>
          <a:p>
            <a:pPr algn="l"/>
            <a:endParaRPr lang="en-US" dirty="0">
              <a:latin typeface="Modern Love"/>
              <a:ea typeface="+mj-lt"/>
              <a:cs typeface="+mj-lt"/>
            </a:endParaRPr>
          </a:p>
          <a:p>
            <a:endParaRPr lang="en-US" dirty="0">
              <a:latin typeface="Modern Love"/>
              <a:cs typeface="Calibri Light"/>
            </a:endParaRPr>
          </a:p>
        </p:txBody>
      </p:sp>
      <p:sp>
        <p:nvSpPr>
          <p:cNvPr id="3" name="Subtitle 2"/>
          <p:cNvSpPr>
            <a:spLocks noGrp="1"/>
          </p:cNvSpPr>
          <p:nvPr>
            <p:ph type="subTitle" idx="1"/>
          </p:nvPr>
        </p:nvSpPr>
        <p:spPr/>
        <p:txBody>
          <a:bodyPr/>
          <a:lstStyle/>
          <a:p>
            <a:endParaRPr lang="en-US"/>
          </a:p>
        </p:txBody>
      </p:sp>
      <p:pic>
        <p:nvPicPr>
          <p:cNvPr id="4" name="Picture 4" descr="A picture containing text, blackboard&#10;&#10;Description automatically generated">
            <a:extLst>
              <a:ext uri="{FF2B5EF4-FFF2-40B4-BE49-F238E27FC236}">
                <a16:creationId xmlns:a16="http://schemas.microsoft.com/office/drawing/2014/main" id="{E6E78520-5FD7-4728-8F66-4490F753128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750" y="-5101"/>
            <a:ext cx="12203499" cy="6868201"/>
          </a:xfrm>
          <a:prstGeom prst="rect">
            <a:avLst/>
          </a:prstGeom>
        </p:spPr>
      </p:pic>
      <p:sp>
        <p:nvSpPr>
          <p:cNvPr id="7" name="TextBox 6">
            <a:extLst>
              <a:ext uri="{FF2B5EF4-FFF2-40B4-BE49-F238E27FC236}">
                <a16:creationId xmlns:a16="http://schemas.microsoft.com/office/drawing/2014/main" id="{4E6C1932-4BAE-439D-87F6-D53B4879B7F6}"/>
              </a:ext>
            </a:extLst>
          </p:cNvPr>
          <p:cNvSpPr txBox="1"/>
          <p:nvPr/>
        </p:nvSpPr>
        <p:spPr>
          <a:xfrm>
            <a:off x="1847194" y="4356538"/>
            <a:ext cx="8510750"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accent5"/>
                </a:solidFill>
                <a:latin typeface="Modern Love"/>
              </a:rPr>
              <a:t>Group Presentation</a:t>
            </a:r>
            <a:endParaRPr lang="en-US" sz="5000" b="1">
              <a:solidFill>
                <a:schemeClr val="accent5"/>
              </a:solidFill>
              <a:cs typeface="Calibri"/>
            </a:endParaRPr>
          </a:p>
          <a:p>
            <a:pPr algn="ctr"/>
            <a:r>
              <a:rPr lang="en-US" sz="5000" b="1" dirty="0">
                <a:solidFill>
                  <a:schemeClr val="accent5"/>
                </a:solidFill>
                <a:latin typeface="Modern Love"/>
              </a:rPr>
              <a:t>Present By:</a:t>
            </a:r>
          </a:p>
          <a:p>
            <a:pPr algn="ctr"/>
            <a:r>
              <a:rPr lang="en-US" sz="5000" b="1" dirty="0">
                <a:solidFill>
                  <a:schemeClr val="accent5"/>
                </a:solidFill>
                <a:latin typeface="Modern Love"/>
                <a:cs typeface="Calibri"/>
              </a:rPr>
              <a:t>SHALOMSHAN &amp; JAMSITH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DA46-A405-4FE0-8FA0-2556FF0EDD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D8E80D-FA48-4F59-9A36-94B0143C8A24}"/>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F749B2E6-5C03-4D72-9E37-C582849AC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88E783DD-AC28-4AD6-A453-2CB117CAE5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p:nvSpPr>
          <p:cNvPr id="6" name="Rectangle 5">
            <a:extLst>
              <a:ext uri="{FF2B5EF4-FFF2-40B4-BE49-F238E27FC236}">
                <a16:creationId xmlns:a16="http://schemas.microsoft.com/office/drawing/2014/main" id="{6030E552-0A53-433F-90A8-1BA13DDE5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3048"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Rectangle 6">
            <a:extLst>
              <a:ext uri="{FF2B5EF4-FFF2-40B4-BE49-F238E27FC236}">
                <a16:creationId xmlns:a16="http://schemas.microsoft.com/office/drawing/2014/main" id="{DABD134E-CE3A-43A2-9BA5-7B4A4C773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descr="Icon&#10;&#10;Description automatically generated">
            <a:extLst>
              <a:ext uri="{FF2B5EF4-FFF2-40B4-BE49-F238E27FC236}">
                <a16:creationId xmlns:a16="http://schemas.microsoft.com/office/drawing/2014/main" id="{085AAEBF-6FA8-4396-8FA5-40410AD7E0E6}"/>
              </a:ext>
            </a:extLst>
          </p:cNvPr>
          <p:cNvPicPr>
            <a:picLocks noGrp="1" noChangeAspect="1"/>
          </p:cNvPicPr>
          <p:nvPr/>
        </p:nvPicPr>
        <p:blipFill rotWithShape="1">
          <a:blip r:embed="rId3">
            <a:alphaModFix amt="60000"/>
            <a:extLst>
              <a:ext uri="{837473B0-CC2E-450A-ABE3-18F120FF3D39}">
                <a1611:picAttrSrcUrl xmlns:a1611="http://schemas.microsoft.com/office/drawing/2016/11/main" r:id="rId4"/>
              </a:ext>
            </a:extLst>
          </a:blip>
          <a:srcRect t="7484" r="-1" b="17511"/>
          <a:stretch/>
        </p:blipFill>
        <p:spPr>
          <a:xfrm>
            <a:off x="3048" y="10"/>
            <a:ext cx="12188952" cy="6856614"/>
          </a:xfrm>
          <a:prstGeom prst="rect">
            <a:avLst/>
          </a:prstGeom>
        </p:spPr>
      </p:pic>
      <p:sp>
        <p:nvSpPr>
          <p:cNvPr id="9" name="Title 1">
            <a:extLst>
              <a:ext uri="{FF2B5EF4-FFF2-40B4-BE49-F238E27FC236}">
                <a16:creationId xmlns:a16="http://schemas.microsoft.com/office/drawing/2014/main" id="{7D187F6D-50D3-4BFF-9153-10D5477881A2}"/>
              </a:ext>
            </a:extLst>
          </p:cNvPr>
          <p:cNvSpPr>
            <a:spLocks noGrp="1"/>
          </p:cNvSpPr>
          <p:nvPr/>
        </p:nvSpPr>
        <p:spPr>
          <a:xfrm>
            <a:off x="372098" y="-2714"/>
            <a:ext cx="10176934" cy="851179"/>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5000" b="1" dirty="0">
                <a:solidFill>
                  <a:srgbClr val="FFFFFF"/>
                </a:solidFill>
                <a:latin typeface="Modern Love"/>
              </a:rPr>
              <a:t>Qlik</a:t>
            </a:r>
            <a:r>
              <a:rPr lang="en-US" sz="5000" dirty="0">
                <a:solidFill>
                  <a:srgbClr val="FFFFFF"/>
                </a:solidFill>
                <a:latin typeface="Modern Love"/>
              </a:rPr>
              <a:t> </a:t>
            </a:r>
            <a:endParaRPr lang="en-US" sz="5000" dirty="0">
              <a:latin typeface="Modern Love"/>
              <a:cs typeface="Sabon Next LT"/>
            </a:endParaRPr>
          </a:p>
        </p:txBody>
      </p:sp>
      <p:sp>
        <p:nvSpPr>
          <p:cNvPr id="10" name="TextBox 7">
            <a:extLst>
              <a:ext uri="{FF2B5EF4-FFF2-40B4-BE49-F238E27FC236}">
                <a16:creationId xmlns:a16="http://schemas.microsoft.com/office/drawing/2014/main" id="{BE8A5A3C-0569-48C7-A606-B1D73859599F}"/>
              </a:ext>
            </a:extLst>
          </p:cNvPr>
          <p:cNvSpPr txBox="1"/>
          <p:nvPr/>
        </p:nvSpPr>
        <p:spPr>
          <a:xfrm>
            <a:off x="153143" y="1101306"/>
            <a:ext cx="7473350" cy="63248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500" b="1">
                <a:solidFill>
                  <a:schemeClr val="bg1"/>
                </a:solidFill>
                <a:latin typeface="Times"/>
                <a:cs typeface="Times"/>
              </a:rPr>
              <a:t>Qlik Develop Organization: Qlik</a:t>
            </a:r>
            <a:endParaRPr lang="en-US" sz="2500" b="1">
              <a:solidFill>
                <a:schemeClr val="bg1"/>
              </a:solidFill>
              <a:latin typeface="Avenir Next LT Pro"/>
              <a:cs typeface="Times"/>
            </a:endParaRPr>
          </a:p>
          <a:p>
            <a:endParaRPr lang="en-US" sz="2500" b="1" dirty="0">
              <a:solidFill>
                <a:schemeClr val="bg1"/>
              </a:solidFill>
            </a:endParaRPr>
          </a:p>
          <a:p>
            <a:endParaRPr lang="en-US" sz="2500" b="1" dirty="0">
              <a:solidFill>
                <a:schemeClr val="bg1"/>
              </a:solidFill>
              <a:latin typeface="Avenir Next LT Pro"/>
              <a:cs typeface="Times"/>
            </a:endParaRPr>
          </a:p>
          <a:p>
            <a:r>
              <a:rPr lang="en-US" sz="3000" b="1">
                <a:solidFill>
                  <a:schemeClr val="bg1"/>
                </a:solidFill>
                <a:latin typeface="Times"/>
                <a:cs typeface="Times"/>
              </a:rPr>
              <a:t>Features of Qlik:</a:t>
            </a:r>
            <a:endParaRPr lang="en-US" sz="3000">
              <a:solidFill>
                <a:schemeClr val="bg1"/>
              </a:solidFill>
              <a:ea typeface="+mn-lt"/>
              <a:cs typeface="+mn-lt"/>
            </a:endParaRPr>
          </a:p>
          <a:p>
            <a:pPr marL="342900" indent="-342900">
              <a:buFont typeface="Wingdings"/>
              <a:buChar char="v"/>
            </a:pPr>
            <a:r>
              <a:rPr lang="en-US" sz="2500">
                <a:solidFill>
                  <a:schemeClr val="bg1"/>
                </a:solidFill>
                <a:latin typeface="Times"/>
                <a:cs typeface="Times"/>
              </a:rPr>
              <a:t>Natural analytics and data discovery</a:t>
            </a:r>
          </a:p>
          <a:p>
            <a:pPr marL="342900" indent="-342900">
              <a:buFont typeface="Wingdings"/>
              <a:buChar char="v"/>
            </a:pPr>
            <a:r>
              <a:rPr lang="en-US" sz="2500">
                <a:solidFill>
                  <a:schemeClr val="bg1"/>
                </a:solidFill>
                <a:latin typeface="Times"/>
                <a:cs typeface="Times"/>
              </a:rPr>
              <a:t>Data collaboration and connectivity</a:t>
            </a:r>
          </a:p>
          <a:p>
            <a:pPr marL="342900" indent="-342900">
              <a:buFont typeface="Wingdings"/>
              <a:buChar char="v"/>
            </a:pPr>
            <a:r>
              <a:rPr lang="en-US" sz="2500">
                <a:solidFill>
                  <a:schemeClr val="bg1"/>
                </a:solidFill>
                <a:latin typeface="Times"/>
                <a:cs typeface="Times"/>
              </a:rPr>
              <a:t>Mobility and scalability</a:t>
            </a:r>
          </a:p>
          <a:p>
            <a:pPr marL="342900" indent="-342900">
              <a:buFont typeface="Wingdings"/>
              <a:buChar char="v"/>
            </a:pPr>
            <a:r>
              <a:rPr lang="en-US" sz="2500">
                <a:solidFill>
                  <a:schemeClr val="bg1"/>
                </a:solidFill>
                <a:latin typeface="Times"/>
                <a:cs typeface="Times"/>
              </a:rPr>
              <a:t>Social data discovery</a:t>
            </a:r>
          </a:p>
          <a:p>
            <a:pPr marL="342900" indent="-342900">
              <a:buFont typeface="Wingdings"/>
              <a:buChar char="v"/>
            </a:pPr>
            <a:r>
              <a:rPr lang="en-US" sz="2500">
                <a:solidFill>
                  <a:schemeClr val="bg1"/>
                </a:solidFill>
                <a:latin typeface="Times"/>
                <a:cs typeface="Times"/>
              </a:rPr>
              <a:t>Enterprise platform capabilities</a:t>
            </a:r>
          </a:p>
          <a:p>
            <a:pPr marL="342900" indent="-342900">
              <a:buFont typeface="Wingdings"/>
              <a:buChar char="v"/>
            </a:pPr>
            <a:r>
              <a:rPr lang="en-US" sz="2500">
                <a:solidFill>
                  <a:schemeClr val="bg1"/>
                </a:solidFill>
                <a:latin typeface="Times"/>
                <a:cs typeface="Times"/>
              </a:rPr>
              <a:t>Interactive guided analytics</a:t>
            </a:r>
          </a:p>
          <a:p>
            <a:pPr marL="342900" indent="-342900">
              <a:buFont typeface="Wingdings"/>
              <a:buChar char="v"/>
            </a:pPr>
            <a:r>
              <a:rPr lang="en-US" sz="2500">
                <a:solidFill>
                  <a:schemeClr val="bg1"/>
                </a:solidFill>
                <a:latin typeface="Times"/>
                <a:cs typeface="Times"/>
              </a:rPr>
              <a:t>In-memory storage technology</a:t>
            </a:r>
          </a:p>
          <a:p>
            <a:pPr marL="342900" indent="-342900">
              <a:buFont typeface="Wingdings"/>
              <a:buChar char="v"/>
            </a:pPr>
            <a:r>
              <a:rPr lang="en-US" sz="2500">
                <a:solidFill>
                  <a:schemeClr val="bg1"/>
                </a:solidFill>
                <a:latin typeface="Times"/>
                <a:cs typeface="Times"/>
              </a:rPr>
              <a:t>Agile application development</a:t>
            </a:r>
          </a:p>
          <a:p>
            <a:pPr marL="342900" indent="-342900">
              <a:buFont typeface="Wingdings"/>
              <a:buChar char="v"/>
            </a:pPr>
            <a:r>
              <a:rPr lang="en-US" sz="2500">
                <a:solidFill>
                  <a:schemeClr val="bg1"/>
                </a:solidFill>
                <a:latin typeface="Times"/>
                <a:cs typeface="Times"/>
              </a:rPr>
              <a:t>Associative model</a:t>
            </a:r>
          </a:p>
          <a:p>
            <a:pPr marL="342900" indent="-342900">
              <a:buFont typeface="Wingdings"/>
              <a:buChar char="v"/>
            </a:pPr>
            <a:r>
              <a:rPr lang="en-US" sz="2500">
                <a:solidFill>
                  <a:schemeClr val="bg1"/>
                </a:solidFill>
                <a:latin typeface="Times"/>
                <a:cs typeface="Times"/>
              </a:rPr>
              <a:t>Comparative analysis</a:t>
            </a:r>
          </a:p>
          <a:p>
            <a:endParaRPr lang="en-US" sz="2500" b="1" dirty="0">
              <a:solidFill>
                <a:schemeClr val="bg1"/>
              </a:solidFill>
            </a:endParaRPr>
          </a:p>
          <a:p>
            <a:endParaRPr lang="en-US" sz="2500" b="1" dirty="0">
              <a:solidFill>
                <a:schemeClr val="bg1"/>
              </a:solidFill>
            </a:endParaRPr>
          </a:p>
        </p:txBody>
      </p:sp>
    </p:spTree>
    <p:extLst>
      <p:ext uri="{BB962C8B-B14F-4D97-AF65-F5344CB8AC3E}">
        <p14:creationId xmlns:p14="http://schemas.microsoft.com/office/powerpoint/2010/main" val="620550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A9F2-A2B3-4371-B9C3-68F4D32232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3240F2-D400-4FCA-A4D3-9DBFBA003FF0}"/>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02A543D8-687B-4047-A10C-2C880CA12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F6DBD750-2D36-4E1F-BBEF-018E6F558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p:nvSpPr>
          <p:cNvPr id="6" name="Rectangle 5">
            <a:extLst>
              <a:ext uri="{FF2B5EF4-FFF2-40B4-BE49-F238E27FC236}">
                <a16:creationId xmlns:a16="http://schemas.microsoft.com/office/drawing/2014/main" id="{97CE4125-F010-47C9-9E1B-C533AC71D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Rectangle 6">
            <a:extLst>
              <a:ext uri="{FF2B5EF4-FFF2-40B4-BE49-F238E27FC236}">
                <a16:creationId xmlns:a16="http://schemas.microsoft.com/office/drawing/2014/main" id="{0313EA71-221B-4C3E-BE05-01EADD7D3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2383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8" name="Rectangle 7">
            <a:extLst>
              <a:ext uri="{FF2B5EF4-FFF2-40B4-BE49-F238E27FC236}">
                <a16:creationId xmlns:a16="http://schemas.microsoft.com/office/drawing/2014/main" id="{DC863981-FC45-4032-BC62-D8DDD3CAE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H="1">
            <a:off x="-58395"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Title 1">
            <a:extLst>
              <a:ext uri="{FF2B5EF4-FFF2-40B4-BE49-F238E27FC236}">
                <a16:creationId xmlns:a16="http://schemas.microsoft.com/office/drawing/2014/main" id="{C2864DDD-3B40-479A-951F-4EA19D35B783}"/>
              </a:ext>
            </a:extLst>
          </p:cNvPr>
          <p:cNvSpPr>
            <a:spLocks noGrp="1"/>
          </p:cNvSpPr>
          <p:nvPr/>
        </p:nvSpPr>
        <p:spPr>
          <a:xfrm>
            <a:off x="-53196" y="-2714"/>
            <a:ext cx="6180149" cy="1013193"/>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5000" dirty="0">
                <a:solidFill>
                  <a:srgbClr val="FFFFFF"/>
                </a:solidFill>
                <a:latin typeface="Modern Love"/>
              </a:rPr>
              <a:t>Microsoft Power BI</a:t>
            </a:r>
            <a:endParaRPr lang="en-US" sz="5000" dirty="0">
              <a:solidFill>
                <a:srgbClr val="FFFFFF"/>
              </a:solidFill>
              <a:latin typeface="Modern Love"/>
              <a:cs typeface="Sabon Next LT"/>
            </a:endParaRPr>
          </a:p>
        </p:txBody>
      </p:sp>
      <p:grpSp>
        <p:nvGrpSpPr>
          <p:cNvPr id="10" name="Group 9">
            <a:extLst>
              <a:ext uri="{FF2B5EF4-FFF2-40B4-BE49-F238E27FC236}">
                <a16:creationId xmlns:a16="http://schemas.microsoft.com/office/drawing/2014/main" id="{E581213D-7DCB-484E-AB3D-BA584976837D}"/>
              </a:ext>
              <a:ext uri="{C183D7F6-B498-43B3-948B-1728B52AA6E4}">
                <adec:decorative xmlns:adec="http://schemas.microsoft.com/office/drawing/2017/decorative" val="1"/>
              </a:ext>
            </a:extLst>
          </p:cNvPr>
          <p:cNvGrpSpPr>
            <a:grpSpLocks noGrp="1" noUngrp="1" noRot="1" noChangeAspect="1" noMove="1" noResize="1"/>
          </p:cNvGrpSpPr>
          <p:nvPr/>
        </p:nvGrpSpPr>
        <p:grpSpPr>
          <a:xfrm flipH="1" flipV="1">
            <a:off x="6955029" y="1"/>
            <a:ext cx="5236971" cy="6858000"/>
            <a:chOff x="6955029" y="1"/>
            <a:chExt cx="5236971" cy="6857999"/>
          </a:xfrm>
        </p:grpSpPr>
        <p:pic>
          <p:nvPicPr>
            <p:cNvPr id="13" name="Picture 12">
              <a:extLst>
                <a:ext uri="{FF2B5EF4-FFF2-40B4-BE49-F238E27FC236}">
                  <a16:creationId xmlns:a16="http://schemas.microsoft.com/office/drawing/2014/main" id="{5DF17CDA-EFD3-4233-A0F5-5C951CB446B3}"/>
                </a:ext>
                <a:ext uri="{C183D7F6-B498-43B3-948B-1728B52AA6E4}">
                  <adec:decorative xmlns:adec="http://schemas.microsoft.com/office/drawing/2017/decorative" val="1"/>
                </a:ext>
              </a:extLst>
            </p:cNvPr>
            <p:cNvPicPr>
              <a:picLocks noChangeAspect="1"/>
            </p:cNvPicPr>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6955029" y="692703"/>
              <a:ext cx="5236971" cy="6165297"/>
            </a:xfrm>
            <a:prstGeom prst="rect">
              <a:avLst/>
            </a:prstGeom>
          </p:spPr>
        </p:pic>
        <p:pic>
          <p:nvPicPr>
            <p:cNvPr id="14" name="Picture 13">
              <a:extLst>
                <a:ext uri="{FF2B5EF4-FFF2-40B4-BE49-F238E27FC236}">
                  <a16:creationId xmlns:a16="http://schemas.microsoft.com/office/drawing/2014/main" id="{89202BBC-CFB1-4996-8ADF-EF89FBAC0EB7}"/>
                </a:ext>
                <a:ext uri="{C183D7F6-B498-43B3-948B-1728B52AA6E4}">
                  <adec:decorative xmlns:adec="http://schemas.microsoft.com/office/drawing/2017/decorative" val="1"/>
                </a:ext>
              </a:extLst>
            </p:cNvPr>
            <p:cNvPicPr>
              <a:picLocks noChangeAspect="1"/>
            </p:cNvPicPr>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7328156" y="-373126"/>
              <a:ext cx="4197222" cy="4943475"/>
            </a:xfrm>
            <a:prstGeom prst="rect">
              <a:avLst/>
            </a:prstGeom>
          </p:spPr>
        </p:pic>
      </p:grpSp>
      <p:pic>
        <p:nvPicPr>
          <p:cNvPr id="11" name="Picture 10" descr="Icon&#10;&#10;Description automatically generated">
            <a:extLst>
              <a:ext uri="{FF2B5EF4-FFF2-40B4-BE49-F238E27FC236}">
                <a16:creationId xmlns:a16="http://schemas.microsoft.com/office/drawing/2014/main" id="{BC89BD1B-607F-4B1D-8999-BFABE16704AD}"/>
              </a:ext>
            </a:extLst>
          </p:cNvPr>
          <p:cNvPicPr>
            <a:picLocks noGrp="1" noChangeAspect="1"/>
          </p:cNvPicPr>
          <p:nvPr/>
        </p:nvPicPr>
        <p:blipFill>
          <a:blip r:embed="rId4">
            <a:extLst>
              <a:ext uri="{837473B0-CC2E-450A-ABE3-18F120FF3D39}">
                <a1611:picAttrSrcUrl xmlns:a1611="http://schemas.microsoft.com/office/drawing/2016/11/main" r:id="rId5"/>
              </a:ext>
            </a:extLst>
          </a:blip>
          <a:stretch>
            <a:fillRect/>
          </a:stretch>
        </p:blipFill>
        <p:spPr>
          <a:xfrm>
            <a:off x="6776437" y="914776"/>
            <a:ext cx="4817466" cy="5023194"/>
          </a:xfrm>
          <a:prstGeom prst="rect">
            <a:avLst/>
          </a:prstGeom>
        </p:spPr>
      </p:pic>
      <p:sp>
        <p:nvSpPr>
          <p:cNvPr id="12" name="TextBox 11">
            <a:extLst>
              <a:ext uri="{FF2B5EF4-FFF2-40B4-BE49-F238E27FC236}">
                <a16:creationId xmlns:a16="http://schemas.microsoft.com/office/drawing/2014/main" id="{1D5C1AA3-B60E-481B-B10D-A16F8976EC58}"/>
              </a:ext>
            </a:extLst>
          </p:cNvPr>
          <p:cNvSpPr txBox="1"/>
          <p:nvPr/>
        </p:nvSpPr>
        <p:spPr>
          <a:xfrm>
            <a:off x="-63259" y="1259457"/>
            <a:ext cx="6898255" cy="594008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500" b="1">
                <a:solidFill>
                  <a:schemeClr val="bg1"/>
                </a:solidFill>
                <a:latin typeface="Times"/>
                <a:cs typeface="Times"/>
              </a:rPr>
              <a:t>Microsoft Power BI Develop Organization: </a:t>
            </a:r>
            <a:r>
              <a:rPr lang="en-US" sz="2500" b="1" dirty="0">
                <a:solidFill>
                  <a:schemeClr val="bg1"/>
                </a:solidFill>
                <a:latin typeface="Times"/>
                <a:cs typeface="Times"/>
              </a:rPr>
              <a:t>Microsoft</a:t>
            </a:r>
            <a:endParaRPr lang="en-US" sz="2500" dirty="0">
              <a:solidFill>
                <a:schemeClr val="bg1"/>
              </a:solidFill>
              <a:ea typeface="+mn-lt"/>
              <a:cs typeface="+mn-lt"/>
            </a:endParaRPr>
          </a:p>
          <a:p>
            <a:endParaRPr lang="en-US" sz="2500" b="1" dirty="0">
              <a:solidFill>
                <a:schemeClr val="bg1"/>
              </a:solidFill>
              <a:latin typeface="Times"/>
              <a:cs typeface="Times"/>
            </a:endParaRPr>
          </a:p>
          <a:p>
            <a:r>
              <a:rPr lang="en-US" sz="3000" b="1">
                <a:solidFill>
                  <a:schemeClr val="bg1"/>
                </a:solidFill>
                <a:latin typeface="Times"/>
                <a:cs typeface="Times"/>
              </a:rPr>
              <a:t>Features of Microsoft Power BI:</a:t>
            </a:r>
            <a:endParaRPr lang="en-US" sz="3000">
              <a:solidFill>
                <a:schemeClr val="bg1"/>
              </a:solidFill>
              <a:ea typeface="+mn-lt"/>
              <a:cs typeface="+mn-lt"/>
            </a:endParaRPr>
          </a:p>
          <a:p>
            <a:pPr marL="342900" indent="-342900">
              <a:buFont typeface="Wingdings"/>
              <a:buChar char="v"/>
            </a:pPr>
            <a:r>
              <a:rPr lang="en-US" sz="2500">
                <a:solidFill>
                  <a:schemeClr val="bg1"/>
                </a:solidFill>
                <a:latin typeface="Teams"/>
              </a:rPr>
              <a:t>Range of Attractive Visualizations</a:t>
            </a:r>
          </a:p>
          <a:p>
            <a:pPr marL="342900" indent="-342900">
              <a:buFont typeface="Wingdings"/>
              <a:buChar char="v"/>
            </a:pPr>
            <a:r>
              <a:rPr lang="en-US" sz="2500">
                <a:solidFill>
                  <a:schemeClr val="bg1"/>
                </a:solidFill>
                <a:latin typeface="Teams"/>
              </a:rPr>
              <a:t>Get Data (Data Source)</a:t>
            </a:r>
          </a:p>
          <a:p>
            <a:pPr marL="342900" indent="-342900">
              <a:buFont typeface="Wingdings"/>
              <a:buChar char="v"/>
            </a:pPr>
            <a:r>
              <a:rPr lang="en-US" sz="2500">
                <a:solidFill>
                  <a:schemeClr val="bg1"/>
                </a:solidFill>
                <a:latin typeface="Teams"/>
              </a:rPr>
              <a:t>Datasets Filtration</a:t>
            </a:r>
          </a:p>
          <a:p>
            <a:pPr marL="342900" indent="-342900">
              <a:buFont typeface="Wingdings"/>
              <a:buChar char="v"/>
            </a:pPr>
            <a:r>
              <a:rPr lang="en-US" sz="2500">
                <a:solidFill>
                  <a:schemeClr val="bg1"/>
                </a:solidFill>
                <a:latin typeface="Teams"/>
              </a:rPr>
              <a:t>Customizable Dashboards</a:t>
            </a:r>
          </a:p>
          <a:p>
            <a:pPr marL="342900" indent="-342900">
              <a:buFont typeface="Wingdings"/>
              <a:buChar char="v"/>
            </a:pPr>
            <a:r>
              <a:rPr lang="en-US" sz="2500">
                <a:solidFill>
                  <a:schemeClr val="bg1"/>
                </a:solidFill>
                <a:latin typeface="Teams"/>
              </a:rPr>
              <a:t>Flexible Tiles</a:t>
            </a:r>
          </a:p>
          <a:p>
            <a:pPr marL="342900" indent="-342900">
              <a:buFont typeface="Wingdings"/>
              <a:buChar char="v"/>
            </a:pPr>
            <a:r>
              <a:rPr lang="en-US" sz="2500">
                <a:solidFill>
                  <a:schemeClr val="bg1"/>
                </a:solidFill>
                <a:latin typeface="Teams"/>
              </a:rPr>
              <a:t>Navigation Pane</a:t>
            </a:r>
          </a:p>
          <a:p>
            <a:pPr marL="342900" indent="-342900">
              <a:buFont typeface="Wingdings"/>
              <a:buChar char="v"/>
            </a:pPr>
            <a:r>
              <a:rPr lang="en-US" sz="2500">
                <a:solidFill>
                  <a:schemeClr val="bg1"/>
                </a:solidFill>
                <a:latin typeface="Teams"/>
              </a:rPr>
              <a:t>Informative Reports</a:t>
            </a:r>
          </a:p>
          <a:p>
            <a:pPr marL="342900" indent="-342900">
              <a:buFont typeface="Wingdings"/>
              <a:buChar char="v"/>
            </a:pPr>
            <a:r>
              <a:rPr lang="en-US" sz="2500">
                <a:solidFill>
                  <a:schemeClr val="bg1"/>
                </a:solidFill>
                <a:latin typeface="Teams"/>
              </a:rPr>
              <a:t>Natural Language Q &amp; A Question Box</a:t>
            </a:r>
          </a:p>
          <a:p>
            <a:pPr marL="342900" indent="-342900">
              <a:buFont typeface="Wingdings"/>
              <a:buChar char="v"/>
            </a:pPr>
            <a:r>
              <a:rPr lang="en-US" sz="2500">
                <a:solidFill>
                  <a:schemeClr val="bg1"/>
                </a:solidFill>
                <a:latin typeface="Teams"/>
              </a:rPr>
              <a:t>DAX Data Analysis Function</a:t>
            </a:r>
          </a:p>
          <a:p>
            <a:pPr marL="342900" indent="-342900">
              <a:buFont typeface="Wingdings"/>
              <a:buChar char="v"/>
            </a:pPr>
            <a:r>
              <a:rPr lang="en-US" sz="2500">
                <a:solidFill>
                  <a:schemeClr val="bg1"/>
                </a:solidFill>
                <a:latin typeface="Teams"/>
              </a:rPr>
              <a:t>Help &amp; Feedback Buttons</a:t>
            </a:r>
          </a:p>
          <a:p>
            <a:pPr algn="l"/>
            <a:endParaRPr lang="en-US" sz="2500" dirty="0"/>
          </a:p>
        </p:txBody>
      </p:sp>
    </p:spTree>
    <p:extLst>
      <p:ext uri="{BB962C8B-B14F-4D97-AF65-F5344CB8AC3E}">
        <p14:creationId xmlns:p14="http://schemas.microsoft.com/office/powerpoint/2010/main" val="302859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83F6-6EA3-4C50-A94E-CB391BA4DB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BC56B9-1D4D-40D5-AB5E-ED05B991A9F3}"/>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BDC165C-633C-4A46-B3B6-D53BC2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6EAAAF05-7EC7-406A-97A0-B926010A7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p:nvSpPr>
          <p:cNvPr id="6" name="Rectangle 5">
            <a:extLst>
              <a:ext uri="{FF2B5EF4-FFF2-40B4-BE49-F238E27FC236}">
                <a16:creationId xmlns:a16="http://schemas.microsoft.com/office/drawing/2014/main" id="{C2B9796A-93AE-47CF-BBCC-5FD6B7DA0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Rectangle 6">
            <a:extLst>
              <a:ext uri="{FF2B5EF4-FFF2-40B4-BE49-F238E27FC236}">
                <a16:creationId xmlns:a16="http://schemas.microsoft.com/office/drawing/2014/main" id="{99F823C5-FAA9-4135-837B-00CFBEA4C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descr="Bohlam putih dan satu bohlam warna kuning yang menonjol">
            <a:extLst>
              <a:ext uri="{FF2B5EF4-FFF2-40B4-BE49-F238E27FC236}">
                <a16:creationId xmlns:a16="http://schemas.microsoft.com/office/drawing/2014/main" id="{506F351D-F1DB-4F39-BCF3-4F11EAF3957A}"/>
              </a:ext>
            </a:extLst>
          </p:cNvPr>
          <p:cNvPicPr>
            <a:picLocks noChangeAspect="1"/>
          </p:cNvPicPr>
          <p:nvPr/>
        </p:nvPicPr>
        <p:blipFill rotWithShape="1">
          <a:blip r:embed="rId3">
            <a:alphaModFix/>
          </a:blip>
          <a:srcRect r="-2" b="15603"/>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AD1FF7FF-BC9A-4DBC-B477-4A2064168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 name="Title 1">
            <a:extLst>
              <a:ext uri="{FF2B5EF4-FFF2-40B4-BE49-F238E27FC236}">
                <a16:creationId xmlns:a16="http://schemas.microsoft.com/office/drawing/2014/main" id="{AC343FFA-1FCF-4691-93CB-535B10C3FAC1}"/>
              </a:ext>
            </a:extLst>
          </p:cNvPr>
          <p:cNvSpPr>
            <a:spLocks noGrp="1"/>
          </p:cNvSpPr>
          <p:nvPr/>
        </p:nvSpPr>
        <p:spPr>
          <a:xfrm>
            <a:off x="-761" y="48261"/>
            <a:ext cx="4958128" cy="89405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5000" dirty="0" err="1">
                <a:solidFill>
                  <a:srgbClr val="FFFFFF"/>
                </a:solidFill>
                <a:latin typeface="Modern Love"/>
              </a:rPr>
              <a:t>Dandus</a:t>
            </a:r>
            <a:r>
              <a:rPr lang="en-US" sz="5000" dirty="0">
                <a:solidFill>
                  <a:srgbClr val="FFFFFF"/>
                </a:solidFill>
                <a:latin typeface="Modern Love"/>
              </a:rPr>
              <a:t> BI</a:t>
            </a:r>
            <a:endParaRPr lang="en-US" sz="5000" dirty="0">
              <a:solidFill>
                <a:srgbClr val="FFFFFF"/>
              </a:solidFill>
              <a:latin typeface="Modern Love"/>
              <a:cs typeface="Sabon Next LT"/>
            </a:endParaRPr>
          </a:p>
        </p:txBody>
      </p:sp>
      <p:sp>
        <p:nvSpPr>
          <p:cNvPr id="11" name="TextBox 8">
            <a:extLst>
              <a:ext uri="{FF2B5EF4-FFF2-40B4-BE49-F238E27FC236}">
                <a16:creationId xmlns:a16="http://schemas.microsoft.com/office/drawing/2014/main" id="{D2FF2A74-C6D6-4B1C-BC83-13C43FECF039}"/>
              </a:ext>
            </a:extLst>
          </p:cNvPr>
          <p:cNvSpPr txBox="1"/>
          <p:nvPr/>
        </p:nvSpPr>
        <p:spPr>
          <a:xfrm>
            <a:off x="425570" y="1345720"/>
            <a:ext cx="6438181" cy="64633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500" b="1">
                <a:solidFill>
                  <a:schemeClr val="bg1"/>
                </a:solidFill>
                <a:latin typeface="Times"/>
                <a:cs typeface="Times"/>
              </a:rPr>
              <a:t>Dandus BI Develop Organization: Qlik</a:t>
            </a:r>
            <a:endParaRPr lang="en-US" sz="2500" dirty="0">
              <a:solidFill>
                <a:schemeClr val="bg1"/>
              </a:solidFill>
              <a:ea typeface="+mn-lt"/>
              <a:cs typeface="+mn-lt"/>
            </a:endParaRPr>
          </a:p>
          <a:p>
            <a:endParaRPr lang="en-US" dirty="0">
              <a:ea typeface="+mn-lt"/>
              <a:cs typeface="+mn-lt"/>
            </a:endParaRPr>
          </a:p>
          <a:p>
            <a:endParaRPr lang="en-US" dirty="0">
              <a:ea typeface="+mn-lt"/>
              <a:cs typeface="+mn-lt"/>
            </a:endParaRPr>
          </a:p>
          <a:p>
            <a:r>
              <a:rPr lang="en-US" sz="3000" b="1">
                <a:solidFill>
                  <a:schemeClr val="bg1"/>
                </a:solidFill>
                <a:latin typeface="Times"/>
                <a:cs typeface="Times"/>
              </a:rPr>
              <a:t>Features of Qlik:</a:t>
            </a:r>
            <a:endParaRPr lang="en-US" sz="3000" dirty="0">
              <a:solidFill>
                <a:schemeClr val="bg1"/>
              </a:solidFill>
              <a:ea typeface="+mn-lt"/>
              <a:cs typeface="+mn-lt"/>
            </a:endParaRPr>
          </a:p>
          <a:p>
            <a:pPr marL="342900" indent="-342900">
              <a:buFont typeface="Wingdings"/>
              <a:buChar char="v"/>
            </a:pPr>
            <a:r>
              <a:rPr lang="en-US" sz="2500">
                <a:solidFill>
                  <a:schemeClr val="bg1"/>
                </a:solidFill>
                <a:latin typeface="Times"/>
                <a:cs typeface="Times"/>
              </a:rPr>
              <a:t>Dashboards</a:t>
            </a:r>
          </a:p>
          <a:p>
            <a:pPr marL="342900" indent="-342900">
              <a:buFont typeface="Wingdings"/>
              <a:buChar char="v"/>
            </a:pPr>
            <a:r>
              <a:rPr lang="en-US" sz="2500">
                <a:solidFill>
                  <a:schemeClr val="bg1"/>
                </a:solidFill>
                <a:latin typeface="Times"/>
                <a:cs typeface="Times"/>
              </a:rPr>
              <a:t>Communication and Collaboration Tools</a:t>
            </a:r>
          </a:p>
          <a:p>
            <a:pPr marL="342900" indent="-342900">
              <a:buFont typeface="Wingdings"/>
              <a:buChar char="v"/>
            </a:pPr>
            <a:r>
              <a:rPr lang="en-US" sz="2500">
                <a:solidFill>
                  <a:schemeClr val="bg1"/>
                </a:solidFill>
                <a:latin typeface="Times"/>
                <a:cs typeface="Times"/>
              </a:rPr>
              <a:t>Slideshows</a:t>
            </a:r>
          </a:p>
          <a:p>
            <a:pPr marL="342900" indent="-342900">
              <a:buFont typeface="Wingdings"/>
              <a:buChar char="v"/>
            </a:pPr>
            <a:r>
              <a:rPr lang="en-US" sz="2500">
                <a:solidFill>
                  <a:schemeClr val="bg1"/>
                </a:solidFill>
                <a:latin typeface="Times"/>
                <a:cs typeface="Times"/>
              </a:rPr>
              <a:t>Data Visualizations</a:t>
            </a:r>
          </a:p>
          <a:p>
            <a:pPr marL="342900" indent="-342900">
              <a:buFont typeface="Wingdings"/>
              <a:buChar char="v"/>
            </a:pPr>
            <a:r>
              <a:rPr lang="en-US" sz="2500">
                <a:solidFill>
                  <a:schemeClr val="bg1"/>
                </a:solidFill>
                <a:latin typeface="Times"/>
                <a:cs typeface="Times"/>
              </a:rPr>
              <a:t>Superb Interactivity</a:t>
            </a:r>
          </a:p>
          <a:p>
            <a:pPr marL="342900" indent="-342900">
              <a:buFont typeface="Wingdings"/>
              <a:buChar char="v"/>
            </a:pPr>
            <a:r>
              <a:rPr lang="en-US" sz="2500">
                <a:solidFill>
                  <a:schemeClr val="bg1"/>
                </a:solidFill>
                <a:latin typeface="Times"/>
                <a:cs typeface="Times"/>
              </a:rPr>
              <a:t>Rich, Interactive Scorecards</a:t>
            </a:r>
          </a:p>
          <a:p>
            <a:pPr marL="342900" indent="-342900">
              <a:buFont typeface="Wingdings"/>
              <a:buChar char="v"/>
            </a:pPr>
            <a:r>
              <a:rPr lang="en-US" sz="2500">
                <a:solidFill>
                  <a:schemeClr val="bg1"/>
                </a:solidFill>
                <a:latin typeface="Times"/>
                <a:cs typeface="Times"/>
              </a:rPr>
              <a:t>Tables</a:t>
            </a:r>
          </a:p>
          <a:p>
            <a:pPr marL="342900" indent="-342900">
              <a:buFont typeface="Wingdings"/>
              <a:buChar char="v"/>
            </a:pPr>
            <a:r>
              <a:rPr lang="en-US" sz="2500">
                <a:solidFill>
                  <a:schemeClr val="bg1"/>
                </a:solidFill>
                <a:latin typeface="Times"/>
                <a:cs typeface="Times"/>
              </a:rPr>
              <a:t>Charts</a:t>
            </a:r>
          </a:p>
          <a:p>
            <a:pPr marL="342900" indent="-342900">
              <a:buFont typeface="Wingdings"/>
              <a:buChar char="v"/>
            </a:pPr>
            <a:r>
              <a:rPr lang="en-US" sz="2500">
                <a:solidFill>
                  <a:schemeClr val="bg1"/>
                </a:solidFill>
                <a:latin typeface="Times"/>
                <a:cs typeface="Times"/>
              </a:rPr>
              <a:t>Gauges</a:t>
            </a:r>
          </a:p>
          <a:p>
            <a:pPr marL="342900" indent="-342900">
              <a:buFont typeface="Wingdings"/>
              <a:buChar char="v"/>
            </a:pPr>
            <a:r>
              <a:rPr lang="en-US" sz="2500">
                <a:solidFill>
                  <a:schemeClr val="bg1"/>
                </a:solidFill>
                <a:latin typeface="Times"/>
                <a:cs typeface="Times"/>
              </a:rPr>
              <a:t>Maps</a:t>
            </a:r>
            <a:endParaRPr lang="en-US" sz="2500" dirty="0">
              <a:solidFill>
                <a:schemeClr val="bg1"/>
              </a:solidFill>
              <a:latin typeface="Times"/>
              <a:cs typeface="Times"/>
            </a:endParaRPr>
          </a:p>
          <a:p>
            <a:pPr marL="285750" indent="-285750">
              <a:buFont typeface="Arial"/>
              <a:buChar char="•"/>
            </a:pPr>
            <a:endParaRPr lang="en-US" sz="2500" dirty="0">
              <a:solidFill>
                <a:schemeClr val="bg1"/>
              </a:solidFill>
              <a:latin typeface="Times"/>
              <a:cs typeface="Times"/>
            </a:endParaRPr>
          </a:p>
          <a:p>
            <a:pPr algn="l"/>
            <a:endParaRPr lang="en-US" sz="3000" b="1" dirty="0">
              <a:solidFill>
                <a:schemeClr val="bg1"/>
              </a:solidFill>
              <a:latin typeface="Times"/>
              <a:cs typeface="Times"/>
            </a:endParaRPr>
          </a:p>
          <a:p>
            <a:endParaRPr lang="en-US" dirty="0">
              <a:solidFill>
                <a:schemeClr val="bg1"/>
              </a:solidFill>
            </a:endParaRPr>
          </a:p>
        </p:txBody>
      </p:sp>
    </p:spTree>
    <p:extLst>
      <p:ext uri="{BB962C8B-B14F-4D97-AF65-F5344CB8AC3E}">
        <p14:creationId xmlns:p14="http://schemas.microsoft.com/office/powerpoint/2010/main" val="125146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CEB5-2107-43BB-B1FD-921078E35F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AF59C4-0BB9-45FB-93FF-192ABFDCE0BD}"/>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69E3D612-4231-4736-9A9F-8C1AECE00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F1BC3880-4B56-421F-8D1D-3821A70E4D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p:nvSpPr>
          <p:cNvPr id="6" name="Rectangle 5">
            <a:extLst>
              <a:ext uri="{FF2B5EF4-FFF2-40B4-BE49-F238E27FC236}">
                <a16:creationId xmlns:a16="http://schemas.microsoft.com/office/drawing/2014/main" id="{3D4EA5E4-CA7E-4692-A604-5747F6A55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3048"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Rectangle 6">
            <a:extLst>
              <a:ext uri="{FF2B5EF4-FFF2-40B4-BE49-F238E27FC236}">
                <a16:creationId xmlns:a16="http://schemas.microsoft.com/office/drawing/2014/main" id="{94B537DA-92E3-4E1C-A224-DDCD71447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a:extLst>
              <a:ext uri="{FF2B5EF4-FFF2-40B4-BE49-F238E27FC236}">
                <a16:creationId xmlns:a16="http://schemas.microsoft.com/office/drawing/2014/main" id="{2268BA8C-1C69-496F-96EC-B46F1EC656AA}"/>
              </a:ext>
            </a:extLst>
          </p:cNvPr>
          <p:cNvPicPr>
            <a:picLocks noGrp="1" noChangeAspect="1"/>
          </p:cNvPicPr>
          <p:nvPr/>
        </p:nvPicPr>
        <p:blipFill rotWithShape="1">
          <a:blip r:embed="rId3">
            <a:alphaModFix amt="60000"/>
            <a:extLst>
              <a:ext uri="{837473B0-CC2E-450A-ABE3-18F120FF3D39}">
                <a1611:picAttrSrcUrl xmlns:a1611="http://schemas.microsoft.com/office/drawing/2016/11/main" r:id="rId4"/>
              </a:ext>
            </a:extLst>
          </a:blip>
          <a:srcRect r="5" b="1"/>
          <a:stretch/>
        </p:blipFill>
        <p:spPr>
          <a:xfrm>
            <a:off x="3048" y="10"/>
            <a:ext cx="12188952" cy="6856614"/>
          </a:xfrm>
          <a:prstGeom prst="rect">
            <a:avLst/>
          </a:prstGeom>
        </p:spPr>
      </p:pic>
      <p:sp>
        <p:nvSpPr>
          <p:cNvPr id="9" name="Title 1">
            <a:extLst>
              <a:ext uri="{FF2B5EF4-FFF2-40B4-BE49-F238E27FC236}">
                <a16:creationId xmlns:a16="http://schemas.microsoft.com/office/drawing/2014/main" id="{B9F46DDE-C6CE-48D7-9257-2C11C37DA37B}"/>
              </a:ext>
            </a:extLst>
          </p:cNvPr>
          <p:cNvSpPr>
            <a:spLocks noGrp="1"/>
          </p:cNvSpPr>
          <p:nvPr/>
        </p:nvSpPr>
        <p:spPr>
          <a:xfrm>
            <a:off x="4237" y="-2714"/>
            <a:ext cx="3763392" cy="100362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ctr"/>
            <a:r>
              <a:rPr lang="en-US" sz="5200" dirty="0">
                <a:solidFill>
                  <a:srgbClr val="FFFFFF"/>
                </a:solidFill>
                <a:latin typeface="Modern Love"/>
              </a:rPr>
              <a:t>Sisense</a:t>
            </a:r>
          </a:p>
        </p:txBody>
      </p:sp>
      <p:sp>
        <p:nvSpPr>
          <p:cNvPr id="10" name="TextBox 7">
            <a:extLst>
              <a:ext uri="{FF2B5EF4-FFF2-40B4-BE49-F238E27FC236}">
                <a16:creationId xmlns:a16="http://schemas.microsoft.com/office/drawing/2014/main" id="{7E1C3F41-BC5D-4AC0-9114-A331403A5E51}"/>
              </a:ext>
            </a:extLst>
          </p:cNvPr>
          <p:cNvSpPr txBox="1"/>
          <p:nvPr/>
        </p:nvSpPr>
        <p:spPr>
          <a:xfrm>
            <a:off x="3617343" y="1518250"/>
            <a:ext cx="8580406" cy="53399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500" b="1">
                <a:solidFill>
                  <a:schemeClr val="bg1"/>
                </a:solidFill>
                <a:ea typeface="+mn-lt"/>
                <a:cs typeface="+mn-lt"/>
              </a:rPr>
              <a:t>Sisense</a:t>
            </a:r>
            <a:r>
              <a:rPr lang="en-US" sz="2500" dirty="0">
                <a:solidFill>
                  <a:schemeClr val="bg1"/>
                </a:solidFill>
                <a:ea typeface="+mn-lt"/>
                <a:cs typeface="+mn-lt"/>
              </a:rPr>
              <a:t> </a:t>
            </a:r>
            <a:r>
              <a:rPr lang="en-US" sz="2500" b="1">
                <a:solidFill>
                  <a:schemeClr val="bg1"/>
                </a:solidFill>
                <a:latin typeface="Times"/>
                <a:cs typeface="Times"/>
              </a:rPr>
              <a:t>Develop Organization: </a:t>
            </a:r>
            <a:r>
              <a:rPr lang="en-US" sz="2500" b="1">
                <a:solidFill>
                  <a:schemeClr val="bg1"/>
                </a:solidFill>
                <a:ea typeface="+mn-lt"/>
                <a:cs typeface="+mn-lt"/>
              </a:rPr>
              <a:t>Sisense</a:t>
            </a:r>
          </a:p>
          <a:p>
            <a:endParaRPr lang="en-US" dirty="0">
              <a:ea typeface="+mn-lt"/>
              <a:cs typeface="+mn-lt"/>
            </a:endParaRPr>
          </a:p>
          <a:p>
            <a:r>
              <a:rPr lang="en-US" sz="3000" b="1">
                <a:solidFill>
                  <a:schemeClr val="bg1"/>
                </a:solidFill>
                <a:latin typeface="Times"/>
                <a:cs typeface="Times"/>
              </a:rPr>
              <a:t>Features of Qlik:</a:t>
            </a:r>
            <a:endParaRPr lang="en-US" sz="3000" dirty="0">
              <a:solidFill>
                <a:schemeClr val="bg1"/>
              </a:solidFill>
              <a:ea typeface="+mn-lt"/>
              <a:cs typeface="+mn-lt"/>
            </a:endParaRPr>
          </a:p>
          <a:p>
            <a:pPr marL="342900" indent="-342900">
              <a:buFont typeface="Wingdings"/>
              <a:buChar char="v"/>
            </a:pPr>
            <a:r>
              <a:rPr lang="en-US" sz="2500">
                <a:solidFill>
                  <a:schemeClr val="bg1"/>
                </a:solidFill>
                <a:latin typeface="Times"/>
                <a:ea typeface="+mn-lt"/>
                <a:cs typeface="+mn-lt"/>
              </a:rPr>
              <a:t>Integrates with web portals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Use Single-Sign-On to keep a single authentication mechanism</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Exports data to CSV, PDF, Excel, Images and other formats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Interactive browser-based dashboards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Eye-grabbing visualization</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Removes limitations to data size</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Filters data by dropping fields on the canvas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Wide range of widgets such as gauges, charts, and graphs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Embed entire dashboards or individual widgets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Data unification</a:t>
            </a:r>
            <a:endParaRPr lang="en-US" sz="2500">
              <a:solidFill>
                <a:schemeClr val="bg1"/>
              </a:solidFill>
              <a:latin typeface="Times"/>
              <a:cs typeface="Times"/>
            </a:endParaRPr>
          </a:p>
          <a:p>
            <a:pPr algn="l"/>
            <a:endParaRPr lang="en-US" dirty="0">
              <a:solidFill>
                <a:schemeClr val="bg1"/>
              </a:solidFill>
            </a:endParaRPr>
          </a:p>
        </p:txBody>
      </p:sp>
    </p:spTree>
    <p:extLst>
      <p:ext uri="{BB962C8B-B14F-4D97-AF65-F5344CB8AC3E}">
        <p14:creationId xmlns:p14="http://schemas.microsoft.com/office/powerpoint/2010/main" val="4182971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quot;Conclusion&quot; Word Formed From Lettered Yellow Tiles · Free ...">
            <a:extLst>
              <a:ext uri="{FF2B5EF4-FFF2-40B4-BE49-F238E27FC236}">
                <a16:creationId xmlns:a16="http://schemas.microsoft.com/office/drawing/2014/main" id="{F8F64424-C78B-4822-AB47-0072A4B320E2}"/>
              </a:ext>
            </a:extLst>
          </p:cNvPr>
          <p:cNvPicPr>
            <a:picLocks noGrp="1" noChangeAspect="1"/>
          </p:cNvPicPr>
          <p:nvPr>
            <p:ph idx="1"/>
          </p:nvPr>
        </p:nvPicPr>
        <p:blipFill rotWithShape="1">
          <a:blip r:embed="rId2"/>
          <a:srcRect t="3967" b="11779"/>
          <a:stretch/>
        </p:blipFill>
        <p:spPr>
          <a:xfrm>
            <a:off x="20" y="1282"/>
            <a:ext cx="12191980" cy="6856718"/>
          </a:xfrm>
          <a:prstGeom prst="rect">
            <a:avLst/>
          </a:prstGeom>
        </p:spPr>
      </p:pic>
    </p:spTree>
    <p:extLst>
      <p:ext uri="{BB962C8B-B14F-4D97-AF65-F5344CB8AC3E}">
        <p14:creationId xmlns:p14="http://schemas.microsoft.com/office/powerpoint/2010/main" val="959250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857F6-CE8C-4705-9FDB-B3060D900142}"/>
              </a:ext>
            </a:extLst>
          </p:cNvPr>
          <p:cNvSpPr>
            <a:spLocks noGrp="1"/>
          </p:cNvSpPr>
          <p:nvPr>
            <p:ph type="title"/>
          </p:nvPr>
        </p:nvSpPr>
        <p:spPr>
          <a:xfrm>
            <a:off x="755903" y="3356636"/>
            <a:ext cx="10640754" cy="1940411"/>
          </a:xfrm>
        </p:spPr>
        <p:txBody>
          <a:bodyPr vert="horz" lIns="91440" tIns="45720" rIns="91440" bIns="45720" rtlCol="0" anchor="b">
            <a:noAutofit/>
          </a:bodyPr>
          <a:lstStyle/>
          <a:p>
            <a:pPr algn="ctr"/>
            <a:r>
              <a:rPr lang="en-US" sz="9600" kern="1200" dirty="0">
                <a:solidFill>
                  <a:schemeClr val="tx2"/>
                </a:solidFill>
                <a:latin typeface="Modern Love"/>
              </a:rPr>
              <a:t>Thank You</a:t>
            </a:r>
            <a:endParaRPr lang="en-US" sz="9600" kern="1200">
              <a:solidFill>
                <a:schemeClr val="tx2"/>
              </a:solidFill>
              <a:latin typeface="Modern Love"/>
            </a:endParaRPr>
          </a:p>
        </p:txBody>
      </p:sp>
      <p:grpSp>
        <p:nvGrpSpPr>
          <p:cNvPr id="23" name="Group 2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4" name="Freeform: Shape 2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Handshake">
            <a:extLst>
              <a:ext uri="{FF2B5EF4-FFF2-40B4-BE49-F238E27FC236}">
                <a16:creationId xmlns:a16="http://schemas.microsoft.com/office/drawing/2014/main" id="{2D4CA6DF-91E7-4AB0-AF97-8E409A85B3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29" name="Group 2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30" name="Freeform: Shape 2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3177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riting an appointment on a paper agenda">
            <a:extLst>
              <a:ext uri="{FF2B5EF4-FFF2-40B4-BE49-F238E27FC236}">
                <a16:creationId xmlns:a16="http://schemas.microsoft.com/office/drawing/2014/main" id="{89EA40BE-C92A-47BD-9F66-DA6E67787A32}"/>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61DF5E07-ACC8-4A44-969F-214C925FE66E}"/>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5000" b="1" dirty="0">
                <a:solidFill>
                  <a:srgbClr val="FFFFFF"/>
                </a:solidFill>
                <a:latin typeface="Modern Love"/>
              </a:rPr>
              <a:t>Agenda </a:t>
            </a:r>
          </a:p>
        </p:txBody>
      </p:sp>
      <p:cxnSp>
        <p:nvCxnSpPr>
          <p:cNvPr id="18" name="Straight Connector 1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167F294-9005-4C2A-859C-9D17836C0535}"/>
              </a:ext>
            </a:extLst>
          </p:cNvPr>
          <p:cNvSpPr txBox="1"/>
          <p:nvPr/>
        </p:nvSpPr>
        <p:spPr>
          <a:xfrm>
            <a:off x="4393380" y="1065862"/>
            <a:ext cx="7800646" cy="4726276"/>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228600">
              <a:lnSpc>
                <a:spcPct val="90000"/>
              </a:lnSpc>
              <a:spcAft>
                <a:spcPts val="600"/>
              </a:spcAft>
              <a:buFont typeface="Arial" panose="020B0604020202020204" pitchFamily="34" charset="0"/>
              <a:buChar char="•"/>
            </a:pPr>
            <a:r>
              <a:rPr lang="en-US" sz="2000" dirty="0">
                <a:solidFill>
                  <a:srgbClr val="FFFFFF"/>
                </a:solidFill>
                <a:latin typeface="Modern Love"/>
              </a:rPr>
              <a:t>What is Business intelligence (BI)?</a:t>
            </a:r>
          </a:p>
          <a:p>
            <a:pPr marL="457200" indent="-228600">
              <a:lnSpc>
                <a:spcPct val="90000"/>
              </a:lnSpc>
              <a:spcAft>
                <a:spcPts val="600"/>
              </a:spcAft>
              <a:buFont typeface="Arial" panose="020B0604020202020204" pitchFamily="34" charset="0"/>
              <a:buChar char="•"/>
            </a:pPr>
            <a:r>
              <a:rPr lang="en-US" sz="2000" dirty="0">
                <a:solidFill>
                  <a:srgbClr val="FFFFFF"/>
                </a:solidFill>
                <a:latin typeface="Modern Love"/>
              </a:rPr>
              <a:t>Suitable Example for BI</a:t>
            </a:r>
          </a:p>
          <a:p>
            <a:pPr marL="914400" lvl="1" indent="-228600">
              <a:lnSpc>
                <a:spcPct val="90000"/>
              </a:lnSpc>
              <a:spcBef>
                <a:spcPct val="0"/>
              </a:spcBef>
              <a:spcAft>
                <a:spcPts val="600"/>
              </a:spcAft>
              <a:buFont typeface="Arial" panose="020B0604020202020204" pitchFamily="34" charset="0"/>
              <a:buChar char="•"/>
            </a:pPr>
            <a:r>
              <a:rPr lang="en-US" sz="2000" b="1" dirty="0">
                <a:solidFill>
                  <a:srgbClr val="FFFFFF"/>
                </a:solidFill>
                <a:latin typeface="Modern Love"/>
              </a:rPr>
              <a:t>Lotte.com: BI Increases Company Revenue </a:t>
            </a:r>
            <a:endParaRPr lang="en-US" sz="2000" dirty="0">
              <a:solidFill>
                <a:srgbClr val="FFFFFF"/>
              </a:solidFill>
              <a:latin typeface="Modern Love"/>
            </a:endParaRPr>
          </a:p>
          <a:p>
            <a:pPr marL="914400" lvl="1" indent="-228600">
              <a:lnSpc>
                <a:spcPct val="90000"/>
              </a:lnSpc>
              <a:spcAft>
                <a:spcPts val="600"/>
              </a:spcAft>
              <a:buFont typeface="Arial" panose="020B0604020202020204" pitchFamily="34" charset="0"/>
              <a:buChar char="•"/>
            </a:pPr>
            <a:r>
              <a:rPr lang="en-US" sz="2000" b="1" dirty="0">
                <a:solidFill>
                  <a:srgbClr val="FFFFFF"/>
                </a:solidFill>
                <a:latin typeface="Modern Love"/>
              </a:rPr>
              <a:t>Cementos Argos: BI Improves Financial Efficiency</a:t>
            </a:r>
            <a:endParaRPr lang="en-US" sz="2000" dirty="0">
              <a:solidFill>
                <a:srgbClr val="FFFFFF"/>
              </a:solidFill>
              <a:latin typeface="Modern Love"/>
            </a:endParaRPr>
          </a:p>
          <a:p>
            <a:pPr marL="914400" lvl="1" indent="-228600">
              <a:lnSpc>
                <a:spcPct val="90000"/>
              </a:lnSpc>
              <a:spcBef>
                <a:spcPct val="0"/>
              </a:spcBef>
              <a:spcAft>
                <a:spcPts val="600"/>
              </a:spcAft>
              <a:buFont typeface="Arial" panose="020B0604020202020204" pitchFamily="34" charset="0"/>
              <a:buChar char="•"/>
            </a:pPr>
            <a:r>
              <a:rPr lang="en-US" sz="2000" b="1" dirty="0">
                <a:solidFill>
                  <a:srgbClr val="FFFFFF"/>
                </a:solidFill>
                <a:latin typeface="Modern Love"/>
              </a:rPr>
              <a:t>Baylis &amp; Harding: BI Provides Decision Making Process Support</a:t>
            </a:r>
            <a:endParaRPr lang="en-US" sz="2000" dirty="0">
              <a:solidFill>
                <a:srgbClr val="FFFFFF"/>
              </a:solidFill>
              <a:latin typeface="Modern Love"/>
            </a:endParaRPr>
          </a:p>
          <a:p>
            <a:pPr marL="457200" indent="-228600">
              <a:lnSpc>
                <a:spcPct val="90000"/>
              </a:lnSpc>
              <a:spcAft>
                <a:spcPts val="600"/>
              </a:spcAft>
              <a:buFont typeface="Arial" panose="020B0604020202020204" pitchFamily="34" charset="0"/>
              <a:buChar char="•"/>
            </a:pPr>
            <a:r>
              <a:rPr lang="en-US" sz="2000" b="1" dirty="0">
                <a:solidFill>
                  <a:srgbClr val="FFFFFF"/>
                </a:solidFill>
                <a:latin typeface="Modern Love"/>
              </a:rPr>
              <a:t>List of BI Tools </a:t>
            </a:r>
            <a:endParaRPr lang="en-US" sz="2000" dirty="0">
              <a:solidFill>
                <a:srgbClr val="FFFFFF"/>
              </a:solidFill>
              <a:latin typeface="Modern Love"/>
            </a:endParaRPr>
          </a:p>
          <a:p>
            <a:pPr marL="914400" lvl="1" indent="-228600">
              <a:lnSpc>
                <a:spcPct val="90000"/>
              </a:lnSpc>
              <a:spcAft>
                <a:spcPts val="600"/>
              </a:spcAft>
              <a:buFont typeface="Arial" panose="020B0604020202020204" pitchFamily="34" charset="0"/>
              <a:buChar char="•"/>
            </a:pPr>
            <a:r>
              <a:rPr lang="en-US" sz="2000" dirty="0">
                <a:solidFill>
                  <a:srgbClr val="FFFFFF"/>
                </a:solidFill>
                <a:latin typeface="Modern Love"/>
              </a:rPr>
              <a:t>Tableau</a:t>
            </a:r>
          </a:p>
          <a:p>
            <a:pPr marL="914400" lvl="1" indent="-228600">
              <a:lnSpc>
                <a:spcPct val="90000"/>
              </a:lnSpc>
              <a:spcAft>
                <a:spcPts val="600"/>
              </a:spcAft>
              <a:buFont typeface="Arial" panose="020B0604020202020204" pitchFamily="34" charset="0"/>
              <a:buChar char="•"/>
            </a:pPr>
            <a:r>
              <a:rPr lang="en-US" sz="2000" dirty="0">
                <a:solidFill>
                  <a:srgbClr val="FFFFFF"/>
                </a:solidFill>
                <a:latin typeface="Modern Love"/>
              </a:rPr>
              <a:t>Qlik</a:t>
            </a:r>
          </a:p>
          <a:p>
            <a:pPr marL="914400" lvl="1" indent="-228600">
              <a:lnSpc>
                <a:spcPct val="90000"/>
              </a:lnSpc>
              <a:spcAft>
                <a:spcPts val="600"/>
              </a:spcAft>
              <a:buFont typeface="Arial" panose="020B0604020202020204" pitchFamily="34" charset="0"/>
              <a:buChar char="•"/>
            </a:pPr>
            <a:r>
              <a:rPr lang="en-US" sz="2000" dirty="0">
                <a:solidFill>
                  <a:srgbClr val="FFFFFF"/>
                </a:solidFill>
                <a:latin typeface="Modern Love"/>
              </a:rPr>
              <a:t>Microsoft Power BI</a:t>
            </a:r>
          </a:p>
          <a:p>
            <a:pPr marL="914400" lvl="1" indent="-228600">
              <a:lnSpc>
                <a:spcPct val="90000"/>
              </a:lnSpc>
              <a:spcAft>
                <a:spcPts val="600"/>
              </a:spcAft>
              <a:buFont typeface="Arial" panose="020B0604020202020204" pitchFamily="34" charset="0"/>
              <a:buChar char="•"/>
            </a:pPr>
            <a:r>
              <a:rPr lang="en-US" sz="2000" dirty="0" err="1">
                <a:solidFill>
                  <a:srgbClr val="FFFFFF"/>
                </a:solidFill>
                <a:latin typeface="Modern Love"/>
              </a:rPr>
              <a:t>Dandus</a:t>
            </a:r>
            <a:r>
              <a:rPr lang="en-US" sz="2000" dirty="0">
                <a:solidFill>
                  <a:srgbClr val="FFFFFF"/>
                </a:solidFill>
                <a:latin typeface="Modern Love"/>
              </a:rPr>
              <a:t> BI</a:t>
            </a:r>
          </a:p>
          <a:p>
            <a:pPr marL="914400" lvl="1" indent="-228600">
              <a:lnSpc>
                <a:spcPct val="90000"/>
              </a:lnSpc>
              <a:spcBef>
                <a:spcPct val="0"/>
              </a:spcBef>
              <a:spcAft>
                <a:spcPts val="600"/>
              </a:spcAft>
              <a:buFont typeface="Arial" panose="020B0604020202020204" pitchFamily="34" charset="0"/>
              <a:buChar char="•"/>
            </a:pPr>
            <a:r>
              <a:rPr lang="en-US" sz="2000" dirty="0">
                <a:solidFill>
                  <a:srgbClr val="FFFFFF"/>
                </a:solidFill>
                <a:latin typeface="Modern Love"/>
              </a:rPr>
              <a:t>Sisense</a:t>
            </a:r>
          </a:p>
          <a:p>
            <a:pPr marL="457200" indent="-228600">
              <a:lnSpc>
                <a:spcPct val="90000"/>
              </a:lnSpc>
              <a:spcBef>
                <a:spcPct val="0"/>
              </a:spcBef>
              <a:spcAft>
                <a:spcPts val="600"/>
              </a:spcAft>
              <a:buFont typeface="Arial" panose="020B0604020202020204" pitchFamily="34" charset="0"/>
              <a:buChar char="•"/>
            </a:pPr>
            <a:r>
              <a:rPr lang="en-US" sz="2000" dirty="0">
                <a:solidFill>
                  <a:srgbClr val="FFFFFF"/>
                </a:solidFill>
                <a:latin typeface="Modern Love"/>
              </a:rPr>
              <a:t>Conclusion</a:t>
            </a:r>
          </a:p>
          <a:p>
            <a:pPr indent="-228600">
              <a:lnSpc>
                <a:spcPct val="90000"/>
              </a:lnSpc>
              <a:spcAft>
                <a:spcPts val="600"/>
              </a:spcAft>
              <a:buFont typeface="Arial" panose="020B0604020202020204" pitchFamily="34" charset="0"/>
              <a:buChar char="•"/>
            </a:pPr>
            <a:endParaRPr lang="en-US" sz="2000" dirty="0">
              <a:solidFill>
                <a:srgbClr val="FFFFFF"/>
              </a:solidFill>
              <a:latin typeface="Modern Love"/>
            </a:endParaRPr>
          </a:p>
        </p:txBody>
      </p:sp>
    </p:spTree>
    <p:extLst>
      <p:ext uri="{BB962C8B-B14F-4D97-AF65-F5344CB8AC3E}">
        <p14:creationId xmlns:p14="http://schemas.microsoft.com/office/powerpoint/2010/main" val="6100348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F66FCF7A-6DB1-4903-B3B7-06AD5F81A248}"/>
              </a:ext>
            </a:extLst>
          </p:cNvPr>
          <p:cNvPicPr>
            <a:picLocks noChangeAspect="1"/>
          </p:cNvPicPr>
          <p:nvPr/>
        </p:nvPicPr>
        <p:blipFill rotWithShape="1">
          <a:blip r:embed="rId2">
            <a:alphaModFix amt="50000"/>
          </a:blip>
          <a:srcRect t="3674" b="6326"/>
          <a:stretch/>
        </p:blipFill>
        <p:spPr>
          <a:xfrm>
            <a:off x="20" y="10"/>
            <a:ext cx="12191981" cy="6857990"/>
          </a:xfrm>
          <a:prstGeom prst="rect">
            <a:avLst/>
          </a:prstGeom>
        </p:spPr>
      </p:pic>
      <p:sp>
        <p:nvSpPr>
          <p:cNvPr id="2" name="Title 1">
            <a:extLst>
              <a:ext uri="{FF2B5EF4-FFF2-40B4-BE49-F238E27FC236}">
                <a16:creationId xmlns:a16="http://schemas.microsoft.com/office/drawing/2014/main" id="{85E1059A-9AAE-46D5-8EC6-3C87F78528E5}"/>
              </a:ext>
            </a:extLst>
          </p:cNvPr>
          <p:cNvSpPr>
            <a:spLocks noGrp="1"/>
          </p:cNvSpPr>
          <p:nvPr>
            <p:ph type="title"/>
          </p:nvPr>
        </p:nvSpPr>
        <p:spPr>
          <a:xfrm>
            <a:off x="-28755" y="202211"/>
            <a:ext cx="12235131" cy="988330"/>
          </a:xfrm>
        </p:spPr>
        <p:txBody>
          <a:bodyPr vert="horz" lIns="91440" tIns="45720" rIns="91440" bIns="45720" rtlCol="0" anchor="b">
            <a:normAutofit/>
          </a:bodyPr>
          <a:lstStyle/>
          <a:p>
            <a:pPr algn="ctr"/>
            <a:r>
              <a:rPr lang="en-US" sz="5000" dirty="0">
                <a:solidFill>
                  <a:srgbClr val="FFFFFF"/>
                </a:solidFill>
                <a:latin typeface="Modern Love"/>
              </a:rPr>
              <a:t>What is Business intelligence (BI)?</a:t>
            </a:r>
          </a:p>
        </p:txBody>
      </p:sp>
      <p:sp>
        <p:nvSpPr>
          <p:cNvPr id="4" name="TextBox 3">
            <a:extLst>
              <a:ext uri="{FF2B5EF4-FFF2-40B4-BE49-F238E27FC236}">
                <a16:creationId xmlns:a16="http://schemas.microsoft.com/office/drawing/2014/main" id="{B437612E-1113-476A-A742-F3C42A2E8C4C}"/>
              </a:ext>
            </a:extLst>
          </p:cNvPr>
          <p:cNvSpPr txBox="1"/>
          <p:nvPr/>
        </p:nvSpPr>
        <p:spPr>
          <a:xfrm>
            <a:off x="511834" y="2021456"/>
            <a:ext cx="11168330"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v"/>
            </a:pPr>
            <a:r>
              <a:rPr lang="en-US" sz="3000" dirty="0">
                <a:latin typeface="Times"/>
                <a:cs typeface="Times"/>
              </a:rPr>
              <a:t>Business intelligence (BI) is about getting the right information, to the right decision makers, at the right time.</a:t>
            </a:r>
            <a:endParaRPr lang="en-US"/>
          </a:p>
          <a:p>
            <a:pPr algn="just"/>
            <a:endParaRPr lang="en-US" sz="3000" dirty="0">
              <a:latin typeface="Times"/>
              <a:cs typeface="Times"/>
            </a:endParaRPr>
          </a:p>
          <a:p>
            <a:pPr marL="342900" indent="-342900" algn="just">
              <a:buFont typeface="Wingdings"/>
              <a:buChar char="v"/>
            </a:pPr>
            <a:r>
              <a:rPr lang="en-US" sz="3000" dirty="0">
                <a:latin typeface="Times"/>
                <a:cs typeface="Times"/>
              </a:rPr>
              <a:t>BI is an enterprise-wide platform that support reporting, analysis and decision making  </a:t>
            </a:r>
          </a:p>
        </p:txBody>
      </p:sp>
    </p:spTree>
    <p:extLst>
      <p:ext uri="{BB962C8B-B14F-4D97-AF65-F5344CB8AC3E}">
        <p14:creationId xmlns:p14="http://schemas.microsoft.com/office/powerpoint/2010/main" val="15164641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AD440-2C36-48F3-A634-01BF6B81C923}"/>
              </a:ext>
            </a:extLst>
          </p:cNvPr>
          <p:cNvSpPr>
            <a:spLocks noGrp="1"/>
          </p:cNvSpPr>
          <p:nvPr>
            <p:ph type="title"/>
          </p:nvPr>
        </p:nvSpPr>
        <p:spPr>
          <a:xfrm>
            <a:off x="712399" y="1967266"/>
            <a:ext cx="3203993" cy="2547257"/>
          </a:xfrm>
          <a:noFill/>
        </p:spPr>
        <p:txBody>
          <a:bodyPr vert="horz" lIns="91440" tIns="45720" rIns="91440" bIns="45720" rtlCol="0" anchor="ctr">
            <a:normAutofit/>
          </a:bodyPr>
          <a:lstStyle/>
          <a:p>
            <a:pPr algn="ctr"/>
            <a:r>
              <a:rPr lang="en-US" sz="4000" kern="1200" dirty="0">
                <a:solidFill>
                  <a:srgbClr val="FFFFFF"/>
                </a:solidFill>
                <a:latin typeface="Modern Love"/>
              </a:rPr>
              <a:t>Suitable Example for BI</a:t>
            </a:r>
          </a:p>
        </p:txBody>
      </p:sp>
      <p:pic>
        <p:nvPicPr>
          <p:cNvPr id="4" name="Picture 4" descr="Text, whiteboard&#10;&#10;Description automatically generated">
            <a:extLst>
              <a:ext uri="{FF2B5EF4-FFF2-40B4-BE49-F238E27FC236}">
                <a16:creationId xmlns:a16="http://schemas.microsoft.com/office/drawing/2014/main" id="{E2389D00-0588-4A0E-91BD-CF812F0DBB9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274109" y="212"/>
            <a:ext cx="7916511" cy="6855248"/>
          </a:xfrm>
          <a:prstGeom prst="rect">
            <a:avLst/>
          </a:prstGeom>
        </p:spPr>
      </p:pic>
      <p:sp>
        <p:nvSpPr>
          <p:cNvPr id="5" name="TextBox 4">
            <a:extLst>
              <a:ext uri="{FF2B5EF4-FFF2-40B4-BE49-F238E27FC236}">
                <a16:creationId xmlns:a16="http://schemas.microsoft.com/office/drawing/2014/main" id="{B60E5952-B902-4A95-9D04-9E8BCAB635BF}"/>
              </a:ext>
            </a:extLst>
          </p:cNvPr>
          <p:cNvSpPr txBox="1"/>
          <p:nvPr/>
        </p:nvSpPr>
        <p:spPr>
          <a:xfrm>
            <a:off x="2832100" y="6176963"/>
            <a:ext cx="6527800" cy="317500"/>
          </a:xfrm>
          <a:prstGeom prst="rect">
            <a:avLst/>
          </a:prstGeom>
        </p:spPr>
        <p:txBody>
          <a:bodyPr lIns="91440" tIns="45720" rIns="91440" bIns="45720" anchor="t">
            <a:normAutofit fontScale="92500" lnSpcReduction="20000"/>
          </a:bodyPr>
          <a:lstStyle/>
          <a:p>
            <a:endParaRPr lang="en-US" dirty="0">
              <a:cs typeface="Calibri"/>
            </a:endParaRPr>
          </a:p>
        </p:txBody>
      </p:sp>
      <p:sp>
        <p:nvSpPr>
          <p:cNvPr id="7" name="TextBox 6">
            <a:extLst>
              <a:ext uri="{FF2B5EF4-FFF2-40B4-BE49-F238E27FC236}">
                <a16:creationId xmlns:a16="http://schemas.microsoft.com/office/drawing/2014/main" id="{93943382-5569-47E5-8578-B5B2B2FC798D}"/>
              </a:ext>
            </a:extLst>
          </p:cNvPr>
          <p:cNvSpPr txBox="1"/>
          <p:nvPr/>
        </p:nvSpPr>
        <p:spPr>
          <a:xfrm>
            <a:off x="4278702" y="3646098"/>
            <a:ext cx="5992482"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500" b="1" dirty="0">
                <a:latin typeface="Times"/>
                <a:cs typeface="Calibri"/>
              </a:rPr>
              <a:t>Lotte.com: BI Increases Company Revenue </a:t>
            </a:r>
          </a:p>
          <a:p>
            <a:pPr marL="342900" indent="-342900">
              <a:buAutoNum type="arabicPeriod"/>
            </a:pPr>
            <a:r>
              <a:rPr lang="en-US" sz="2500" b="1" dirty="0">
                <a:latin typeface="Times"/>
                <a:cs typeface="Calibri"/>
              </a:rPr>
              <a:t>Cementos Argos: BI Improves Financial Efficiency</a:t>
            </a:r>
          </a:p>
          <a:p>
            <a:pPr marL="342900" indent="-342900">
              <a:buAutoNum type="arabicPeriod"/>
            </a:pPr>
            <a:r>
              <a:rPr lang="en-US" sz="2500" b="1" dirty="0">
                <a:latin typeface="Times"/>
                <a:cs typeface="Calibri"/>
              </a:rPr>
              <a:t>Baylis &amp; Harding: BI Provides Decision Making Process Support</a:t>
            </a:r>
          </a:p>
        </p:txBody>
      </p:sp>
    </p:spTree>
    <p:extLst>
      <p:ext uri="{BB962C8B-B14F-4D97-AF65-F5344CB8AC3E}">
        <p14:creationId xmlns:p14="http://schemas.microsoft.com/office/powerpoint/2010/main" val="54419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numbers on a digital display">
            <a:extLst>
              <a:ext uri="{FF2B5EF4-FFF2-40B4-BE49-F238E27FC236}">
                <a16:creationId xmlns:a16="http://schemas.microsoft.com/office/drawing/2014/main" id="{91C0B531-1A52-4709-A559-ACD6668F3AFE}"/>
              </a:ext>
            </a:extLst>
          </p:cNvPr>
          <p:cNvPicPr>
            <a:picLocks noChangeAspect="1"/>
          </p:cNvPicPr>
          <p:nvPr/>
        </p:nvPicPr>
        <p:blipFill rotWithShape="1">
          <a:blip r:embed="rId2">
            <a:alphaModFix amt="50000"/>
          </a:blip>
          <a:srcRect r="-2" b="3596"/>
          <a:stretch/>
        </p:blipFill>
        <p:spPr>
          <a:xfrm>
            <a:off x="20" y="1"/>
            <a:ext cx="12191980" cy="6857999"/>
          </a:xfrm>
          <a:prstGeom prst="rect">
            <a:avLst/>
          </a:prstGeom>
        </p:spPr>
      </p:pic>
      <p:sp>
        <p:nvSpPr>
          <p:cNvPr id="2" name="Title 1">
            <a:extLst>
              <a:ext uri="{FF2B5EF4-FFF2-40B4-BE49-F238E27FC236}">
                <a16:creationId xmlns:a16="http://schemas.microsoft.com/office/drawing/2014/main" id="{15CB7D15-1EB0-4733-A521-C2F204A8C1CC}"/>
              </a:ext>
            </a:extLst>
          </p:cNvPr>
          <p:cNvSpPr>
            <a:spLocks noGrp="1"/>
          </p:cNvSpPr>
          <p:nvPr>
            <p:ph type="title"/>
          </p:nvPr>
        </p:nvSpPr>
        <p:spPr>
          <a:xfrm>
            <a:off x="43132" y="216588"/>
            <a:ext cx="12105735" cy="1362142"/>
          </a:xfrm>
        </p:spPr>
        <p:txBody>
          <a:bodyPr vert="horz" lIns="91440" tIns="45720" rIns="91440" bIns="45720" rtlCol="0" anchor="b">
            <a:normAutofit/>
          </a:bodyPr>
          <a:lstStyle/>
          <a:p>
            <a:pPr algn="ctr"/>
            <a:r>
              <a:rPr lang="en-US" sz="4500" b="1" dirty="0">
                <a:solidFill>
                  <a:srgbClr val="FFFFFF"/>
                </a:solidFill>
                <a:latin typeface="Modern Love"/>
              </a:rPr>
              <a:t>Lotte.com: BI Increases Company Revenue</a:t>
            </a:r>
            <a:r>
              <a:rPr lang="en-US" sz="4500" b="1" dirty="0">
                <a:solidFill>
                  <a:srgbClr val="FFFFFF"/>
                </a:solidFill>
              </a:rPr>
              <a:t> </a:t>
            </a:r>
            <a:endParaRPr lang="en-US" sz="4500" dirty="0">
              <a:solidFill>
                <a:srgbClr val="FFFFFF"/>
              </a:solidFill>
              <a:cs typeface="Calibri Light"/>
            </a:endParaRPr>
          </a:p>
          <a:p>
            <a:pPr algn="ctr"/>
            <a:endParaRPr lang="en-US" sz="4500" dirty="0">
              <a:solidFill>
                <a:srgbClr val="FFFFFF"/>
              </a:solidFill>
              <a:cs typeface="Calibri Light"/>
            </a:endParaRPr>
          </a:p>
        </p:txBody>
      </p:sp>
      <p:sp>
        <p:nvSpPr>
          <p:cNvPr id="4" name="TextBox 3">
            <a:extLst>
              <a:ext uri="{FF2B5EF4-FFF2-40B4-BE49-F238E27FC236}">
                <a16:creationId xmlns:a16="http://schemas.microsoft.com/office/drawing/2014/main" id="{0C40AA47-8BAF-4108-A725-20B238E59751}"/>
              </a:ext>
            </a:extLst>
          </p:cNvPr>
          <p:cNvSpPr txBox="1"/>
          <p:nvPr/>
        </p:nvSpPr>
        <p:spPr>
          <a:xfrm>
            <a:off x="31680" y="1225001"/>
            <a:ext cx="12123681" cy="5093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v"/>
            </a:pPr>
            <a:r>
              <a:rPr lang="en-US" sz="2500" b="1" dirty="0">
                <a:latin typeface="Times"/>
                <a:cs typeface="Times"/>
              </a:rPr>
              <a:t>Challenge: </a:t>
            </a:r>
            <a:r>
              <a:rPr lang="en-US" sz="2500" dirty="0">
                <a:latin typeface="Times"/>
                <a:cs typeface="Times"/>
              </a:rPr>
              <a:t>with more than 1 million site visitor daily, company executives wanted to understand why customers abandon shopping carts.</a:t>
            </a:r>
          </a:p>
          <a:p>
            <a:pPr algn="just"/>
            <a:endParaRPr lang="en-US" sz="2500" dirty="0">
              <a:latin typeface="Times"/>
              <a:cs typeface="Times"/>
            </a:endParaRPr>
          </a:p>
          <a:p>
            <a:pPr marL="285750" indent="-285750" algn="just">
              <a:buFont typeface="Wingdings"/>
              <a:buChar char="v"/>
            </a:pPr>
            <a:r>
              <a:rPr lang="en-US" sz="2500" b="1" dirty="0">
                <a:latin typeface="Times"/>
                <a:cs typeface="Times"/>
              </a:rPr>
              <a:t>Solution:</a:t>
            </a:r>
            <a:r>
              <a:rPr lang="en-US" sz="2500" dirty="0">
                <a:latin typeface="Times"/>
                <a:cs typeface="Times"/>
              </a:rPr>
              <a:t> The assistant general manager of the marketing planning team implemented customer experience analytics; the first online behavioral analysis system applied In Korea. The manager used the information used the information to understand customer behavior and implement targeted marketing and transform the website.</a:t>
            </a:r>
          </a:p>
          <a:p>
            <a:pPr algn="just"/>
            <a:endParaRPr lang="en-US" sz="2500" dirty="0">
              <a:latin typeface="Times"/>
              <a:cs typeface="Times"/>
            </a:endParaRPr>
          </a:p>
          <a:p>
            <a:pPr marL="285750" indent="-285750" algn="just">
              <a:buFont typeface="Wingdings"/>
              <a:buChar char="v"/>
            </a:pPr>
            <a:r>
              <a:rPr lang="en-US" sz="2500" b="1" dirty="0">
                <a:latin typeface="Times"/>
                <a:cs typeface="Times"/>
              </a:rPr>
              <a:t>Results:</a:t>
            </a:r>
            <a:r>
              <a:rPr lang="en-US" sz="2500" dirty="0">
                <a:latin typeface="Times"/>
                <a:cs typeface="Times"/>
              </a:rPr>
              <a:t> With the insights from the new BI analytics program, there was increase in customer loyalty after on year and an increase of $10 million in sales. The changes came from identifying the causes of shopping cart abandonment such as a long checkout process and unexpected delivery times and remedying the situation.</a:t>
            </a:r>
          </a:p>
        </p:txBody>
      </p:sp>
    </p:spTree>
    <p:extLst>
      <p:ext uri="{BB962C8B-B14F-4D97-AF65-F5344CB8AC3E}">
        <p14:creationId xmlns:p14="http://schemas.microsoft.com/office/powerpoint/2010/main" val="12449478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2AE5-739F-46B4-B5D6-DBD22D55F51C}"/>
              </a:ext>
            </a:extLst>
          </p:cNvPr>
          <p:cNvSpPr>
            <a:spLocks noGrp="1"/>
          </p:cNvSpPr>
          <p:nvPr>
            <p:ph type="title"/>
          </p:nvPr>
        </p:nvSpPr>
        <p:spPr>
          <a:xfrm>
            <a:off x="1538345" y="365760"/>
            <a:ext cx="10646787" cy="1188720"/>
          </a:xfrm>
        </p:spPr>
        <p:txBody>
          <a:bodyPr>
            <a:normAutofit/>
          </a:bodyPr>
          <a:lstStyle/>
          <a:p>
            <a:r>
              <a:rPr lang="en-US" sz="3500" b="1" dirty="0">
                <a:latin typeface="Modern Love"/>
                <a:cs typeface="Times"/>
              </a:rPr>
              <a:t>Cementos Argos: BI Improves Financial Efficiency</a:t>
            </a:r>
            <a:endParaRPr lang="en-US" sz="3500" b="1">
              <a:latin typeface="Modern Love"/>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BBF3A79-DD01-4D15-B597-592096455C63}"/>
              </a:ext>
            </a:extLst>
          </p:cNvPr>
          <p:cNvSpPr>
            <a:spLocks noGrp="1"/>
          </p:cNvSpPr>
          <p:nvPr>
            <p:ph idx="1"/>
          </p:nvPr>
        </p:nvSpPr>
        <p:spPr>
          <a:xfrm>
            <a:off x="970191" y="2176272"/>
            <a:ext cx="11219651" cy="4041648"/>
          </a:xfrm>
        </p:spPr>
        <p:txBody>
          <a:bodyPr vert="horz" lIns="91440" tIns="45720" rIns="91440" bIns="45720" rtlCol="0" anchor="t">
            <a:normAutofit/>
          </a:bodyPr>
          <a:lstStyle/>
          <a:p>
            <a:pPr>
              <a:buFont typeface="Wingdings" panose="020B0604020202020204" pitchFamily="34" charset="0"/>
              <a:buChar char="v"/>
            </a:pPr>
            <a:r>
              <a:rPr lang="en-US" sz="2400" b="1" dirty="0">
                <a:latin typeface="Times"/>
                <a:cs typeface="Calibri" panose="020F0502020204030204"/>
              </a:rPr>
              <a:t>Challenge: </a:t>
            </a:r>
            <a:r>
              <a:rPr lang="en-US" sz="2400" dirty="0">
                <a:latin typeface="Times"/>
                <a:cs typeface="Calibri" panose="020F0502020204030204"/>
              </a:rPr>
              <a:t>The company looked for an overall competitive advantage and a way to support better decision-making.</a:t>
            </a:r>
            <a:endParaRPr lang="en-US" sz="2400">
              <a:latin typeface="Calibri" panose="020F0502020204030204"/>
              <a:cs typeface="Calibri" panose="020F0502020204030204"/>
            </a:endParaRPr>
          </a:p>
          <a:p>
            <a:pPr marL="0" indent="0">
              <a:buNone/>
            </a:pPr>
            <a:endParaRPr lang="en-US" sz="2400" dirty="0">
              <a:latin typeface="Times"/>
              <a:cs typeface="Calibri" panose="020F0502020204030204"/>
            </a:endParaRPr>
          </a:p>
          <a:p>
            <a:pPr>
              <a:buFont typeface="Wingdings" panose="020B0604020202020204" pitchFamily="34" charset="0"/>
              <a:buChar char="v"/>
            </a:pPr>
            <a:r>
              <a:rPr lang="en-US" sz="2400" b="1" dirty="0">
                <a:latin typeface="Times"/>
                <a:cs typeface="Calibri" panose="020F0502020204030204"/>
              </a:rPr>
              <a:t>Solution: </a:t>
            </a:r>
            <a:r>
              <a:rPr lang="en-US" sz="2400" dirty="0">
                <a:latin typeface="Times"/>
                <a:cs typeface="Calibri" panose="020F0502020204030204"/>
              </a:rPr>
              <a:t>Cementos Argos created a dedicated business analytics center. The company invested in experienced business analysts and data science teams and used BI to leverage data.</a:t>
            </a:r>
          </a:p>
          <a:p>
            <a:pPr marL="0" indent="0">
              <a:buNone/>
            </a:pPr>
            <a:endParaRPr lang="en-US" sz="2400" dirty="0">
              <a:latin typeface="Times"/>
              <a:cs typeface="Calibri" panose="020F0502020204030204"/>
            </a:endParaRPr>
          </a:p>
          <a:p>
            <a:pPr>
              <a:buFont typeface="Wingdings" panose="020B0604020202020204" pitchFamily="34" charset="0"/>
              <a:buChar char="v"/>
            </a:pPr>
            <a:r>
              <a:rPr lang="en-US" sz="2400" b="1" dirty="0">
                <a:latin typeface="Times"/>
                <a:cs typeface="Calibri" panose="020F0502020204030204"/>
              </a:rPr>
              <a:t>Result: </a:t>
            </a:r>
            <a:r>
              <a:rPr lang="en-US" sz="2400" dirty="0">
                <a:latin typeface="Times"/>
                <a:cs typeface="Calibri" panose="020F0502020204030204"/>
              </a:rPr>
              <a:t>The company standardized the finance process and applied big data to gain more in-depth insight into customer behavior which yielded a higher profitability level.</a:t>
            </a:r>
          </a:p>
        </p:txBody>
      </p:sp>
    </p:spTree>
    <p:extLst>
      <p:ext uri="{BB962C8B-B14F-4D97-AF65-F5344CB8AC3E}">
        <p14:creationId xmlns:p14="http://schemas.microsoft.com/office/powerpoint/2010/main" val="35741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DF26F457-2DCC-4513-9A80-8E31964FCBA5}"/>
              </a:ext>
            </a:extLst>
          </p:cNvPr>
          <p:cNvPicPr>
            <a:picLocks noChangeAspect="1"/>
          </p:cNvPicPr>
          <p:nvPr/>
        </p:nvPicPr>
        <p:blipFill rotWithShape="1">
          <a:blip r:embed="rId2">
            <a:alphaModFix amt="50000"/>
          </a:blip>
          <a:srcRect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8F9D7B0A-65E9-4A02-A56C-57FFCFA3A5E1}"/>
              </a:ext>
            </a:extLst>
          </p:cNvPr>
          <p:cNvSpPr>
            <a:spLocks noGrp="1"/>
          </p:cNvSpPr>
          <p:nvPr>
            <p:ph type="title"/>
          </p:nvPr>
        </p:nvSpPr>
        <p:spPr>
          <a:xfrm>
            <a:off x="0" y="-947978"/>
            <a:ext cx="12192000" cy="2799877"/>
          </a:xfrm>
        </p:spPr>
        <p:txBody>
          <a:bodyPr vert="horz" lIns="91440" tIns="45720" rIns="91440" bIns="45720" rtlCol="0" anchor="b">
            <a:normAutofit/>
          </a:bodyPr>
          <a:lstStyle/>
          <a:p>
            <a:pPr algn="ctr"/>
            <a:r>
              <a:rPr lang="en-US" sz="4000" b="1">
                <a:solidFill>
                  <a:srgbClr val="FFFFFF"/>
                </a:solidFill>
                <a:latin typeface="Modern Love"/>
              </a:rPr>
              <a:t>Baylis &amp; Harding: BI Provides Decision Making Process Support</a:t>
            </a:r>
            <a:endParaRPr lang="en-US" sz="4000" dirty="0">
              <a:solidFill>
                <a:srgbClr val="FFFFFF"/>
              </a:solidFill>
              <a:latin typeface="Modern Love"/>
            </a:endParaRPr>
          </a:p>
          <a:p>
            <a:pPr algn="ctr"/>
            <a:endParaRPr lang="en-US" sz="4000" dirty="0">
              <a:solidFill>
                <a:srgbClr val="FFFFFF"/>
              </a:solidFill>
              <a:latin typeface="Modern Love"/>
            </a:endParaRPr>
          </a:p>
        </p:txBody>
      </p:sp>
      <p:sp>
        <p:nvSpPr>
          <p:cNvPr id="4" name="TextBox 3">
            <a:extLst>
              <a:ext uri="{FF2B5EF4-FFF2-40B4-BE49-F238E27FC236}">
                <a16:creationId xmlns:a16="http://schemas.microsoft.com/office/drawing/2014/main" id="{C92720D8-2E84-434B-B879-E6C3B8AF9887}"/>
              </a:ext>
            </a:extLst>
          </p:cNvPr>
          <p:cNvSpPr txBox="1"/>
          <p:nvPr/>
        </p:nvSpPr>
        <p:spPr>
          <a:xfrm>
            <a:off x="3669" y="1503376"/>
            <a:ext cx="12189372"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v"/>
            </a:pPr>
            <a:r>
              <a:rPr lang="en-US" sz="2500" b="1" dirty="0">
                <a:latin typeface="Times"/>
                <a:cs typeface="Times"/>
              </a:rPr>
              <a:t>Challenge:</a:t>
            </a:r>
            <a:r>
              <a:rPr lang="en-US" sz="2500" dirty="0">
                <a:latin typeface="Times"/>
                <a:cs typeface="Times"/>
              </a:rPr>
              <a:t> The company needed to give managers and executives greater visibility into financial, customer and sales data to make better decisions and expand the  business.</a:t>
            </a:r>
            <a:endParaRPr lang="en-US" dirty="0"/>
          </a:p>
          <a:p>
            <a:pPr algn="just"/>
            <a:endParaRPr lang="en-US" sz="2500" dirty="0">
              <a:latin typeface="Times"/>
              <a:cs typeface="Times"/>
            </a:endParaRPr>
          </a:p>
          <a:p>
            <a:pPr marL="342900" indent="-342900" algn="just">
              <a:buFont typeface="Wingdings"/>
              <a:buChar char="v"/>
            </a:pPr>
            <a:r>
              <a:rPr lang="en-US" sz="2500" b="1" dirty="0">
                <a:latin typeface="Times"/>
                <a:cs typeface="Times"/>
              </a:rPr>
              <a:t>Solution:</a:t>
            </a:r>
            <a:r>
              <a:rPr lang="en-US" sz="2500" dirty="0">
                <a:latin typeface="Times"/>
                <a:cs typeface="Times"/>
              </a:rPr>
              <a:t> Managers and executives used business intelligence tools to create standard and ad hoc reports.</a:t>
            </a:r>
          </a:p>
          <a:p>
            <a:pPr algn="just"/>
            <a:endParaRPr lang="en-US" sz="2500" dirty="0">
              <a:latin typeface="Times"/>
              <a:cs typeface="Times"/>
            </a:endParaRPr>
          </a:p>
          <a:p>
            <a:pPr marL="342900" indent="-342900" algn="just">
              <a:buFont typeface="Wingdings"/>
              <a:buChar char="v"/>
            </a:pPr>
            <a:r>
              <a:rPr lang="en-US" sz="2500" b="1" dirty="0">
                <a:latin typeface="Times"/>
                <a:cs typeface="Times"/>
              </a:rPr>
              <a:t>Results:</a:t>
            </a:r>
            <a:r>
              <a:rPr lang="en-US" sz="2500" dirty="0">
                <a:latin typeface="Times"/>
                <a:cs typeface="Times"/>
              </a:rPr>
              <a:t> Company executives and managers now have instant access to the business data they need to act proactively. They can create custom dashboards with KPIs relevant to their areas of focus and share the goals and performance details with their teams without having to request a custom report from IT.</a:t>
            </a:r>
          </a:p>
        </p:txBody>
      </p:sp>
    </p:spTree>
    <p:extLst>
      <p:ext uri="{BB962C8B-B14F-4D97-AF65-F5344CB8AC3E}">
        <p14:creationId xmlns:p14="http://schemas.microsoft.com/office/powerpoint/2010/main" val="33171224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B8BC-8377-4247-AB30-449E0CD185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A8DF1D-CEFB-42CE-9D80-6C1E7180AC4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0F321EC1-571A-4F0A-AA9E-BBBCFA548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5AB2488A-2086-4197-8D3C-C8570E3137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p:nvSpPr>
          <p:cNvPr id="6" name="Rectangle 5">
            <a:extLst>
              <a:ext uri="{FF2B5EF4-FFF2-40B4-BE49-F238E27FC236}">
                <a16:creationId xmlns:a16="http://schemas.microsoft.com/office/drawing/2014/main" id="{FA0A7C64-7A71-45CF-AB4F-BE8307776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3048"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Rectangle 6">
            <a:extLst>
              <a:ext uri="{FF2B5EF4-FFF2-40B4-BE49-F238E27FC236}">
                <a16:creationId xmlns:a16="http://schemas.microsoft.com/office/drawing/2014/main" id="{DE2303F3-25EC-412A-B9A1-22090722B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descr="Diagram&#10;&#10;Description automatically generated">
            <a:extLst>
              <a:ext uri="{FF2B5EF4-FFF2-40B4-BE49-F238E27FC236}">
                <a16:creationId xmlns:a16="http://schemas.microsoft.com/office/drawing/2014/main" id="{F4B4493B-087C-4B14-A197-5E3C53445314}"/>
              </a:ext>
            </a:extLst>
          </p:cNvPr>
          <p:cNvPicPr>
            <a:picLocks noGrp="1" noChangeAspect="1"/>
          </p:cNvPicPr>
          <p:nvPr/>
        </p:nvPicPr>
        <p:blipFill rotWithShape="1">
          <a:blip r:embed="rId3">
            <a:alphaModFix amt="60000"/>
            <a:extLst>
              <a:ext uri="{837473B0-CC2E-450A-ABE3-18F120FF3D39}">
                <a1611:picAttrSrcUrl xmlns:a1611="http://schemas.microsoft.com/office/drawing/2016/11/main" r:id="rId4"/>
              </a:ext>
            </a:extLst>
          </a:blip>
          <a:srcRect r="-1" b="436"/>
          <a:stretch/>
        </p:blipFill>
        <p:spPr>
          <a:xfrm>
            <a:off x="3048" y="10"/>
            <a:ext cx="12188952" cy="6856614"/>
          </a:xfrm>
          <a:prstGeom prst="rect">
            <a:avLst/>
          </a:prstGeom>
        </p:spPr>
      </p:pic>
      <p:sp>
        <p:nvSpPr>
          <p:cNvPr id="9" name="Title 1">
            <a:extLst>
              <a:ext uri="{FF2B5EF4-FFF2-40B4-BE49-F238E27FC236}">
                <a16:creationId xmlns:a16="http://schemas.microsoft.com/office/drawing/2014/main" id="{4B0576FE-C99F-4D06-8FB6-07F2C5E02964}"/>
              </a:ext>
            </a:extLst>
          </p:cNvPr>
          <p:cNvSpPr>
            <a:spLocks noGrp="1"/>
          </p:cNvSpPr>
          <p:nvPr/>
        </p:nvSpPr>
        <p:spPr>
          <a:xfrm>
            <a:off x="996275" y="69173"/>
            <a:ext cx="10190071" cy="960497"/>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ctr"/>
            <a:r>
              <a:rPr lang="en-US" sz="5200" b="1" dirty="0">
                <a:solidFill>
                  <a:srgbClr val="FFFFFF"/>
                </a:solidFill>
                <a:latin typeface="Modern Love"/>
              </a:rPr>
              <a:t>List of BI Tools </a:t>
            </a:r>
            <a:endParaRPr lang="en-US" sz="5200" b="1">
              <a:solidFill>
                <a:srgbClr val="FFFFFF"/>
              </a:solidFill>
              <a:latin typeface="Modern Love"/>
              <a:cs typeface="Sabon Next LT"/>
            </a:endParaRPr>
          </a:p>
        </p:txBody>
      </p:sp>
      <p:sp>
        <p:nvSpPr>
          <p:cNvPr id="10" name="TextBox 7">
            <a:extLst>
              <a:ext uri="{FF2B5EF4-FFF2-40B4-BE49-F238E27FC236}">
                <a16:creationId xmlns:a16="http://schemas.microsoft.com/office/drawing/2014/main" id="{21059333-7C1A-464A-96F9-C5D713E6FEA6}"/>
              </a:ext>
            </a:extLst>
          </p:cNvPr>
          <p:cNvSpPr txBox="1"/>
          <p:nvPr/>
        </p:nvSpPr>
        <p:spPr>
          <a:xfrm>
            <a:off x="3804249" y="2424023"/>
            <a:ext cx="4612255" cy="240065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a:buChar char="v"/>
            </a:pPr>
            <a:r>
              <a:rPr lang="en-US" sz="3000" b="1" dirty="0">
                <a:solidFill>
                  <a:schemeClr val="bg1"/>
                </a:solidFill>
                <a:ea typeface="+mn-lt"/>
                <a:cs typeface="+mn-lt"/>
              </a:rPr>
              <a:t>Tableau</a:t>
            </a:r>
            <a:endParaRPr lang="en-US" sz="3000" b="1">
              <a:solidFill>
                <a:schemeClr val="bg1"/>
              </a:solidFill>
            </a:endParaRPr>
          </a:p>
          <a:p>
            <a:pPr marL="342900" indent="-342900">
              <a:buFont typeface="Wingdings"/>
              <a:buChar char="v"/>
            </a:pPr>
            <a:r>
              <a:rPr lang="en-US" sz="3000" b="1" dirty="0">
                <a:solidFill>
                  <a:schemeClr val="bg1"/>
                </a:solidFill>
                <a:ea typeface="+mn-lt"/>
                <a:cs typeface="+mn-lt"/>
              </a:rPr>
              <a:t>Qlik</a:t>
            </a:r>
            <a:endParaRPr lang="en-US" sz="3000" b="1">
              <a:solidFill>
                <a:schemeClr val="bg1"/>
              </a:solidFill>
            </a:endParaRPr>
          </a:p>
          <a:p>
            <a:pPr marL="342900" indent="-342900">
              <a:buFont typeface="Wingdings"/>
              <a:buChar char="v"/>
            </a:pPr>
            <a:r>
              <a:rPr lang="en-US" sz="3000" b="1" dirty="0">
                <a:solidFill>
                  <a:schemeClr val="bg1"/>
                </a:solidFill>
                <a:ea typeface="+mn-lt"/>
                <a:cs typeface="+mn-lt"/>
              </a:rPr>
              <a:t>Microsoft Power BI</a:t>
            </a:r>
            <a:endParaRPr lang="en-US" sz="3000" b="1">
              <a:solidFill>
                <a:schemeClr val="bg1"/>
              </a:solidFill>
            </a:endParaRPr>
          </a:p>
          <a:p>
            <a:pPr marL="342900" indent="-342900">
              <a:buFont typeface="Wingdings"/>
              <a:buChar char="v"/>
            </a:pPr>
            <a:r>
              <a:rPr lang="en-US" sz="3000" b="1" dirty="0" err="1">
                <a:solidFill>
                  <a:schemeClr val="bg1"/>
                </a:solidFill>
                <a:ea typeface="+mn-lt"/>
                <a:cs typeface="+mn-lt"/>
              </a:rPr>
              <a:t>Dandus</a:t>
            </a:r>
            <a:r>
              <a:rPr lang="en-US" sz="3000" b="1" dirty="0">
                <a:solidFill>
                  <a:schemeClr val="bg1"/>
                </a:solidFill>
                <a:ea typeface="+mn-lt"/>
                <a:cs typeface="+mn-lt"/>
              </a:rPr>
              <a:t> BI</a:t>
            </a:r>
            <a:endParaRPr lang="en-US" sz="3000" b="1">
              <a:solidFill>
                <a:schemeClr val="bg1"/>
              </a:solidFill>
            </a:endParaRPr>
          </a:p>
          <a:p>
            <a:pPr marL="342900" indent="-342900" algn="l">
              <a:buFont typeface="Wingdings"/>
              <a:buChar char="v"/>
            </a:pPr>
            <a:r>
              <a:rPr lang="en-US" sz="3000" b="1" dirty="0">
                <a:solidFill>
                  <a:schemeClr val="bg1"/>
                </a:solidFill>
                <a:ea typeface="+mn-lt"/>
                <a:cs typeface="+mn-lt"/>
              </a:rPr>
              <a:t>Sisense</a:t>
            </a:r>
            <a:endParaRPr lang="en-US" sz="3000" b="1">
              <a:solidFill>
                <a:schemeClr val="bg1"/>
              </a:solidFill>
            </a:endParaRPr>
          </a:p>
        </p:txBody>
      </p:sp>
    </p:spTree>
    <p:extLst>
      <p:ext uri="{BB962C8B-B14F-4D97-AF65-F5344CB8AC3E}">
        <p14:creationId xmlns:p14="http://schemas.microsoft.com/office/powerpoint/2010/main" val="362283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1226-8087-4866-923E-7BD4BC65DD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0B5ED4-5A4A-4DA8-9846-44819B149286}"/>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2BD4E53A-AA2A-45E3-A5A5-7AE9583A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052402BB-640B-4691-B27F-11A634131A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p:nvSpPr>
          <p:cNvPr id="6" name="Rectangle 5">
            <a:extLst>
              <a:ext uri="{FF2B5EF4-FFF2-40B4-BE49-F238E27FC236}">
                <a16:creationId xmlns:a16="http://schemas.microsoft.com/office/drawing/2014/main" id="{4A338842-EF65-4737-B413-CB8843E51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Rectangle 6">
            <a:extLst>
              <a:ext uri="{FF2B5EF4-FFF2-40B4-BE49-F238E27FC236}">
                <a16:creationId xmlns:a16="http://schemas.microsoft.com/office/drawing/2014/main" id="{3E2718AC-C1E0-4DC2-8A45-A612096CE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descr="Graphs and plots layered on a blue digital screen">
            <a:extLst>
              <a:ext uri="{FF2B5EF4-FFF2-40B4-BE49-F238E27FC236}">
                <a16:creationId xmlns:a16="http://schemas.microsoft.com/office/drawing/2014/main" id="{D2D43DFB-17AA-4682-8855-D6020F3A73E3}"/>
              </a:ext>
            </a:extLst>
          </p:cNvPr>
          <p:cNvPicPr>
            <a:picLocks noChangeAspect="1"/>
          </p:cNvPicPr>
          <p:nvPr/>
        </p:nvPicPr>
        <p:blipFill rotWithShape="1">
          <a:blip r:embed="rId3">
            <a:alphaModFix/>
          </a:blip>
          <a:srcRect t="4105" r="-2" b="20893"/>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F6E4F5BD-55F7-44CF-83B6-47C51C4E3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 name="Title 1">
            <a:extLst>
              <a:ext uri="{FF2B5EF4-FFF2-40B4-BE49-F238E27FC236}">
                <a16:creationId xmlns:a16="http://schemas.microsoft.com/office/drawing/2014/main" id="{E0E5640A-C76C-46F9-AF91-A66E9EA8C6F4}"/>
              </a:ext>
            </a:extLst>
          </p:cNvPr>
          <p:cNvSpPr>
            <a:spLocks noGrp="1"/>
          </p:cNvSpPr>
          <p:nvPr/>
        </p:nvSpPr>
        <p:spPr>
          <a:xfrm>
            <a:off x="567888" y="18266"/>
            <a:ext cx="4958128" cy="836541"/>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5000" b="1" dirty="0">
                <a:solidFill>
                  <a:srgbClr val="FFFFFF"/>
                </a:solidFill>
                <a:latin typeface="Modern Love"/>
              </a:rPr>
              <a:t>Tableau</a:t>
            </a:r>
            <a:endParaRPr lang="en-US" sz="5000" b="1">
              <a:solidFill>
                <a:srgbClr val="FFFFFF"/>
              </a:solidFill>
              <a:latin typeface="Modern Love"/>
              <a:cs typeface="Sabon Next LT"/>
            </a:endParaRPr>
          </a:p>
        </p:txBody>
      </p:sp>
      <p:sp>
        <p:nvSpPr>
          <p:cNvPr id="11" name="TextBox 8">
            <a:extLst>
              <a:ext uri="{FF2B5EF4-FFF2-40B4-BE49-F238E27FC236}">
                <a16:creationId xmlns:a16="http://schemas.microsoft.com/office/drawing/2014/main" id="{5B3753E9-9AA7-4AAD-82B8-84224BB92AA7}"/>
              </a:ext>
            </a:extLst>
          </p:cNvPr>
          <p:cNvSpPr txBox="1"/>
          <p:nvPr/>
        </p:nvSpPr>
        <p:spPr>
          <a:xfrm>
            <a:off x="218834" y="856890"/>
            <a:ext cx="8695425" cy="544764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500" b="1" dirty="0">
                <a:solidFill>
                  <a:schemeClr val="bg1"/>
                </a:solidFill>
                <a:latin typeface="Times"/>
                <a:ea typeface="+mn-lt"/>
                <a:cs typeface="+mn-lt"/>
              </a:rPr>
              <a:t>Tableau Develop Organization: Data Visualization Company</a:t>
            </a:r>
            <a:r>
              <a:rPr lang="en-US" sz="2500" dirty="0">
                <a:solidFill>
                  <a:schemeClr val="bg1"/>
                </a:solidFill>
                <a:latin typeface="Times"/>
                <a:ea typeface="+mn-lt"/>
                <a:cs typeface="+mn-lt"/>
              </a:rPr>
              <a:t> </a:t>
            </a:r>
            <a:endParaRPr lang="en-US" dirty="0">
              <a:solidFill>
                <a:schemeClr val="bg1"/>
              </a:solidFill>
            </a:endParaRPr>
          </a:p>
          <a:p>
            <a:endParaRPr lang="en-US" sz="2500" dirty="0">
              <a:solidFill>
                <a:schemeClr val="bg1"/>
              </a:solidFill>
              <a:latin typeface="Times"/>
            </a:endParaRPr>
          </a:p>
          <a:p>
            <a:endParaRPr lang="en-US"/>
          </a:p>
          <a:p>
            <a:r>
              <a:rPr lang="en-US" sz="3000" b="1" dirty="0">
                <a:solidFill>
                  <a:schemeClr val="bg1"/>
                </a:solidFill>
                <a:latin typeface="Times"/>
                <a:cs typeface="Times"/>
              </a:rPr>
              <a:t>Features of Tableau:</a:t>
            </a:r>
          </a:p>
          <a:p>
            <a:pPr marL="457200" indent="-457200">
              <a:buFont typeface="Wingdings"/>
              <a:buChar char="v"/>
            </a:pPr>
            <a:r>
              <a:rPr lang="en-US" sz="2500" dirty="0">
                <a:solidFill>
                  <a:schemeClr val="bg1"/>
                </a:solidFill>
                <a:latin typeface="Times"/>
                <a:cs typeface="Times"/>
              </a:rPr>
              <a:t>Tableau Dashboard </a:t>
            </a:r>
          </a:p>
          <a:p>
            <a:pPr marL="457200" indent="-457200">
              <a:buFont typeface="Wingdings"/>
              <a:buChar char="v"/>
            </a:pPr>
            <a:r>
              <a:rPr lang="en-US" sz="2500" dirty="0">
                <a:solidFill>
                  <a:schemeClr val="bg1"/>
                </a:solidFill>
                <a:latin typeface="Times"/>
                <a:cs typeface="Times"/>
              </a:rPr>
              <a:t>Collaborating &amp; Sharing</a:t>
            </a:r>
          </a:p>
          <a:p>
            <a:pPr marL="457200" indent="-457200">
              <a:buFont typeface="Wingdings"/>
              <a:buChar char="v"/>
            </a:pPr>
            <a:r>
              <a:rPr lang="en-US" sz="2500" dirty="0">
                <a:solidFill>
                  <a:schemeClr val="bg1"/>
                </a:solidFill>
                <a:latin typeface="Times"/>
                <a:cs typeface="Times"/>
              </a:rPr>
              <a:t>Live &amp; In memory Data</a:t>
            </a:r>
          </a:p>
          <a:p>
            <a:pPr marL="457200" indent="-457200">
              <a:buFont typeface="Wingdings"/>
              <a:buChar char="v"/>
            </a:pPr>
            <a:r>
              <a:rPr lang="en-US" sz="2500" dirty="0">
                <a:solidFill>
                  <a:schemeClr val="bg1"/>
                </a:solidFill>
                <a:latin typeface="Times"/>
                <a:cs typeface="Times"/>
              </a:rPr>
              <a:t>Data sources in Tableau</a:t>
            </a:r>
          </a:p>
          <a:p>
            <a:pPr marL="457200" indent="-457200">
              <a:buFont typeface="Wingdings"/>
              <a:buChar char="v"/>
            </a:pPr>
            <a:r>
              <a:rPr lang="en-US" sz="2500" dirty="0">
                <a:solidFill>
                  <a:schemeClr val="bg1"/>
                </a:solidFill>
                <a:latin typeface="Times"/>
                <a:cs typeface="Times"/>
              </a:rPr>
              <a:t>Advanced visualizations </a:t>
            </a:r>
          </a:p>
          <a:p>
            <a:pPr marL="457200" indent="-457200">
              <a:buFont typeface="Wingdings"/>
              <a:buChar char="v"/>
            </a:pPr>
            <a:r>
              <a:rPr lang="en-US" sz="2500" dirty="0">
                <a:solidFill>
                  <a:schemeClr val="bg1"/>
                </a:solidFill>
                <a:latin typeface="Times"/>
                <a:cs typeface="Times"/>
              </a:rPr>
              <a:t>Maps</a:t>
            </a:r>
          </a:p>
          <a:p>
            <a:pPr marL="457200" indent="-457200">
              <a:buFont typeface="Wingdings"/>
              <a:buChar char="v"/>
            </a:pPr>
            <a:r>
              <a:rPr lang="en-US" sz="2500" dirty="0">
                <a:solidFill>
                  <a:schemeClr val="bg1"/>
                </a:solidFill>
                <a:latin typeface="Times"/>
                <a:cs typeface="Times"/>
              </a:rPr>
              <a:t>Robust Security</a:t>
            </a:r>
          </a:p>
          <a:p>
            <a:pPr marL="457200" indent="-457200">
              <a:buFont typeface="Wingdings"/>
              <a:buChar char="v"/>
            </a:pPr>
            <a:r>
              <a:rPr lang="en-US" sz="2500" dirty="0">
                <a:solidFill>
                  <a:schemeClr val="bg1"/>
                </a:solidFill>
                <a:latin typeface="Times"/>
                <a:cs typeface="Times"/>
              </a:rPr>
              <a:t>Mobile view</a:t>
            </a:r>
          </a:p>
          <a:p>
            <a:pPr marL="457200" indent="-457200">
              <a:buFont typeface="Wingdings"/>
              <a:buChar char="v"/>
            </a:pPr>
            <a:r>
              <a:rPr lang="en-US" sz="2500" dirty="0">
                <a:solidFill>
                  <a:schemeClr val="bg1"/>
                </a:solidFill>
                <a:latin typeface="Times"/>
                <a:cs typeface="Times"/>
              </a:rPr>
              <a:t>Ask data</a:t>
            </a:r>
          </a:p>
          <a:p>
            <a:pPr marL="457200" indent="-457200">
              <a:buFont typeface="Wingdings"/>
              <a:buChar char="v"/>
            </a:pPr>
            <a:r>
              <a:rPr lang="en-US" sz="2500" dirty="0">
                <a:solidFill>
                  <a:schemeClr val="bg1"/>
                </a:solidFill>
                <a:latin typeface="Times"/>
                <a:cs typeface="Times"/>
              </a:rPr>
              <a:t>Trent data &amp; Predicative analysis </a:t>
            </a:r>
          </a:p>
        </p:txBody>
      </p:sp>
    </p:spTree>
    <p:extLst>
      <p:ext uri="{BB962C8B-B14F-4D97-AF65-F5344CB8AC3E}">
        <p14:creationId xmlns:p14="http://schemas.microsoft.com/office/powerpoint/2010/main" val="28886234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704</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Avenir Next LT Pro</vt:lpstr>
      <vt:lpstr>AvenirNext LT Pro Medium</vt:lpstr>
      <vt:lpstr>Calibri</vt:lpstr>
      <vt:lpstr>Calibri Light</vt:lpstr>
      <vt:lpstr>Modern Love</vt:lpstr>
      <vt:lpstr>Teams</vt:lpstr>
      <vt:lpstr>Times</vt:lpstr>
      <vt:lpstr>Wingdings</vt:lpstr>
      <vt:lpstr>office theme</vt:lpstr>
      <vt:lpstr>Business Intelligent  </vt:lpstr>
      <vt:lpstr>Agenda </vt:lpstr>
      <vt:lpstr>What is Business intelligence (BI)?</vt:lpstr>
      <vt:lpstr>Suitable Example for BI</vt:lpstr>
      <vt:lpstr>Lotte.com: BI Increases Company Revenue  </vt:lpstr>
      <vt:lpstr>Cementos Argos: BI Improves Financial Efficiency</vt:lpstr>
      <vt:lpstr>Baylis &amp; Harding: BI Provides Decision Making Process Support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SHALOMSHAN SHALOM</cp:lastModifiedBy>
  <cp:revision>544</cp:revision>
  <dcterms:created xsi:type="dcterms:W3CDTF">2021-10-08T05:33:29Z</dcterms:created>
  <dcterms:modified xsi:type="dcterms:W3CDTF">2021-10-09T07:03:24Z</dcterms:modified>
</cp:coreProperties>
</file>