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9069-E24A-FD56-F356-DAD7755E4486}" v="308" dt="2021-10-04T05:15:29.336"/>
    <p1510:client id="{28B77924-44ED-37C2-9294-51FD1244755D}" v="195" dt="2021-10-04T05:19:31.878"/>
    <p1510:client id="{2AE80CD2-7DA0-DB31-8F43-01516311BC67}" v="1255" dt="2021-10-08T16:36:33.919"/>
    <p1510:client id="{47F5DFF1-0B3A-4AFB-8A07-75BEF589DBE2}" v="86" dt="2021-09-30T13:59:12.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8" d="100"/>
          <a:sy n="48"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11/21/2021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8506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11/21/2021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3078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11/21/2021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34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11/21/2021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989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11/21/2021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054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11/21/2021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935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11/21/2021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656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11/21/2021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515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11/21/2021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50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11/21/2021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411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11/21/2021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122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11/21/2021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54568461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37" r:id="rId8"/>
    <p:sldLayoutId id="2147483838" r:id="rId9"/>
    <p:sldLayoutId id="2147483839" r:id="rId10"/>
    <p:sldLayoutId id="21474838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hyperlink" Target="http://www.thebluediamondgallery.com/handwriting/c/conclusion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www.thebluediamondgallery.com/handwriting/t/thank-you.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technofaq.org/posts/2019/09/what-is-the-importance-of-business-intelligence-tools-in-todays-ecommerc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raymondtec.com/2019/02/qlik-to-acquire-attunity-for-560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luciamonterorodriguez.com/conoce-que-te-ofrece-microsoft-power-bi/"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peoplemattersglobal.com/news/hr-technology/global-hr-analytics-market-to-grow-by-12-231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3" descr="Light bulb on yellow background with sketched light beams and cord">
            <a:extLst>
              <a:ext uri="{FF2B5EF4-FFF2-40B4-BE49-F238E27FC236}">
                <a16:creationId xmlns:a16="http://schemas.microsoft.com/office/drawing/2014/main" id="{6D13A6AF-3412-464E-98EA-0548DA3FFF42}"/>
              </a:ext>
            </a:extLst>
          </p:cNvPr>
          <p:cNvPicPr>
            <a:picLocks noChangeAspect="1"/>
          </p:cNvPicPr>
          <p:nvPr/>
        </p:nvPicPr>
        <p:blipFill rotWithShape="1">
          <a:blip r:embed="rId2">
            <a:alphaModFix amt="60000"/>
          </a:blip>
          <a:srcRect t="8555"/>
          <a:stretch/>
        </p:blipFill>
        <p:spPr>
          <a:xfrm>
            <a:off x="20" y="10"/>
            <a:ext cx="12191980" cy="6857990"/>
          </a:xfrm>
          <a:prstGeom prst="rect">
            <a:avLst/>
          </a:prstGeom>
        </p:spPr>
      </p:pic>
      <p:sp>
        <p:nvSpPr>
          <p:cNvPr id="2" name="Title 1">
            <a:extLst>
              <a:ext uri="{FF2B5EF4-FFF2-40B4-BE49-F238E27FC236}">
                <a16:creationId xmlns:a16="http://schemas.microsoft.com/office/drawing/2014/main" id="{48CA4D7B-4F72-4AE6-9B6E-1CD27B073A7F}"/>
              </a:ext>
            </a:extLst>
          </p:cNvPr>
          <p:cNvSpPr>
            <a:spLocks noGrp="1"/>
          </p:cNvSpPr>
          <p:nvPr>
            <p:ph type="ctrTitle"/>
          </p:nvPr>
        </p:nvSpPr>
        <p:spPr>
          <a:xfrm>
            <a:off x="4314" y="740211"/>
            <a:ext cx="8364571" cy="3163864"/>
          </a:xfrm>
        </p:spPr>
        <p:txBody>
          <a:bodyPr>
            <a:normAutofit/>
          </a:bodyPr>
          <a:lstStyle/>
          <a:p>
            <a:pPr algn="l"/>
            <a:r>
              <a:rPr lang="en-US" sz="6500" dirty="0">
                <a:solidFill>
                  <a:srgbClr val="FFFFFF"/>
                </a:solidFill>
                <a:latin typeface="Modern Love"/>
                <a:cs typeface="Calibri Light"/>
              </a:rPr>
              <a:t>Business Intelligent</a:t>
            </a:r>
            <a:endParaRPr lang="en-US" sz="6500">
              <a:solidFill>
                <a:srgbClr val="FFFFFF"/>
              </a:solidFill>
              <a:latin typeface="Modern Love"/>
              <a:cs typeface="Sabon Next LT"/>
            </a:endParaRPr>
          </a:p>
        </p:txBody>
      </p:sp>
      <p:sp>
        <p:nvSpPr>
          <p:cNvPr id="3" name="Subtitle 2">
            <a:extLst>
              <a:ext uri="{FF2B5EF4-FFF2-40B4-BE49-F238E27FC236}">
                <a16:creationId xmlns:a16="http://schemas.microsoft.com/office/drawing/2014/main" id="{B272E802-3ECA-45C4-9782-709E4328C6C3}"/>
              </a:ext>
            </a:extLst>
          </p:cNvPr>
          <p:cNvSpPr>
            <a:spLocks noGrp="1"/>
          </p:cNvSpPr>
          <p:nvPr>
            <p:ph type="subTitle" idx="1"/>
          </p:nvPr>
        </p:nvSpPr>
        <p:spPr>
          <a:xfrm>
            <a:off x="392502" y="4088892"/>
            <a:ext cx="7583133" cy="1796708"/>
          </a:xfrm>
        </p:spPr>
        <p:txBody>
          <a:bodyPr vert="horz" lIns="91440" tIns="45720" rIns="91440" bIns="45720" rtlCol="0" anchor="t">
            <a:noAutofit/>
          </a:bodyPr>
          <a:lstStyle/>
          <a:p>
            <a:r>
              <a:rPr lang="en-US" sz="3000" b="1" dirty="0">
                <a:solidFill>
                  <a:srgbClr val="FFFFFF"/>
                </a:solidFill>
              </a:rPr>
              <a:t>PRESENT BY: SHALOMSHAN</a:t>
            </a:r>
          </a:p>
          <a:p>
            <a:r>
              <a:rPr lang="en-US" sz="3000" b="1" dirty="0">
                <a:solidFill>
                  <a:srgbClr val="FFFFFF"/>
                </a:solidFill>
              </a:rPr>
              <a:t>BATCH: CSD</a:t>
            </a:r>
          </a:p>
          <a:p>
            <a:r>
              <a:rPr lang="en-US" sz="3000" b="1" dirty="0">
                <a:solidFill>
                  <a:srgbClr val="FFFFFF"/>
                </a:solidFill>
              </a:rPr>
              <a:t>08</a:t>
            </a:r>
          </a:p>
        </p:txBody>
      </p:sp>
    </p:spTree>
    <p:extLst>
      <p:ext uri="{BB962C8B-B14F-4D97-AF65-F5344CB8AC3E}">
        <p14:creationId xmlns:p14="http://schemas.microsoft.com/office/powerpoint/2010/main" val="421765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 name="Picture 3" descr="Text, whiteboard&#10;&#10;Description automatically generated">
            <a:extLst>
              <a:ext uri="{FF2B5EF4-FFF2-40B4-BE49-F238E27FC236}">
                <a16:creationId xmlns:a16="http://schemas.microsoft.com/office/drawing/2014/main" id="{708FD2C9-5F3D-494C-A715-97952F508720}"/>
              </a:ext>
            </a:extLst>
          </p:cNvPr>
          <p:cNvPicPr>
            <a:picLocks noChangeAspect="1"/>
          </p:cNvPicPr>
          <p:nvPr/>
        </p:nvPicPr>
        <p:blipFill rotWithShape="1">
          <a:blip r:embed="rId3">
            <a:alphaModFix/>
            <a:extLst>
              <a:ext uri="{837473B0-CC2E-450A-ABE3-18F120FF3D39}">
                <a1611:picAttrSrcUrl xmlns:a1611="http://schemas.microsoft.com/office/drawing/2016/11/main" r:id="rId4"/>
              </a:ext>
            </a:extLst>
          </a:blip>
          <a:srcRect b="15730"/>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A803411-D859-437C-B579-9F67089418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6137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 name="Picture 4" descr="Text, whiteboard&#10;&#10;Description automatically generated">
            <a:extLst>
              <a:ext uri="{FF2B5EF4-FFF2-40B4-BE49-F238E27FC236}">
                <a16:creationId xmlns:a16="http://schemas.microsoft.com/office/drawing/2014/main" id="{CD4E449C-75E9-4F00-82A5-7DD3EB598121}"/>
              </a:ext>
            </a:extLst>
          </p:cNvPr>
          <p:cNvPicPr>
            <a:picLocks noChangeAspect="1"/>
          </p:cNvPicPr>
          <p:nvPr/>
        </p:nvPicPr>
        <p:blipFill rotWithShape="1">
          <a:blip r:embed="rId3">
            <a:alphaModFix/>
            <a:extLst>
              <a:ext uri="{837473B0-CC2E-450A-ABE3-18F120FF3D39}">
                <a1611:picAttrSrcUrl xmlns:a1611="http://schemas.microsoft.com/office/drawing/2016/11/main" r:id="rId4"/>
              </a:ext>
            </a:extLst>
          </a:blip>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15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alendar on table">
            <a:extLst>
              <a:ext uri="{FF2B5EF4-FFF2-40B4-BE49-F238E27FC236}">
                <a16:creationId xmlns:a16="http://schemas.microsoft.com/office/drawing/2014/main" id="{2EE9D3C7-053E-41CD-AA09-F06A3B145EF1}"/>
              </a:ext>
            </a:extLst>
          </p:cNvPr>
          <p:cNvPicPr>
            <a:picLocks noChangeAspect="1"/>
          </p:cNvPicPr>
          <p:nvPr/>
        </p:nvPicPr>
        <p:blipFill rotWithShape="1">
          <a:blip r:embed="rId3">
            <a:alphaModFix/>
          </a:blip>
          <a:srcRect r="-2" b="15603"/>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CDD56E-75B7-4251-8E45-3F02F0A79A6A}"/>
              </a:ext>
            </a:extLst>
          </p:cNvPr>
          <p:cNvSpPr>
            <a:spLocks noGrp="1"/>
          </p:cNvSpPr>
          <p:nvPr>
            <p:ph type="title"/>
          </p:nvPr>
        </p:nvSpPr>
        <p:spPr>
          <a:xfrm>
            <a:off x="948144" y="2966864"/>
            <a:ext cx="4958128" cy="922805"/>
          </a:xfrm>
        </p:spPr>
        <p:txBody>
          <a:bodyPr vert="horz" lIns="91440" tIns="45720" rIns="91440" bIns="45720" rtlCol="0" anchor="b">
            <a:noAutofit/>
          </a:bodyPr>
          <a:lstStyle/>
          <a:p>
            <a:r>
              <a:rPr lang="en-US" sz="6500" dirty="0">
                <a:solidFill>
                  <a:srgbClr val="FFFFFF"/>
                </a:solidFill>
                <a:latin typeface="Modern Love"/>
              </a:rPr>
              <a:t>Agenda</a:t>
            </a:r>
          </a:p>
        </p:txBody>
      </p:sp>
      <p:sp>
        <p:nvSpPr>
          <p:cNvPr id="3" name="TextBox 2">
            <a:extLst>
              <a:ext uri="{FF2B5EF4-FFF2-40B4-BE49-F238E27FC236}">
                <a16:creationId xmlns:a16="http://schemas.microsoft.com/office/drawing/2014/main" id="{9C8B83A9-3235-4D71-AAAC-2673C19AFA57}"/>
              </a:ext>
            </a:extLst>
          </p:cNvPr>
          <p:cNvSpPr txBox="1"/>
          <p:nvPr/>
        </p:nvSpPr>
        <p:spPr>
          <a:xfrm rot="20940000">
            <a:off x="6018362" y="808304"/>
            <a:ext cx="6222520" cy="4324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500" b="1">
                <a:latin typeface="Times"/>
                <a:ea typeface="+mn-lt"/>
                <a:cs typeface="+mn-lt"/>
              </a:rPr>
              <a:t>What is the Business Intelligence (BI) tools?</a:t>
            </a:r>
            <a:endParaRPr lang="en-US" sz="2500" b="1" dirty="0">
              <a:latin typeface="Times"/>
              <a:ea typeface="+mn-lt"/>
              <a:cs typeface="+mn-lt"/>
            </a:endParaRPr>
          </a:p>
          <a:p>
            <a:pPr marL="342900" indent="-342900">
              <a:buFont typeface="Wingdings"/>
              <a:buChar char="Ø"/>
            </a:pPr>
            <a:r>
              <a:rPr lang="en-US" sz="2500" b="1">
                <a:latin typeface="Times"/>
                <a:ea typeface="+mn-lt"/>
                <a:cs typeface="+mn-lt"/>
              </a:rPr>
              <a:t>List of BI Tools </a:t>
            </a:r>
            <a:endParaRPr lang="en-US" sz="2500">
              <a:latin typeface="Times"/>
              <a:ea typeface="+mn-lt"/>
              <a:cs typeface="+mn-lt"/>
            </a:endParaRPr>
          </a:p>
          <a:p>
            <a:pPr marL="342900" indent="-342900" algn="l">
              <a:buFont typeface="Wingdings"/>
              <a:buChar char="Ø"/>
            </a:pPr>
            <a:r>
              <a:rPr lang="en-US" sz="2500" b="1">
                <a:latin typeface="Times"/>
                <a:ea typeface="+mn-lt"/>
                <a:cs typeface="+mn-lt"/>
              </a:rPr>
              <a:t>Tableau</a:t>
            </a:r>
            <a:endParaRPr lang="en-US" sz="2500" b="1" dirty="0">
              <a:latin typeface="Times"/>
              <a:cs typeface="Times"/>
            </a:endParaRPr>
          </a:p>
          <a:p>
            <a:pPr marL="342900" indent="-342900">
              <a:buFont typeface="Wingdings"/>
              <a:buChar char="Ø"/>
            </a:pPr>
            <a:r>
              <a:rPr lang="en-US" sz="2500" b="1">
                <a:latin typeface="Times"/>
                <a:ea typeface="+mn-lt"/>
                <a:cs typeface="+mn-lt"/>
              </a:rPr>
              <a:t>Qlik</a:t>
            </a:r>
            <a:r>
              <a:rPr lang="en-US" sz="2500" dirty="0">
                <a:solidFill>
                  <a:srgbClr val="FFFFFF"/>
                </a:solidFill>
                <a:ea typeface="+mn-lt"/>
                <a:cs typeface="+mn-lt"/>
              </a:rPr>
              <a:t> </a:t>
            </a:r>
            <a:endParaRPr lang="en-US" sz="2500" dirty="0">
              <a:ea typeface="+mn-lt"/>
              <a:cs typeface="+mn-lt"/>
            </a:endParaRPr>
          </a:p>
          <a:p>
            <a:pPr marL="342900" indent="-342900">
              <a:buFont typeface="Wingdings"/>
              <a:buChar char="Ø"/>
            </a:pPr>
            <a:r>
              <a:rPr lang="en-US" sz="2500" b="1">
                <a:latin typeface="Times"/>
                <a:ea typeface="+mn-lt"/>
                <a:cs typeface="+mn-lt"/>
              </a:rPr>
              <a:t>Microsoft Power BI</a:t>
            </a:r>
            <a:endParaRPr lang="en-US" sz="2500" b="1" dirty="0">
              <a:latin typeface="Times"/>
              <a:cs typeface="Times"/>
            </a:endParaRPr>
          </a:p>
          <a:p>
            <a:pPr marL="342900" indent="-342900">
              <a:buFont typeface="Wingdings"/>
              <a:buChar char="Ø"/>
            </a:pPr>
            <a:r>
              <a:rPr lang="en-US" sz="2500" b="1">
                <a:latin typeface="Times"/>
                <a:ea typeface="+mn-lt"/>
                <a:cs typeface="+mn-lt"/>
              </a:rPr>
              <a:t>Dandus BI</a:t>
            </a:r>
          </a:p>
          <a:p>
            <a:pPr marL="342900" indent="-342900">
              <a:buFont typeface="Wingdings"/>
              <a:buChar char="Ø"/>
            </a:pPr>
            <a:r>
              <a:rPr lang="en-US" sz="2500" b="1">
                <a:latin typeface="Times"/>
                <a:ea typeface="+mn-lt"/>
                <a:cs typeface="+mn-lt"/>
              </a:rPr>
              <a:t>Sisense</a:t>
            </a:r>
          </a:p>
          <a:p>
            <a:pPr marL="342900" indent="-342900">
              <a:buFont typeface="Wingdings"/>
              <a:buChar char="Ø"/>
            </a:pPr>
            <a:r>
              <a:rPr lang="en-US" sz="2500" b="1">
                <a:latin typeface="Times"/>
                <a:cs typeface="Times"/>
              </a:rPr>
              <a:t>Conclusion </a:t>
            </a:r>
            <a:endParaRPr lang="en-US" sz="2500" b="1" dirty="0">
              <a:latin typeface="Times"/>
              <a:cs typeface="Times"/>
            </a:endParaRPr>
          </a:p>
          <a:p>
            <a:endParaRPr lang="en-US" sz="2500" b="1" dirty="0">
              <a:latin typeface="Times"/>
              <a:cs typeface="Times"/>
            </a:endParaRPr>
          </a:p>
          <a:p>
            <a:endParaRPr lang="en-US" sz="2500" b="1" dirty="0">
              <a:latin typeface="Times"/>
              <a:cs typeface="Times"/>
            </a:endParaRPr>
          </a:p>
        </p:txBody>
      </p:sp>
    </p:spTree>
    <p:extLst>
      <p:ext uri="{BB962C8B-B14F-4D97-AF65-F5344CB8AC3E}">
        <p14:creationId xmlns:p14="http://schemas.microsoft.com/office/powerpoint/2010/main" val="381745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omputer script on a screen">
            <a:extLst>
              <a:ext uri="{FF2B5EF4-FFF2-40B4-BE49-F238E27FC236}">
                <a16:creationId xmlns:a16="http://schemas.microsoft.com/office/drawing/2014/main" id="{9437ADE8-9C4C-43DC-8A28-82A6E3CE5CE2}"/>
              </a:ext>
            </a:extLst>
          </p:cNvPr>
          <p:cNvPicPr>
            <a:picLocks noChangeAspect="1"/>
          </p:cNvPicPr>
          <p:nvPr/>
        </p:nvPicPr>
        <p:blipFill rotWithShape="1">
          <a:blip r:embed="rId3">
            <a:alphaModFix amt="60000"/>
          </a:blip>
          <a:srcRect t="6581" r="-2" b="9039"/>
          <a:stretch/>
        </p:blipFill>
        <p:spPr>
          <a:xfrm>
            <a:off x="20" y="10"/>
            <a:ext cx="12191980" cy="6856614"/>
          </a:xfrm>
          <a:prstGeom prst="rect">
            <a:avLst/>
          </a:prstGeom>
        </p:spPr>
      </p:pic>
      <p:sp>
        <p:nvSpPr>
          <p:cNvPr id="2" name="Title 1">
            <a:extLst>
              <a:ext uri="{FF2B5EF4-FFF2-40B4-BE49-F238E27FC236}">
                <a16:creationId xmlns:a16="http://schemas.microsoft.com/office/drawing/2014/main" id="{3266B09D-3C85-415D-B6FB-CE626293864A}"/>
              </a:ext>
            </a:extLst>
          </p:cNvPr>
          <p:cNvSpPr>
            <a:spLocks noGrp="1"/>
          </p:cNvSpPr>
          <p:nvPr>
            <p:ph type="title"/>
          </p:nvPr>
        </p:nvSpPr>
        <p:spPr>
          <a:xfrm>
            <a:off x="4313" y="179494"/>
            <a:ext cx="12188949" cy="1740506"/>
          </a:xfrm>
        </p:spPr>
        <p:txBody>
          <a:bodyPr vert="horz" lIns="91440" tIns="45720" rIns="91440" bIns="45720" rtlCol="0" anchor="b">
            <a:noAutofit/>
          </a:bodyPr>
          <a:lstStyle/>
          <a:p>
            <a:pPr algn="ctr"/>
            <a:r>
              <a:rPr lang="en-US" sz="6000" dirty="0">
                <a:solidFill>
                  <a:srgbClr val="FFFFFF"/>
                </a:solidFill>
                <a:latin typeface="Modern Love" panose="04090805081005020601" pitchFamily="82" charset="0"/>
              </a:rPr>
              <a:t>What is the business intelligence (BI) tools?</a:t>
            </a:r>
            <a:endParaRPr lang="en-US" sz="6000" dirty="0">
              <a:solidFill>
                <a:srgbClr val="FFFFFF"/>
              </a:solidFill>
              <a:latin typeface="Modern Love" panose="04090805081005020601" pitchFamily="82" charset="0"/>
              <a:cs typeface="Sabon Next LT"/>
            </a:endParaRPr>
          </a:p>
        </p:txBody>
      </p:sp>
      <p:sp>
        <p:nvSpPr>
          <p:cNvPr id="4" name="TextBox 3">
            <a:extLst>
              <a:ext uri="{FF2B5EF4-FFF2-40B4-BE49-F238E27FC236}">
                <a16:creationId xmlns:a16="http://schemas.microsoft.com/office/drawing/2014/main" id="{2ED2283E-FC03-4B51-82B4-A69C28B396C1}"/>
              </a:ext>
            </a:extLst>
          </p:cNvPr>
          <p:cNvSpPr txBox="1"/>
          <p:nvPr/>
        </p:nvSpPr>
        <p:spPr>
          <a:xfrm>
            <a:off x="1146917" y="2763130"/>
            <a:ext cx="990312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chemeClr val="bg1"/>
                </a:solidFill>
              </a:rPr>
              <a:t>Business inteligence (BI) tools are types of application software collect and process large amounts of unstructured data from internal and external systems, including books, journals, documents, helth records, images, files, email, video and other business sources.   </a:t>
            </a:r>
            <a:endParaRPr lang="en-US" b="1">
              <a:solidFill>
                <a:schemeClr val="bg1"/>
              </a:solidFill>
            </a:endParaRPr>
          </a:p>
        </p:txBody>
      </p:sp>
    </p:spTree>
    <p:extLst>
      <p:ext uri="{BB962C8B-B14F-4D97-AF65-F5344CB8AC3E}">
        <p14:creationId xmlns:p14="http://schemas.microsoft.com/office/powerpoint/2010/main" val="304203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Diagram&#10;&#10;Description automatically generated">
            <a:extLst>
              <a:ext uri="{FF2B5EF4-FFF2-40B4-BE49-F238E27FC236}">
                <a16:creationId xmlns:a16="http://schemas.microsoft.com/office/drawing/2014/main" id="{093A1D4C-537B-401A-B403-7DB04E5CCF33}"/>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r:id="rId4"/>
              </a:ext>
            </a:extLst>
          </a:blip>
          <a:srcRect r="-1" b="436"/>
          <a:stretch/>
        </p:blipFill>
        <p:spPr>
          <a:xfrm>
            <a:off x="3048" y="10"/>
            <a:ext cx="12188952" cy="6856614"/>
          </a:xfrm>
          <a:prstGeom prst="rect">
            <a:avLst/>
          </a:prstGeom>
        </p:spPr>
      </p:pic>
      <p:sp>
        <p:nvSpPr>
          <p:cNvPr id="2" name="Title 1">
            <a:extLst>
              <a:ext uri="{FF2B5EF4-FFF2-40B4-BE49-F238E27FC236}">
                <a16:creationId xmlns:a16="http://schemas.microsoft.com/office/drawing/2014/main" id="{9FD2D797-4051-4EBC-9A54-D0B98216C497}"/>
              </a:ext>
            </a:extLst>
          </p:cNvPr>
          <p:cNvSpPr>
            <a:spLocks noGrp="1"/>
          </p:cNvSpPr>
          <p:nvPr>
            <p:ph type="title"/>
          </p:nvPr>
        </p:nvSpPr>
        <p:spPr>
          <a:xfrm>
            <a:off x="996275" y="69173"/>
            <a:ext cx="10190071" cy="960497"/>
          </a:xfrm>
        </p:spPr>
        <p:txBody>
          <a:bodyPr vert="horz" lIns="91440" tIns="45720" rIns="91440" bIns="45720" rtlCol="0" anchor="b">
            <a:normAutofit/>
          </a:bodyPr>
          <a:lstStyle/>
          <a:p>
            <a:pPr algn="ctr"/>
            <a:r>
              <a:rPr lang="en-US" sz="5200" b="1" dirty="0">
                <a:solidFill>
                  <a:srgbClr val="FFFFFF"/>
                </a:solidFill>
                <a:latin typeface="Modern Love" panose="04090805081005020601" pitchFamily="82" charset="0"/>
              </a:rPr>
              <a:t>List of BI Tools </a:t>
            </a:r>
            <a:endParaRPr lang="en-US" sz="5200" b="1" dirty="0">
              <a:solidFill>
                <a:srgbClr val="FFFFFF"/>
              </a:solidFill>
              <a:latin typeface="Modern Love" panose="04090805081005020601" pitchFamily="82" charset="0"/>
              <a:cs typeface="Sabon Next LT"/>
            </a:endParaRPr>
          </a:p>
        </p:txBody>
      </p:sp>
      <p:sp>
        <p:nvSpPr>
          <p:cNvPr id="7" name="TextBox 6">
            <a:extLst>
              <a:ext uri="{FF2B5EF4-FFF2-40B4-BE49-F238E27FC236}">
                <a16:creationId xmlns:a16="http://schemas.microsoft.com/office/drawing/2014/main" id="{24B72A8A-0E7F-43B0-804F-8DEB383BE385}"/>
              </a:ext>
            </a:extLst>
          </p:cNvPr>
          <p:cNvSpPr txBox="1"/>
          <p:nvPr/>
        </p:nvSpPr>
        <p:spPr>
          <a:xfrm>
            <a:off x="3804249" y="2424023"/>
            <a:ext cx="4612255"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3000" b="1" dirty="0">
                <a:solidFill>
                  <a:schemeClr val="bg1"/>
                </a:solidFill>
                <a:ea typeface="+mn-lt"/>
                <a:cs typeface="+mn-lt"/>
              </a:rPr>
              <a:t>Tableau</a:t>
            </a:r>
            <a:endParaRPr lang="en-US" sz="3000" b="1">
              <a:solidFill>
                <a:schemeClr val="bg1"/>
              </a:solidFill>
            </a:endParaRPr>
          </a:p>
          <a:p>
            <a:pPr marL="342900" indent="-342900">
              <a:buFont typeface="Wingdings"/>
              <a:buChar char="v"/>
            </a:pPr>
            <a:r>
              <a:rPr lang="en-US" sz="3000" b="1" dirty="0">
                <a:solidFill>
                  <a:schemeClr val="bg1"/>
                </a:solidFill>
                <a:ea typeface="+mn-lt"/>
                <a:cs typeface="+mn-lt"/>
              </a:rPr>
              <a:t>Qlik</a:t>
            </a:r>
            <a:endParaRPr lang="en-US" sz="3000" b="1">
              <a:solidFill>
                <a:schemeClr val="bg1"/>
              </a:solidFill>
            </a:endParaRPr>
          </a:p>
          <a:p>
            <a:pPr marL="342900" indent="-342900">
              <a:buFont typeface="Wingdings"/>
              <a:buChar char="v"/>
            </a:pPr>
            <a:r>
              <a:rPr lang="en-US" sz="3000" b="1" dirty="0">
                <a:solidFill>
                  <a:schemeClr val="bg1"/>
                </a:solidFill>
                <a:ea typeface="+mn-lt"/>
                <a:cs typeface="+mn-lt"/>
              </a:rPr>
              <a:t>Microsoft Power BI</a:t>
            </a:r>
            <a:endParaRPr lang="en-US" sz="3000" b="1">
              <a:solidFill>
                <a:schemeClr val="bg1"/>
              </a:solidFill>
            </a:endParaRPr>
          </a:p>
          <a:p>
            <a:pPr marL="342900" indent="-342900">
              <a:buFont typeface="Wingdings"/>
              <a:buChar char="v"/>
            </a:pPr>
            <a:r>
              <a:rPr lang="en-US" sz="3000" b="1" dirty="0" err="1">
                <a:solidFill>
                  <a:schemeClr val="bg1"/>
                </a:solidFill>
                <a:ea typeface="+mn-lt"/>
                <a:cs typeface="+mn-lt"/>
              </a:rPr>
              <a:t>Dandus</a:t>
            </a:r>
            <a:r>
              <a:rPr lang="en-US" sz="3000" b="1" dirty="0">
                <a:solidFill>
                  <a:schemeClr val="bg1"/>
                </a:solidFill>
                <a:ea typeface="+mn-lt"/>
                <a:cs typeface="+mn-lt"/>
              </a:rPr>
              <a:t> BI</a:t>
            </a:r>
            <a:endParaRPr lang="en-US" sz="3000" b="1">
              <a:solidFill>
                <a:schemeClr val="bg1"/>
              </a:solidFill>
            </a:endParaRPr>
          </a:p>
          <a:p>
            <a:pPr marL="342900" indent="-342900" algn="l">
              <a:buFont typeface="Wingdings"/>
              <a:buChar char="v"/>
            </a:pPr>
            <a:r>
              <a:rPr lang="en-US" sz="3000" b="1" dirty="0">
                <a:solidFill>
                  <a:schemeClr val="bg1"/>
                </a:solidFill>
                <a:ea typeface="+mn-lt"/>
                <a:cs typeface="+mn-lt"/>
              </a:rPr>
              <a:t>Sisense</a:t>
            </a:r>
            <a:endParaRPr lang="en-US" sz="3000" b="1">
              <a:solidFill>
                <a:schemeClr val="bg1"/>
              </a:solidFill>
            </a:endParaRPr>
          </a:p>
        </p:txBody>
      </p:sp>
    </p:spTree>
    <p:extLst>
      <p:ext uri="{BB962C8B-B14F-4D97-AF65-F5344CB8AC3E}">
        <p14:creationId xmlns:p14="http://schemas.microsoft.com/office/powerpoint/2010/main" val="67895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Graphs and plots layered on a blue digital screen">
            <a:extLst>
              <a:ext uri="{FF2B5EF4-FFF2-40B4-BE49-F238E27FC236}">
                <a16:creationId xmlns:a16="http://schemas.microsoft.com/office/drawing/2014/main" id="{856CED93-4220-427A-8C6F-41B4664258B4}"/>
              </a:ext>
            </a:extLst>
          </p:cNvPr>
          <p:cNvPicPr>
            <a:picLocks noChangeAspect="1"/>
          </p:cNvPicPr>
          <p:nvPr/>
        </p:nvPicPr>
        <p:blipFill rotWithShape="1">
          <a:blip r:embed="rId3">
            <a:alphaModFix/>
          </a:blip>
          <a:srcRect t="4105" r="-2" b="20893"/>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D3EAC0-12EB-467E-9AE3-839DB963A2FE}"/>
              </a:ext>
            </a:extLst>
          </p:cNvPr>
          <p:cNvSpPr>
            <a:spLocks noGrp="1"/>
          </p:cNvSpPr>
          <p:nvPr>
            <p:ph type="title"/>
          </p:nvPr>
        </p:nvSpPr>
        <p:spPr>
          <a:xfrm>
            <a:off x="42371" y="5128"/>
            <a:ext cx="4958128" cy="836541"/>
          </a:xfrm>
        </p:spPr>
        <p:txBody>
          <a:bodyPr vert="horz" lIns="91440" tIns="45720" rIns="91440" bIns="45720" rtlCol="0" anchor="b">
            <a:noAutofit/>
          </a:bodyPr>
          <a:lstStyle/>
          <a:p>
            <a:r>
              <a:rPr lang="en-US" sz="5000" b="1" dirty="0">
                <a:solidFill>
                  <a:srgbClr val="FFFFFF"/>
                </a:solidFill>
                <a:latin typeface="Modern Love" panose="04090805081005020601" pitchFamily="82" charset="0"/>
              </a:rPr>
              <a:t>Tableau</a:t>
            </a:r>
            <a:endParaRPr lang="en-US" sz="5000" b="1" dirty="0">
              <a:solidFill>
                <a:srgbClr val="FFFFFF"/>
              </a:solidFill>
              <a:latin typeface="Modern Love" panose="04090805081005020601" pitchFamily="82" charset="0"/>
              <a:cs typeface="Sabon Next LT"/>
            </a:endParaRPr>
          </a:p>
        </p:txBody>
      </p:sp>
      <p:sp>
        <p:nvSpPr>
          <p:cNvPr id="4" name="TextBox 3">
            <a:extLst>
              <a:ext uri="{FF2B5EF4-FFF2-40B4-BE49-F238E27FC236}">
                <a16:creationId xmlns:a16="http://schemas.microsoft.com/office/drawing/2014/main" id="{9983B2B3-BE81-47A4-828B-0DB0B740437F}"/>
              </a:ext>
            </a:extLst>
          </p:cNvPr>
          <p:cNvSpPr txBox="1"/>
          <p:nvPr/>
        </p:nvSpPr>
        <p:spPr>
          <a:xfrm>
            <a:off x="8627" y="856890"/>
            <a:ext cx="8695425"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chemeClr val="bg1"/>
                </a:solidFill>
                <a:latin typeface="Times"/>
                <a:ea typeface="+mn-lt"/>
                <a:cs typeface="+mn-lt"/>
              </a:rPr>
              <a:t>Tableau Develop Organization: Data Visualization Company</a:t>
            </a:r>
            <a:r>
              <a:rPr lang="en-US" sz="2500" dirty="0">
                <a:solidFill>
                  <a:schemeClr val="bg1"/>
                </a:solidFill>
                <a:latin typeface="Times"/>
                <a:ea typeface="+mn-lt"/>
                <a:cs typeface="+mn-lt"/>
              </a:rPr>
              <a:t> </a:t>
            </a:r>
            <a:endParaRPr lang="en-US" dirty="0">
              <a:solidFill>
                <a:schemeClr val="bg1"/>
              </a:solidFill>
            </a:endParaRPr>
          </a:p>
          <a:p>
            <a:endParaRPr lang="en-US" sz="2500" dirty="0">
              <a:solidFill>
                <a:schemeClr val="bg1"/>
              </a:solidFill>
              <a:latin typeface="Times"/>
            </a:endParaRPr>
          </a:p>
          <a:p>
            <a:endParaRPr lang="en-US"/>
          </a:p>
          <a:p>
            <a:r>
              <a:rPr lang="en-US" sz="3000" b="1">
                <a:solidFill>
                  <a:schemeClr val="bg1"/>
                </a:solidFill>
                <a:latin typeface="Times"/>
                <a:cs typeface="Times"/>
              </a:rPr>
              <a:t>Features of Tableau:</a:t>
            </a:r>
          </a:p>
          <a:p>
            <a:pPr marL="457200" indent="-457200">
              <a:buFont typeface="Wingdings"/>
              <a:buChar char="v"/>
            </a:pPr>
            <a:r>
              <a:rPr lang="en-US" sz="2500">
                <a:solidFill>
                  <a:schemeClr val="bg1"/>
                </a:solidFill>
                <a:latin typeface="Times"/>
                <a:cs typeface="Times"/>
              </a:rPr>
              <a:t>Tableau Dashboard </a:t>
            </a:r>
          </a:p>
          <a:p>
            <a:pPr marL="457200" indent="-457200">
              <a:buFont typeface="Wingdings"/>
              <a:buChar char="v"/>
            </a:pPr>
            <a:r>
              <a:rPr lang="en-US" sz="2500">
                <a:solidFill>
                  <a:schemeClr val="bg1"/>
                </a:solidFill>
                <a:latin typeface="Times"/>
                <a:cs typeface="Times"/>
              </a:rPr>
              <a:t>Collabrading &amp; Sharing</a:t>
            </a:r>
          </a:p>
          <a:p>
            <a:pPr marL="457200" indent="-457200">
              <a:buFont typeface="Wingdings"/>
              <a:buChar char="v"/>
            </a:pPr>
            <a:r>
              <a:rPr lang="en-US" sz="2500">
                <a:solidFill>
                  <a:schemeClr val="bg1"/>
                </a:solidFill>
                <a:latin typeface="Times"/>
                <a:cs typeface="Times"/>
              </a:rPr>
              <a:t>Live &amp; In memory Data</a:t>
            </a:r>
          </a:p>
          <a:p>
            <a:pPr marL="457200" indent="-457200">
              <a:buFont typeface="Wingdings"/>
              <a:buChar char="v"/>
            </a:pPr>
            <a:r>
              <a:rPr lang="en-US" sz="2500">
                <a:solidFill>
                  <a:schemeClr val="bg1"/>
                </a:solidFill>
                <a:latin typeface="Times"/>
                <a:cs typeface="Times"/>
              </a:rPr>
              <a:t>Data sources in Tableau</a:t>
            </a:r>
          </a:p>
          <a:p>
            <a:pPr marL="457200" indent="-457200">
              <a:buFont typeface="Wingdings"/>
              <a:buChar char="v"/>
            </a:pPr>
            <a:r>
              <a:rPr lang="en-US" sz="2500">
                <a:solidFill>
                  <a:schemeClr val="bg1"/>
                </a:solidFill>
                <a:latin typeface="Times"/>
                <a:cs typeface="Times"/>
              </a:rPr>
              <a:t>Advanced visualizations </a:t>
            </a:r>
          </a:p>
          <a:p>
            <a:pPr marL="457200" indent="-457200">
              <a:buFont typeface="Wingdings"/>
              <a:buChar char="v"/>
            </a:pPr>
            <a:r>
              <a:rPr lang="en-US" sz="2500">
                <a:solidFill>
                  <a:schemeClr val="bg1"/>
                </a:solidFill>
                <a:latin typeface="Times"/>
                <a:cs typeface="Times"/>
              </a:rPr>
              <a:t>Maps</a:t>
            </a:r>
          </a:p>
          <a:p>
            <a:pPr marL="457200" indent="-457200">
              <a:buFont typeface="Wingdings"/>
              <a:buChar char="v"/>
            </a:pPr>
            <a:r>
              <a:rPr lang="en-US" sz="2500">
                <a:solidFill>
                  <a:schemeClr val="bg1"/>
                </a:solidFill>
                <a:latin typeface="Times"/>
                <a:cs typeface="Times"/>
              </a:rPr>
              <a:t>Robust Security</a:t>
            </a:r>
          </a:p>
          <a:p>
            <a:pPr marL="457200" indent="-457200">
              <a:buFont typeface="Wingdings"/>
              <a:buChar char="v"/>
            </a:pPr>
            <a:r>
              <a:rPr lang="en-US" sz="2500">
                <a:solidFill>
                  <a:schemeClr val="bg1"/>
                </a:solidFill>
                <a:latin typeface="Times"/>
                <a:cs typeface="Times"/>
              </a:rPr>
              <a:t>Mobile view</a:t>
            </a:r>
          </a:p>
          <a:p>
            <a:pPr marL="457200" indent="-457200">
              <a:buFont typeface="Wingdings"/>
              <a:buChar char="v"/>
            </a:pPr>
            <a:r>
              <a:rPr lang="en-US" sz="2500">
                <a:solidFill>
                  <a:schemeClr val="bg1"/>
                </a:solidFill>
                <a:latin typeface="Times"/>
                <a:cs typeface="Times"/>
              </a:rPr>
              <a:t>Ask data</a:t>
            </a:r>
          </a:p>
          <a:p>
            <a:pPr marL="457200" indent="-457200">
              <a:buFont typeface="Wingdings"/>
              <a:buChar char="v"/>
            </a:pPr>
            <a:r>
              <a:rPr lang="en-US" sz="2500">
                <a:solidFill>
                  <a:schemeClr val="bg1"/>
                </a:solidFill>
                <a:latin typeface="Times"/>
                <a:cs typeface="Times"/>
              </a:rPr>
              <a:t>Trent data &amp; Predicitive analysis </a:t>
            </a:r>
            <a:endParaRPr lang="en-US" sz="2500" dirty="0">
              <a:solidFill>
                <a:schemeClr val="bg1"/>
              </a:solidFill>
              <a:latin typeface="Times"/>
              <a:cs typeface="Times"/>
            </a:endParaRPr>
          </a:p>
        </p:txBody>
      </p:sp>
    </p:spTree>
    <p:extLst>
      <p:ext uri="{BB962C8B-B14F-4D97-AF65-F5344CB8AC3E}">
        <p14:creationId xmlns:p14="http://schemas.microsoft.com/office/powerpoint/2010/main" val="180601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8" name="Rectangle 1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1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Icon&#10;&#10;Description automatically generated">
            <a:extLst>
              <a:ext uri="{FF2B5EF4-FFF2-40B4-BE49-F238E27FC236}">
                <a16:creationId xmlns:a16="http://schemas.microsoft.com/office/drawing/2014/main" id="{97B7B20A-631A-4CAA-BB8F-81DAE54826AE}"/>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r:id="rId4"/>
              </a:ext>
            </a:extLst>
          </a:blip>
          <a:srcRect t="7484" r="-1" b="17511"/>
          <a:stretch/>
        </p:blipFill>
        <p:spPr>
          <a:xfrm>
            <a:off x="3048" y="10"/>
            <a:ext cx="12188952" cy="6856614"/>
          </a:xfrm>
          <a:prstGeom prst="rect">
            <a:avLst/>
          </a:prstGeom>
        </p:spPr>
      </p:pic>
      <p:sp>
        <p:nvSpPr>
          <p:cNvPr id="2" name="Title 1">
            <a:extLst>
              <a:ext uri="{FF2B5EF4-FFF2-40B4-BE49-F238E27FC236}">
                <a16:creationId xmlns:a16="http://schemas.microsoft.com/office/drawing/2014/main" id="{6B8805CD-505B-48CB-AD3D-B630FA255FBF}"/>
              </a:ext>
            </a:extLst>
          </p:cNvPr>
          <p:cNvSpPr>
            <a:spLocks noGrp="1"/>
          </p:cNvSpPr>
          <p:nvPr>
            <p:ph type="title"/>
          </p:nvPr>
        </p:nvSpPr>
        <p:spPr>
          <a:xfrm>
            <a:off x="4237" y="-2714"/>
            <a:ext cx="10190071" cy="759214"/>
          </a:xfrm>
        </p:spPr>
        <p:txBody>
          <a:bodyPr vert="horz" lIns="91440" tIns="45720" rIns="91440" bIns="45720" rtlCol="0" anchor="b">
            <a:noAutofit/>
          </a:bodyPr>
          <a:lstStyle/>
          <a:p>
            <a:r>
              <a:rPr lang="en-US" sz="5000" b="1" dirty="0">
                <a:solidFill>
                  <a:srgbClr val="FFFFFF"/>
                </a:solidFill>
                <a:latin typeface="Modern Love" panose="04090805081005020601" pitchFamily="82" charset="0"/>
              </a:rPr>
              <a:t>Qlik</a:t>
            </a:r>
            <a:r>
              <a:rPr lang="en-US" sz="5000" dirty="0">
                <a:solidFill>
                  <a:srgbClr val="FFFFFF"/>
                </a:solidFill>
                <a:latin typeface="Modern Love" panose="04090805081005020601" pitchFamily="82" charset="0"/>
              </a:rPr>
              <a:t> </a:t>
            </a:r>
            <a:endParaRPr lang="en-US" sz="5000" dirty="0">
              <a:latin typeface="Modern Love" panose="04090805081005020601" pitchFamily="82" charset="0"/>
              <a:cs typeface="Sabon Next LT"/>
            </a:endParaRPr>
          </a:p>
        </p:txBody>
      </p:sp>
      <p:sp>
        <p:nvSpPr>
          <p:cNvPr id="12" name="TextBox 11">
            <a:extLst>
              <a:ext uri="{FF2B5EF4-FFF2-40B4-BE49-F238E27FC236}">
                <a16:creationId xmlns:a16="http://schemas.microsoft.com/office/drawing/2014/main" id="{1539A94F-4280-4A89-8ACB-88BECB54AEDD}"/>
              </a:ext>
            </a:extLst>
          </p:cNvPr>
          <p:cNvSpPr txBox="1"/>
          <p:nvPr/>
        </p:nvSpPr>
        <p:spPr>
          <a:xfrm>
            <a:off x="8626" y="1101306"/>
            <a:ext cx="7473350" cy="6324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chemeClr val="bg1"/>
                </a:solidFill>
                <a:latin typeface="Times"/>
                <a:cs typeface="Times"/>
              </a:rPr>
              <a:t>Qlik Develop Organization: Qlik</a:t>
            </a:r>
            <a:endParaRPr lang="en-US" sz="2500" b="1">
              <a:solidFill>
                <a:schemeClr val="bg1"/>
              </a:solidFill>
              <a:latin typeface="Avenir Next LT Pro"/>
              <a:cs typeface="Times"/>
            </a:endParaRPr>
          </a:p>
          <a:p>
            <a:endParaRPr lang="en-US" sz="2500" b="1" dirty="0">
              <a:solidFill>
                <a:schemeClr val="bg1"/>
              </a:solidFill>
            </a:endParaRPr>
          </a:p>
          <a:p>
            <a:endParaRPr lang="en-US" sz="2500" b="1" dirty="0">
              <a:solidFill>
                <a:schemeClr val="bg1"/>
              </a:solidFill>
              <a:latin typeface="Avenir Next LT Pro"/>
              <a:cs typeface="Times"/>
            </a:endParaRPr>
          </a:p>
          <a:p>
            <a:r>
              <a:rPr lang="en-US" sz="3000" b="1">
                <a:solidFill>
                  <a:schemeClr val="bg1"/>
                </a:solidFill>
                <a:latin typeface="Times"/>
                <a:cs typeface="Times"/>
              </a:rPr>
              <a:t>Features of Qlik:</a:t>
            </a:r>
            <a:endParaRPr lang="en-US" sz="3000">
              <a:solidFill>
                <a:schemeClr val="bg1"/>
              </a:solidFill>
              <a:ea typeface="+mn-lt"/>
              <a:cs typeface="+mn-lt"/>
            </a:endParaRPr>
          </a:p>
          <a:p>
            <a:pPr marL="342900" indent="-342900">
              <a:buFont typeface="Wingdings"/>
              <a:buChar char="v"/>
            </a:pPr>
            <a:r>
              <a:rPr lang="en-US" sz="2500">
                <a:solidFill>
                  <a:schemeClr val="bg1"/>
                </a:solidFill>
                <a:latin typeface="Times"/>
                <a:cs typeface="Times"/>
              </a:rPr>
              <a:t>Natural analytics and data discovery</a:t>
            </a:r>
          </a:p>
          <a:p>
            <a:pPr marL="342900" indent="-342900">
              <a:buFont typeface="Wingdings"/>
              <a:buChar char="v"/>
            </a:pPr>
            <a:r>
              <a:rPr lang="en-US" sz="2500">
                <a:solidFill>
                  <a:schemeClr val="bg1"/>
                </a:solidFill>
                <a:latin typeface="Times"/>
                <a:cs typeface="Times"/>
              </a:rPr>
              <a:t>Data collaboration and connectivity</a:t>
            </a:r>
          </a:p>
          <a:p>
            <a:pPr marL="342900" indent="-342900">
              <a:buFont typeface="Wingdings"/>
              <a:buChar char="v"/>
            </a:pPr>
            <a:r>
              <a:rPr lang="en-US" sz="2500">
                <a:solidFill>
                  <a:schemeClr val="bg1"/>
                </a:solidFill>
                <a:latin typeface="Times"/>
                <a:cs typeface="Times"/>
              </a:rPr>
              <a:t>Mobility and scalability</a:t>
            </a:r>
          </a:p>
          <a:p>
            <a:pPr marL="342900" indent="-342900">
              <a:buFont typeface="Wingdings"/>
              <a:buChar char="v"/>
            </a:pPr>
            <a:r>
              <a:rPr lang="en-US" sz="2500">
                <a:solidFill>
                  <a:schemeClr val="bg1"/>
                </a:solidFill>
                <a:latin typeface="Times"/>
                <a:cs typeface="Times"/>
              </a:rPr>
              <a:t>Social data discovery</a:t>
            </a:r>
          </a:p>
          <a:p>
            <a:pPr marL="342900" indent="-342900">
              <a:buFont typeface="Wingdings"/>
              <a:buChar char="v"/>
            </a:pPr>
            <a:r>
              <a:rPr lang="en-US" sz="2500">
                <a:solidFill>
                  <a:schemeClr val="bg1"/>
                </a:solidFill>
                <a:latin typeface="Times"/>
                <a:cs typeface="Times"/>
              </a:rPr>
              <a:t>Enterprise platform capabilities</a:t>
            </a:r>
          </a:p>
          <a:p>
            <a:pPr marL="342900" indent="-342900">
              <a:buFont typeface="Wingdings"/>
              <a:buChar char="v"/>
            </a:pPr>
            <a:r>
              <a:rPr lang="en-US" sz="2500">
                <a:solidFill>
                  <a:schemeClr val="bg1"/>
                </a:solidFill>
                <a:latin typeface="Times"/>
                <a:cs typeface="Times"/>
              </a:rPr>
              <a:t>Interactive guided analytics</a:t>
            </a:r>
          </a:p>
          <a:p>
            <a:pPr marL="342900" indent="-342900">
              <a:buFont typeface="Wingdings"/>
              <a:buChar char="v"/>
            </a:pPr>
            <a:r>
              <a:rPr lang="en-US" sz="2500">
                <a:solidFill>
                  <a:schemeClr val="bg1"/>
                </a:solidFill>
                <a:latin typeface="Times"/>
                <a:cs typeface="Times"/>
              </a:rPr>
              <a:t>In-memory storage technology</a:t>
            </a:r>
          </a:p>
          <a:p>
            <a:pPr marL="342900" indent="-342900">
              <a:buFont typeface="Wingdings"/>
              <a:buChar char="v"/>
            </a:pPr>
            <a:r>
              <a:rPr lang="en-US" sz="2500">
                <a:solidFill>
                  <a:schemeClr val="bg1"/>
                </a:solidFill>
                <a:latin typeface="Times"/>
                <a:cs typeface="Times"/>
              </a:rPr>
              <a:t>Agile application development</a:t>
            </a:r>
          </a:p>
          <a:p>
            <a:pPr marL="342900" indent="-342900">
              <a:buFont typeface="Wingdings"/>
              <a:buChar char="v"/>
            </a:pPr>
            <a:r>
              <a:rPr lang="en-US" sz="2500">
                <a:solidFill>
                  <a:schemeClr val="bg1"/>
                </a:solidFill>
                <a:latin typeface="Times"/>
                <a:cs typeface="Times"/>
              </a:rPr>
              <a:t>Associative model</a:t>
            </a:r>
          </a:p>
          <a:p>
            <a:pPr marL="342900" indent="-342900">
              <a:buFont typeface="Wingdings"/>
              <a:buChar char="v"/>
            </a:pPr>
            <a:r>
              <a:rPr lang="en-US" sz="2500">
                <a:solidFill>
                  <a:schemeClr val="bg1"/>
                </a:solidFill>
                <a:latin typeface="Times"/>
                <a:cs typeface="Times"/>
              </a:rPr>
              <a:t>Comparative analysis</a:t>
            </a:r>
          </a:p>
          <a:p>
            <a:endParaRPr lang="en-US" sz="2500" b="1" dirty="0">
              <a:solidFill>
                <a:schemeClr val="bg1"/>
              </a:solidFill>
            </a:endParaRPr>
          </a:p>
          <a:p>
            <a:endParaRPr lang="en-US" sz="2500" b="1" dirty="0">
              <a:solidFill>
                <a:schemeClr val="bg1"/>
              </a:solidFill>
            </a:endParaRPr>
          </a:p>
        </p:txBody>
      </p:sp>
    </p:spTree>
    <p:extLst>
      <p:ext uri="{BB962C8B-B14F-4D97-AF65-F5344CB8AC3E}">
        <p14:creationId xmlns:p14="http://schemas.microsoft.com/office/powerpoint/2010/main" val="118493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395"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B7BA401-FA32-4F39-8CA9-4C938330011F}"/>
              </a:ext>
            </a:extLst>
          </p:cNvPr>
          <p:cNvSpPr>
            <a:spLocks noGrp="1"/>
          </p:cNvSpPr>
          <p:nvPr>
            <p:ph type="title"/>
          </p:nvPr>
        </p:nvSpPr>
        <p:spPr>
          <a:xfrm>
            <a:off x="-53196" y="-2714"/>
            <a:ext cx="6180149" cy="1013193"/>
          </a:xfrm>
        </p:spPr>
        <p:txBody>
          <a:bodyPr vert="horz" lIns="91440" tIns="45720" rIns="91440" bIns="45720" rtlCol="0" anchor="b">
            <a:noAutofit/>
          </a:bodyPr>
          <a:lstStyle/>
          <a:p>
            <a:r>
              <a:rPr lang="en-US" sz="5000" dirty="0">
                <a:solidFill>
                  <a:srgbClr val="FFFFFF"/>
                </a:solidFill>
                <a:latin typeface="Modern Love" panose="04090805081005020601" pitchFamily="82" charset="0"/>
              </a:rPr>
              <a:t>Microsoft Power BI</a:t>
            </a:r>
            <a:endParaRPr lang="en-US" sz="5000" dirty="0">
              <a:solidFill>
                <a:srgbClr val="FFFFFF"/>
              </a:solidFill>
              <a:latin typeface="Modern Love" panose="04090805081005020601" pitchFamily="82" charset="0"/>
              <a:cs typeface="Sabon Next LT"/>
            </a:endParaRPr>
          </a:p>
        </p:txBody>
      </p:sp>
      <p:grpSp>
        <p:nvGrpSpPr>
          <p:cNvPr id="19" name="Group 18">
            <a:extLst>
              <a:ext uri="{FF2B5EF4-FFF2-40B4-BE49-F238E27FC236}">
                <a16:creationId xmlns:a16="http://schemas.microsoft.com/office/drawing/2014/main" id="{BE79AECD-175A-4F8E-98CE-F42417E11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0" name="Picture 19">
              <a:extLst>
                <a:ext uri="{FF2B5EF4-FFF2-40B4-BE49-F238E27FC236}">
                  <a16:creationId xmlns:a16="http://schemas.microsoft.com/office/drawing/2014/main" id="{84486F97-4C7D-4D9F-9D44-D94D553A4B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1" name="Picture 20">
              <a:extLst>
                <a:ext uri="{FF2B5EF4-FFF2-40B4-BE49-F238E27FC236}">
                  <a16:creationId xmlns:a16="http://schemas.microsoft.com/office/drawing/2014/main" id="{34DFF9E9-1483-4F2A-AC73-917348B9AA4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4" descr="Icon&#10;&#10;Description automatically generated">
            <a:extLst>
              <a:ext uri="{FF2B5EF4-FFF2-40B4-BE49-F238E27FC236}">
                <a16:creationId xmlns:a16="http://schemas.microsoft.com/office/drawing/2014/main" id="{944F498D-FE44-4157-AA0A-2B97302A5594}"/>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6776437" y="914776"/>
            <a:ext cx="4817466" cy="5023194"/>
          </a:xfrm>
          <a:prstGeom prst="rect">
            <a:avLst/>
          </a:prstGeom>
        </p:spPr>
      </p:pic>
      <p:sp>
        <p:nvSpPr>
          <p:cNvPr id="7" name="TextBox 6">
            <a:extLst>
              <a:ext uri="{FF2B5EF4-FFF2-40B4-BE49-F238E27FC236}">
                <a16:creationId xmlns:a16="http://schemas.microsoft.com/office/drawing/2014/main" id="{6572D27B-E634-453C-8115-9221D42A202A}"/>
              </a:ext>
            </a:extLst>
          </p:cNvPr>
          <p:cNvSpPr txBox="1"/>
          <p:nvPr/>
        </p:nvSpPr>
        <p:spPr>
          <a:xfrm>
            <a:off x="-63259" y="1259457"/>
            <a:ext cx="6898255"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chemeClr val="bg1"/>
                </a:solidFill>
                <a:latin typeface="Times"/>
                <a:cs typeface="Times"/>
              </a:rPr>
              <a:t>Microsoft Power BI Develop Organization: </a:t>
            </a:r>
            <a:r>
              <a:rPr lang="en-US" sz="2500" b="1" dirty="0">
                <a:solidFill>
                  <a:schemeClr val="bg1"/>
                </a:solidFill>
                <a:latin typeface="Times"/>
                <a:cs typeface="Times"/>
              </a:rPr>
              <a:t>Microsoft</a:t>
            </a:r>
            <a:endParaRPr lang="en-US" sz="2500" dirty="0">
              <a:solidFill>
                <a:schemeClr val="bg1"/>
              </a:solidFill>
              <a:ea typeface="+mn-lt"/>
              <a:cs typeface="+mn-lt"/>
            </a:endParaRPr>
          </a:p>
          <a:p>
            <a:endParaRPr lang="en-US" sz="2500" b="1" dirty="0">
              <a:solidFill>
                <a:schemeClr val="bg1"/>
              </a:solidFill>
              <a:latin typeface="Times"/>
              <a:cs typeface="Times"/>
            </a:endParaRPr>
          </a:p>
          <a:p>
            <a:r>
              <a:rPr lang="en-US" sz="3000" b="1">
                <a:solidFill>
                  <a:schemeClr val="bg1"/>
                </a:solidFill>
                <a:latin typeface="Times"/>
                <a:cs typeface="Times"/>
              </a:rPr>
              <a:t>Features of Microsoft Power BI:</a:t>
            </a:r>
            <a:endParaRPr lang="en-US" sz="3000">
              <a:solidFill>
                <a:schemeClr val="bg1"/>
              </a:solidFill>
              <a:ea typeface="+mn-lt"/>
              <a:cs typeface="+mn-lt"/>
            </a:endParaRPr>
          </a:p>
          <a:p>
            <a:pPr marL="342900" indent="-342900">
              <a:buFont typeface="Wingdings"/>
              <a:buChar char="v"/>
            </a:pPr>
            <a:r>
              <a:rPr lang="en-US" sz="2500">
                <a:solidFill>
                  <a:schemeClr val="bg1"/>
                </a:solidFill>
                <a:latin typeface="Teams"/>
              </a:rPr>
              <a:t>Range of Attractive Visualizations</a:t>
            </a:r>
          </a:p>
          <a:p>
            <a:pPr marL="342900" indent="-342900">
              <a:buFont typeface="Wingdings"/>
              <a:buChar char="v"/>
            </a:pPr>
            <a:r>
              <a:rPr lang="en-US" sz="2500">
                <a:solidFill>
                  <a:schemeClr val="bg1"/>
                </a:solidFill>
                <a:latin typeface="Teams"/>
              </a:rPr>
              <a:t>Get Data (Data Source)</a:t>
            </a:r>
          </a:p>
          <a:p>
            <a:pPr marL="342900" indent="-342900">
              <a:buFont typeface="Wingdings"/>
              <a:buChar char="v"/>
            </a:pPr>
            <a:r>
              <a:rPr lang="en-US" sz="2500">
                <a:solidFill>
                  <a:schemeClr val="bg1"/>
                </a:solidFill>
                <a:latin typeface="Teams"/>
              </a:rPr>
              <a:t>Datasets Filtration</a:t>
            </a:r>
          </a:p>
          <a:p>
            <a:pPr marL="342900" indent="-342900">
              <a:buFont typeface="Wingdings"/>
              <a:buChar char="v"/>
            </a:pPr>
            <a:r>
              <a:rPr lang="en-US" sz="2500">
                <a:solidFill>
                  <a:schemeClr val="bg1"/>
                </a:solidFill>
                <a:latin typeface="Teams"/>
              </a:rPr>
              <a:t>Customizable Dashboards</a:t>
            </a:r>
          </a:p>
          <a:p>
            <a:pPr marL="342900" indent="-342900">
              <a:buFont typeface="Wingdings"/>
              <a:buChar char="v"/>
            </a:pPr>
            <a:r>
              <a:rPr lang="en-US" sz="2500">
                <a:solidFill>
                  <a:schemeClr val="bg1"/>
                </a:solidFill>
                <a:latin typeface="Teams"/>
              </a:rPr>
              <a:t>Flexible Tiles</a:t>
            </a:r>
          </a:p>
          <a:p>
            <a:pPr marL="342900" indent="-342900">
              <a:buFont typeface="Wingdings"/>
              <a:buChar char="v"/>
            </a:pPr>
            <a:r>
              <a:rPr lang="en-US" sz="2500">
                <a:solidFill>
                  <a:schemeClr val="bg1"/>
                </a:solidFill>
                <a:latin typeface="Teams"/>
              </a:rPr>
              <a:t>Navigation Pane</a:t>
            </a:r>
          </a:p>
          <a:p>
            <a:pPr marL="342900" indent="-342900">
              <a:buFont typeface="Wingdings"/>
              <a:buChar char="v"/>
            </a:pPr>
            <a:r>
              <a:rPr lang="en-US" sz="2500">
                <a:solidFill>
                  <a:schemeClr val="bg1"/>
                </a:solidFill>
                <a:latin typeface="Teams"/>
              </a:rPr>
              <a:t>Informative Reports</a:t>
            </a:r>
          </a:p>
          <a:p>
            <a:pPr marL="342900" indent="-342900">
              <a:buFont typeface="Wingdings"/>
              <a:buChar char="v"/>
            </a:pPr>
            <a:r>
              <a:rPr lang="en-US" sz="2500">
                <a:solidFill>
                  <a:schemeClr val="bg1"/>
                </a:solidFill>
                <a:latin typeface="Teams"/>
              </a:rPr>
              <a:t>Natural Language Q &amp; A Question Box</a:t>
            </a:r>
          </a:p>
          <a:p>
            <a:pPr marL="342900" indent="-342900">
              <a:buFont typeface="Wingdings"/>
              <a:buChar char="v"/>
            </a:pPr>
            <a:r>
              <a:rPr lang="en-US" sz="2500">
                <a:solidFill>
                  <a:schemeClr val="bg1"/>
                </a:solidFill>
                <a:latin typeface="Teams"/>
              </a:rPr>
              <a:t>DAX Data Analysis Function</a:t>
            </a:r>
          </a:p>
          <a:p>
            <a:pPr marL="342900" indent="-342900">
              <a:buFont typeface="Wingdings"/>
              <a:buChar char="v"/>
            </a:pPr>
            <a:r>
              <a:rPr lang="en-US" sz="2500">
                <a:solidFill>
                  <a:schemeClr val="bg1"/>
                </a:solidFill>
                <a:latin typeface="Teams"/>
              </a:rPr>
              <a:t>Help &amp; Feedback Buttons</a:t>
            </a:r>
          </a:p>
          <a:p>
            <a:pPr algn="l"/>
            <a:endParaRPr lang="en-US" sz="2500" dirty="0"/>
          </a:p>
        </p:txBody>
      </p:sp>
    </p:spTree>
    <p:extLst>
      <p:ext uri="{BB962C8B-B14F-4D97-AF65-F5344CB8AC3E}">
        <p14:creationId xmlns:p14="http://schemas.microsoft.com/office/powerpoint/2010/main" val="221464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Bohlam putih dan satu bohlam warna kuning yang menonjol">
            <a:extLst>
              <a:ext uri="{FF2B5EF4-FFF2-40B4-BE49-F238E27FC236}">
                <a16:creationId xmlns:a16="http://schemas.microsoft.com/office/drawing/2014/main" id="{6F8BCA8A-B2B0-4471-87B6-05B59C343FCE}"/>
              </a:ext>
            </a:extLst>
          </p:cNvPr>
          <p:cNvPicPr>
            <a:picLocks noChangeAspect="1"/>
          </p:cNvPicPr>
          <p:nvPr/>
        </p:nvPicPr>
        <p:blipFill rotWithShape="1">
          <a:blip r:embed="rId3">
            <a:alphaModFix/>
          </a:blip>
          <a:srcRect r="-2" b="15603"/>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30CC35-9AF9-48A1-A26E-C3EA282778D5}"/>
              </a:ext>
            </a:extLst>
          </p:cNvPr>
          <p:cNvSpPr>
            <a:spLocks noGrp="1"/>
          </p:cNvSpPr>
          <p:nvPr>
            <p:ph type="title"/>
          </p:nvPr>
        </p:nvSpPr>
        <p:spPr>
          <a:xfrm>
            <a:off x="-761" y="48261"/>
            <a:ext cx="4958128" cy="894050"/>
          </a:xfrm>
        </p:spPr>
        <p:txBody>
          <a:bodyPr vert="horz" lIns="91440" tIns="45720" rIns="91440" bIns="45720" rtlCol="0" anchor="b">
            <a:normAutofit/>
          </a:bodyPr>
          <a:lstStyle/>
          <a:p>
            <a:r>
              <a:rPr lang="en-US" sz="5000" dirty="0">
                <a:solidFill>
                  <a:srgbClr val="FFFFFF"/>
                </a:solidFill>
                <a:latin typeface="Modern Love" panose="04090805081005020601" pitchFamily="82" charset="0"/>
              </a:rPr>
              <a:t>Dandu's BI</a:t>
            </a:r>
            <a:endParaRPr lang="en-US" sz="5000" dirty="0">
              <a:solidFill>
                <a:srgbClr val="FFFFFF"/>
              </a:solidFill>
              <a:latin typeface="Modern Love" panose="04090805081005020601" pitchFamily="82" charset="0"/>
              <a:cs typeface="Sabon Next LT"/>
            </a:endParaRPr>
          </a:p>
        </p:txBody>
      </p:sp>
      <p:sp>
        <p:nvSpPr>
          <p:cNvPr id="4" name="TextBox 3">
            <a:extLst>
              <a:ext uri="{FF2B5EF4-FFF2-40B4-BE49-F238E27FC236}">
                <a16:creationId xmlns:a16="http://schemas.microsoft.com/office/drawing/2014/main" id="{5237D342-CAB3-46C6-A2C8-D82D494C5C5D}"/>
              </a:ext>
            </a:extLst>
          </p:cNvPr>
          <p:cNvSpPr txBox="1"/>
          <p:nvPr/>
        </p:nvSpPr>
        <p:spPr>
          <a:xfrm>
            <a:off x="425570" y="1345720"/>
            <a:ext cx="6438181"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chemeClr val="bg1"/>
                </a:solidFill>
                <a:latin typeface="Times"/>
                <a:cs typeface="Times"/>
              </a:rPr>
              <a:t>Dandus BI Develop Organization: Qlik</a:t>
            </a:r>
            <a:endParaRPr lang="en-US" sz="2500" dirty="0">
              <a:solidFill>
                <a:schemeClr val="bg1"/>
              </a:solidFill>
              <a:ea typeface="+mn-lt"/>
              <a:cs typeface="+mn-lt"/>
            </a:endParaRPr>
          </a:p>
          <a:p>
            <a:endParaRPr lang="en-US" dirty="0">
              <a:ea typeface="+mn-lt"/>
              <a:cs typeface="+mn-lt"/>
            </a:endParaRPr>
          </a:p>
          <a:p>
            <a:endParaRPr lang="en-US" dirty="0">
              <a:ea typeface="+mn-lt"/>
              <a:cs typeface="+mn-lt"/>
            </a:endParaRPr>
          </a:p>
          <a:p>
            <a:r>
              <a:rPr lang="en-US" sz="3000" b="1">
                <a:solidFill>
                  <a:schemeClr val="bg1"/>
                </a:solidFill>
                <a:latin typeface="Times"/>
                <a:cs typeface="Times"/>
              </a:rPr>
              <a:t>Features of Qlik:</a:t>
            </a:r>
            <a:endParaRPr lang="en-US" sz="3000" dirty="0">
              <a:solidFill>
                <a:schemeClr val="bg1"/>
              </a:solidFill>
              <a:ea typeface="+mn-lt"/>
              <a:cs typeface="+mn-lt"/>
            </a:endParaRPr>
          </a:p>
          <a:p>
            <a:pPr marL="342900" indent="-342900">
              <a:buFont typeface="Wingdings"/>
              <a:buChar char="v"/>
            </a:pPr>
            <a:r>
              <a:rPr lang="en-US" sz="2500">
                <a:solidFill>
                  <a:schemeClr val="bg1"/>
                </a:solidFill>
                <a:latin typeface="Times"/>
                <a:cs typeface="Times"/>
              </a:rPr>
              <a:t>Dashboards</a:t>
            </a:r>
          </a:p>
          <a:p>
            <a:pPr marL="342900" indent="-342900">
              <a:buFont typeface="Wingdings"/>
              <a:buChar char="v"/>
            </a:pPr>
            <a:r>
              <a:rPr lang="en-US" sz="2500">
                <a:solidFill>
                  <a:schemeClr val="bg1"/>
                </a:solidFill>
                <a:latin typeface="Times"/>
                <a:cs typeface="Times"/>
              </a:rPr>
              <a:t>Communication and Collaboration Tools</a:t>
            </a:r>
          </a:p>
          <a:p>
            <a:pPr marL="342900" indent="-342900">
              <a:buFont typeface="Wingdings"/>
              <a:buChar char="v"/>
            </a:pPr>
            <a:r>
              <a:rPr lang="en-US" sz="2500">
                <a:solidFill>
                  <a:schemeClr val="bg1"/>
                </a:solidFill>
                <a:latin typeface="Times"/>
                <a:cs typeface="Times"/>
              </a:rPr>
              <a:t>Slideshows</a:t>
            </a:r>
          </a:p>
          <a:p>
            <a:pPr marL="342900" indent="-342900">
              <a:buFont typeface="Wingdings"/>
              <a:buChar char="v"/>
            </a:pPr>
            <a:r>
              <a:rPr lang="en-US" sz="2500">
                <a:solidFill>
                  <a:schemeClr val="bg1"/>
                </a:solidFill>
                <a:latin typeface="Times"/>
                <a:cs typeface="Times"/>
              </a:rPr>
              <a:t>Data Visualizations</a:t>
            </a:r>
          </a:p>
          <a:p>
            <a:pPr marL="342900" indent="-342900">
              <a:buFont typeface="Wingdings"/>
              <a:buChar char="v"/>
            </a:pPr>
            <a:r>
              <a:rPr lang="en-US" sz="2500">
                <a:solidFill>
                  <a:schemeClr val="bg1"/>
                </a:solidFill>
                <a:latin typeface="Times"/>
                <a:cs typeface="Times"/>
              </a:rPr>
              <a:t>Superb Interactivity</a:t>
            </a:r>
          </a:p>
          <a:p>
            <a:pPr marL="342900" indent="-342900">
              <a:buFont typeface="Wingdings"/>
              <a:buChar char="v"/>
            </a:pPr>
            <a:r>
              <a:rPr lang="en-US" sz="2500">
                <a:solidFill>
                  <a:schemeClr val="bg1"/>
                </a:solidFill>
                <a:latin typeface="Times"/>
                <a:cs typeface="Times"/>
              </a:rPr>
              <a:t>Rich, Interactive Scorecards</a:t>
            </a:r>
          </a:p>
          <a:p>
            <a:pPr marL="342900" indent="-342900">
              <a:buFont typeface="Wingdings"/>
              <a:buChar char="v"/>
            </a:pPr>
            <a:r>
              <a:rPr lang="en-US" sz="2500">
                <a:solidFill>
                  <a:schemeClr val="bg1"/>
                </a:solidFill>
                <a:latin typeface="Times"/>
                <a:cs typeface="Times"/>
              </a:rPr>
              <a:t>Tables</a:t>
            </a:r>
          </a:p>
          <a:p>
            <a:pPr marL="342900" indent="-342900">
              <a:buFont typeface="Wingdings"/>
              <a:buChar char="v"/>
            </a:pPr>
            <a:r>
              <a:rPr lang="en-US" sz="2500">
                <a:solidFill>
                  <a:schemeClr val="bg1"/>
                </a:solidFill>
                <a:latin typeface="Times"/>
                <a:cs typeface="Times"/>
              </a:rPr>
              <a:t>Charts</a:t>
            </a:r>
          </a:p>
          <a:p>
            <a:pPr marL="342900" indent="-342900">
              <a:buFont typeface="Wingdings"/>
              <a:buChar char="v"/>
            </a:pPr>
            <a:r>
              <a:rPr lang="en-US" sz="2500">
                <a:solidFill>
                  <a:schemeClr val="bg1"/>
                </a:solidFill>
                <a:latin typeface="Times"/>
                <a:cs typeface="Times"/>
              </a:rPr>
              <a:t>Gauges</a:t>
            </a:r>
          </a:p>
          <a:p>
            <a:pPr marL="342900" indent="-342900">
              <a:buFont typeface="Wingdings"/>
              <a:buChar char="v"/>
            </a:pPr>
            <a:r>
              <a:rPr lang="en-US" sz="2500">
                <a:solidFill>
                  <a:schemeClr val="bg1"/>
                </a:solidFill>
                <a:latin typeface="Times"/>
                <a:cs typeface="Times"/>
              </a:rPr>
              <a:t>Maps</a:t>
            </a:r>
            <a:endParaRPr lang="en-US" sz="2500" dirty="0">
              <a:solidFill>
                <a:schemeClr val="bg1"/>
              </a:solidFill>
              <a:latin typeface="Times"/>
              <a:cs typeface="Times"/>
            </a:endParaRPr>
          </a:p>
          <a:p>
            <a:pPr marL="285750" indent="-285750">
              <a:buFont typeface="Arial"/>
              <a:buChar char="•"/>
            </a:pPr>
            <a:endParaRPr lang="en-US" sz="2500" dirty="0">
              <a:solidFill>
                <a:schemeClr val="bg1"/>
              </a:solidFill>
              <a:latin typeface="Times"/>
              <a:cs typeface="Times"/>
            </a:endParaRPr>
          </a:p>
          <a:p>
            <a:pPr algn="l"/>
            <a:endParaRPr lang="en-US" sz="3000" b="1" dirty="0">
              <a:solidFill>
                <a:schemeClr val="bg1"/>
              </a:solidFill>
              <a:latin typeface="Times"/>
              <a:cs typeface="Times"/>
            </a:endParaRPr>
          </a:p>
          <a:p>
            <a:endParaRPr lang="en-US" dirty="0">
              <a:solidFill>
                <a:schemeClr val="bg1"/>
              </a:solidFill>
            </a:endParaRPr>
          </a:p>
        </p:txBody>
      </p:sp>
    </p:spTree>
    <p:extLst>
      <p:ext uri="{BB962C8B-B14F-4D97-AF65-F5344CB8AC3E}">
        <p14:creationId xmlns:p14="http://schemas.microsoft.com/office/powerpoint/2010/main" val="296923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a:extLst>
              <a:ext uri="{FF2B5EF4-FFF2-40B4-BE49-F238E27FC236}">
                <a16:creationId xmlns:a16="http://schemas.microsoft.com/office/drawing/2014/main" id="{F394F4B2-7A9A-4BBD-9CFE-37A02B2A89F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r:id="rId4"/>
              </a:ext>
            </a:extLst>
          </a:blip>
          <a:srcRect r="5" b="1"/>
          <a:stretch/>
        </p:blipFill>
        <p:spPr>
          <a:xfrm>
            <a:off x="3048" y="10"/>
            <a:ext cx="12188952" cy="6856614"/>
          </a:xfrm>
          <a:prstGeom prst="rect">
            <a:avLst/>
          </a:prstGeom>
        </p:spPr>
      </p:pic>
      <p:sp>
        <p:nvSpPr>
          <p:cNvPr id="2" name="Title 1">
            <a:extLst>
              <a:ext uri="{FF2B5EF4-FFF2-40B4-BE49-F238E27FC236}">
                <a16:creationId xmlns:a16="http://schemas.microsoft.com/office/drawing/2014/main" id="{51C9EEE6-86E1-45D8-99C8-7939F3EE141F}"/>
              </a:ext>
            </a:extLst>
          </p:cNvPr>
          <p:cNvSpPr>
            <a:spLocks noGrp="1"/>
          </p:cNvSpPr>
          <p:nvPr>
            <p:ph type="title"/>
          </p:nvPr>
        </p:nvSpPr>
        <p:spPr>
          <a:xfrm>
            <a:off x="4237" y="-2714"/>
            <a:ext cx="3763392" cy="1003629"/>
          </a:xfrm>
        </p:spPr>
        <p:txBody>
          <a:bodyPr vert="horz" lIns="91440" tIns="45720" rIns="91440" bIns="45720" rtlCol="0" anchor="b">
            <a:normAutofit/>
          </a:bodyPr>
          <a:lstStyle/>
          <a:p>
            <a:pPr algn="ctr"/>
            <a:r>
              <a:rPr lang="en-US" sz="5200" dirty="0">
                <a:solidFill>
                  <a:srgbClr val="FFFFFF"/>
                </a:solidFill>
                <a:latin typeface="Modern Love" panose="04090805081005020601" pitchFamily="82" charset="0"/>
              </a:rPr>
              <a:t>Sisense</a:t>
            </a:r>
          </a:p>
        </p:txBody>
      </p:sp>
      <p:sp>
        <p:nvSpPr>
          <p:cNvPr id="7" name="TextBox 6">
            <a:extLst>
              <a:ext uri="{FF2B5EF4-FFF2-40B4-BE49-F238E27FC236}">
                <a16:creationId xmlns:a16="http://schemas.microsoft.com/office/drawing/2014/main" id="{A9BF55D0-552A-4C39-AC41-BD09F5465EF3}"/>
              </a:ext>
            </a:extLst>
          </p:cNvPr>
          <p:cNvSpPr txBox="1"/>
          <p:nvPr/>
        </p:nvSpPr>
        <p:spPr>
          <a:xfrm>
            <a:off x="3617343" y="1518250"/>
            <a:ext cx="8580406" cy="53399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chemeClr val="bg1"/>
                </a:solidFill>
                <a:ea typeface="+mn-lt"/>
                <a:cs typeface="+mn-lt"/>
              </a:rPr>
              <a:t>Sisense</a:t>
            </a:r>
            <a:r>
              <a:rPr lang="en-US" sz="2500" dirty="0">
                <a:solidFill>
                  <a:schemeClr val="bg1"/>
                </a:solidFill>
                <a:ea typeface="+mn-lt"/>
                <a:cs typeface="+mn-lt"/>
              </a:rPr>
              <a:t> </a:t>
            </a:r>
            <a:r>
              <a:rPr lang="en-US" sz="2500" b="1">
                <a:solidFill>
                  <a:schemeClr val="bg1"/>
                </a:solidFill>
                <a:latin typeface="Times"/>
                <a:cs typeface="Times"/>
              </a:rPr>
              <a:t>Develop Organization: </a:t>
            </a:r>
            <a:r>
              <a:rPr lang="en-US" sz="2500" b="1">
                <a:solidFill>
                  <a:schemeClr val="bg1"/>
                </a:solidFill>
                <a:ea typeface="+mn-lt"/>
                <a:cs typeface="+mn-lt"/>
              </a:rPr>
              <a:t>Sisense</a:t>
            </a:r>
          </a:p>
          <a:p>
            <a:endParaRPr lang="en-US" dirty="0">
              <a:ea typeface="+mn-lt"/>
              <a:cs typeface="+mn-lt"/>
            </a:endParaRPr>
          </a:p>
          <a:p>
            <a:r>
              <a:rPr lang="en-US" sz="3000" b="1">
                <a:solidFill>
                  <a:schemeClr val="bg1"/>
                </a:solidFill>
                <a:latin typeface="Times"/>
                <a:cs typeface="Times"/>
              </a:rPr>
              <a:t>Features of Qlik:</a:t>
            </a:r>
            <a:endParaRPr lang="en-US" sz="3000" dirty="0">
              <a:solidFill>
                <a:schemeClr val="bg1"/>
              </a:solidFill>
              <a:ea typeface="+mn-lt"/>
              <a:cs typeface="+mn-lt"/>
            </a:endParaRPr>
          </a:p>
          <a:p>
            <a:pPr marL="342900" indent="-342900">
              <a:buFont typeface="Wingdings"/>
              <a:buChar char="v"/>
            </a:pPr>
            <a:r>
              <a:rPr lang="en-US" sz="2500">
                <a:solidFill>
                  <a:schemeClr val="bg1"/>
                </a:solidFill>
                <a:latin typeface="Times"/>
                <a:ea typeface="+mn-lt"/>
                <a:cs typeface="+mn-lt"/>
              </a:rPr>
              <a:t>Integrates with web portals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Use Single-Sign-On to keep a single authentication mechanism</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Exports data to CSV, PDF, Excel, Images and other formats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Interactive browser-based dashboards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Eye-grabbing visualization</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Removes limitations to data size</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Filters data by dropping fields on the canvas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Wide range of widgets such as gauges, charts, and graphs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Embed entire dashboards or individual widgets</a:t>
            </a:r>
            <a:endParaRPr lang="en-US" sz="2500">
              <a:solidFill>
                <a:schemeClr val="bg1"/>
              </a:solidFill>
              <a:latin typeface="Times"/>
              <a:cs typeface="Times"/>
            </a:endParaRPr>
          </a:p>
          <a:p>
            <a:pPr marL="342900" indent="-342900">
              <a:buFont typeface="Wingdings"/>
              <a:buChar char="v"/>
            </a:pPr>
            <a:r>
              <a:rPr lang="en-US" sz="2500">
                <a:solidFill>
                  <a:schemeClr val="bg1"/>
                </a:solidFill>
                <a:latin typeface="Times"/>
                <a:ea typeface="+mn-lt"/>
                <a:cs typeface="+mn-lt"/>
              </a:rPr>
              <a:t>Data unification</a:t>
            </a:r>
            <a:endParaRPr lang="en-US" sz="2500">
              <a:solidFill>
                <a:schemeClr val="bg1"/>
              </a:solidFill>
              <a:latin typeface="Times"/>
              <a:cs typeface="Times"/>
            </a:endParaRPr>
          </a:p>
          <a:p>
            <a:pPr algn="l"/>
            <a:endParaRPr lang="en-US" dirty="0">
              <a:solidFill>
                <a:schemeClr val="bg1"/>
              </a:solidFill>
            </a:endParaRPr>
          </a:p>
        </p:txBody>
      </p:sp>
    </p:spTree>
    <p:extLst>
      <p:ext uri="{BB962C8B-B14F-4D97-AF65-F5344CB8AC3E}">
        <p14:creationId xmlns:p14="http://schemas.microsoft.com/office/powerpoint/2010/main" val="217826049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2</TotalTime>
  <Words>338</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Avenir Next LT Pro</vt:lpstr>
      <vt:lpstr>AvenirNext LT Pro Medium</vt:lpstr>
      <vt:lpstr>Modern Love</vt:lpstr>
      <vt:lpstr>Sabon Next LT</vt:lpstr>
      <vt:lpstr>Teams</vt:lpstr>
      <vt:lpstr>Times</vt:lpstr>
      <vt:lpstr>Wingdings</vt:lpstr>
      <vt:lpstr>DappledVTI</vt:lpstr>
      <vt:lpstr>Business Intelligent</vt:lpstr>
      <vt:lpstr>Agenda</vt:lpstr>
      <vt:lpstr>What is the business intelligence (BI) tools?</vt:lpstr>
      <vt:lpstr>List of BI Tools </vt:lpstr>
      <vt:lpstr>Tableau</vt:lpstr>
      <vt:lpstr>Qlik </vt:lpstr>
      <vt:lpstr>Microsoft Power BI</vt:lpstr>
      <vt:lpstr>Dandu's BI</vt:lpstr>
      <vt:lpstr>Sisense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SHALOMSHAN SHALOM</cp:lastModifiedBy>
  <cp:revision>464</cp:revision>
  <dcterms:created xsi:type="dcterms:W3CDTF">2013-07-15T20:26:40Z</dcterms:created>
  <dcterms:modified xsi:type="dcterms:W3CDTF">2021-11-21T08:01:18Z</dcterms:modified>
</cp:coreProperties>
</file>