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50F17-6661-1A4B-D4EC-CD6B447CB581}" v="734" dt="2022-09-19T05:52:59.348"/>
    <p1510:client id="{56F766F9-F272-4821-B14E-3580991DF760}" v="217" dt="2022-09-17T13:49:56.803"/>
    <p1510:client id="{D535F983-8010-BECC-5480-70B08775DDE0}" v="123" dt="2022-09-18T16:10:37.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47" d="100"/>
          <a:sy n="47"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1B2F77-22FE-445F-970E-A2D2FBE16BD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944CBD8-1687-43F3-A8E5-4F079A47CA95}">
      <dgm:prSet/>
      <dgm:spPr/>
      <dgm:t>
        <a:bodyPr/>
        <a:lstStyle/>
        <a:p>
          <a:r>
            <a:rPr lang="en-US"/>
            <a:t>The fire detection system is a security system. The primary punction of this system is to detect fires and turn on alarm to warn fire accidents.</a:t>
          </a:r>
        </a:p>
      </dgm:t>
    </dgm:pt>
    <dgm:pt modelId="{4ED16DD7-4161-4159-A5F5-1A076A76DA66}" type="parTrans" cxnId="{9C912CB5-FBE8-4D3E-9079-D6D013AFEE9A}">
      <dgm:prSet/>
      <dgm:spPr/>
      <dgm:t>
        <a:bodyPr/>
        <a:lstStyle/>
        <a:p>
          <a:endParaRPr lang="en-US"/>
        </a:p>
      </dgm:t>
    </dgm:pt>
    <dgm:pt modelId="{A978E97A-AA8C-4F44-9803-EB1BD875608E}" type="sibTrans" cxnId="{9C912CB5-FBE8-4D3E-9079-D6D013AFEE9A}">
      <dgm:prSet/>
      <dgm:spPr/>
      <dgm:t>
        <a:bodyPr/>
        <a:lstStyle/>
        <a:p>
          <a:endParaRPr lang="en-US"/>
        </a:p>
      </dgm:t>
    </dgm:pt>
    <dgm:pt modelId="{D28390B6-5D34-410C-9E46-44D9009F54C5}">
      <dgm:prSet/>
      <dgm:spPr/>
      <dgm:t>
        <a:bodyPr/>
        <a:lstStyle/>
        <a:p>
          <a:r>
            <a:rPr lang="en-US"/>
            <a:t>This system is written in python with OpenCV computer vision module.</a:t>
          </a:r>
        </a:p>
      </dgm:t>
    </dgm:pt>
    <dgm:pt modelId="{1C78C988-200C-4FA7-9396-5B1B7E957462}" type="parTrans" cxnId="{ACDBB6F5-1D78-4344-87C2-99E78F19D090}">
      <dgm:prSet/>
      <dgm:spPr/>
      <dgm:t>
        <a:bodyPr/>
        <a:lstStyle/>
        <a:p>
          <a:endParaRPr lang="en-US"/>
        </a:p>
      </dgm:t>
    </dgm:pt>
    <dgm:pt modelId="{D2C309CA-1615-43D1-B155-FD0263F5DDF6}" type="sibTrans" cxnId="{ACDBB6F5-1D78-4344-87C2-99E78F19D090}">
      <dgm:prSet/>
      <dgm:spPr/>
      <dgm:t>
        <a:bodyPr/>
        <a:lstStyle/>
        <a:p>
          <a:endParaRPr lang="en-US"/>
        </a:p>
      </dgm:t>
    </dgm:pt>
    <dgm:pt modelId="{5377A56A-2DDF-4AFF-9427-66AF21E0236D}">
      <dgm:prSet/>
      <dgm:spPr/>
      <dgm:t>
        <a:bodyPr/>
        <a:lstStyle/>
        <a:p>
          <a:r>
            <a:rPr lang="en-US"/>
            <a:t>It is using the HSV color algorithm to detect fires. </a:t>
          </a:r>
        </a:p>
      </dgm:t>
    </dgm:pt>
    <dgm:pt modelId="{8AD139CB-131F-4A93-A805-2ACC537DE245}" type="parTrans" cxnId="{BF4672B8-D94F-4500-9313-DE5581CED5B4}">
      <dgm:prSet/>
      <dgm:spPr/>
      <dgm:t>
        <a:bodyPr/>
        <a:lstStyle/>
        <a:p>
          <a:endParaRPr lang="en-US"/>
        </a:p>
      </dgm:t>
    </dgm:pt>
    <dgm:pt modelId="{BD68778A-DB09-4039-ABC7-53AFDD9A7092}" type="sibTrans" cxnId="{BF4672B8-D94F-4500-9313-DE5581CED5B4}">
      <dgm:prSet/>
      <dgm:spPr/>
      <dgm:t>
        <a:bodyPr/>
        <a:lstStyle/>
        <a:p>
          <a:endParaRPr lang="en-US"/>
        </a:p>
      </dgm:t>
    </dgm:pt>
    <dgm:pt modelId="{1336D249-D4CE-4B7B-940C-8EEF644FFA74}">
      <dgm:prSet/>
      <dgm:spPr/>
      <dgm:t>
        <a:bodyPr/>
        <a:lstStyle/>
        <a:p>
          <a:r>
            <a:rPr lang="en-US"/>
            <a:t>This system provides a computer vision-based technique for detecting fire and identifying hazardous fire by processing the video data generate by an ordinary camera. </a:t>
          </a:r>
        </a:p>
      </dgm:t>
    </dgm:pt>
    <dgm:pt modelId="{5E14021D-C00A-47C6-9069-F5502AC11701}" type="parTrans" cxnId="{1D987FD6-C335-4CD9-A6AA-757F37140FE9}">
      <dgm:prSet/>
      <dgm:spPr/>
      <dgm:t>
        <a:bodyPr/>
        <a:lstStyle/>
        <a:p>
          <a:endParaRPr lang="en-US"/>
        </a:p>
      </dgm:t>
    </dgm:pt>
    <dgm:pt modelId="{78960EFD-1A5B-4439-9F64-CDE944C11237}" type="sibTrans" cxnId="{1D987FD6-C335-4CD9-A6AA-757F37140FE9}">
      <dgm:prSet/>
      <dgm:spPr/>
      <dgm:t>
        <a:bodyPr/>
        <a:lstStyle/>
        <a:p>
          <a:endParaRPr lang="en-US"/>
        </a:p>
      </dgm:t>
    </dgm:pt>
    <dgm:pt modelId="{8AC1E260-E3BB-4E8A-B50D-AFC0383D5611}" type="pres">
      <dgm:prSet presAssocID="{7A1B2F77-22FE-445F-970E-A2D2FBE16BDD}" presName="Name0" presStyleCnt="0">
        <dgm:presLayoutVars>
          <dgm:dir/>
          <dgm:animLvl val="lvl"/>
          <dgm:resizeHandles val="exact"/>
        </dgm:presLayoutVars>
      </dgm:prSet>
      <dgm:spPr/>
    </dgm:pt>
    <dgm:pt modelId="{D8BEC3F7-9676-436F-815E-090F6128D276}" type="pres">
      <dgm:prSet presAssocID="{1336D249-D4CE-4B7B-940C-8EEF644FFA74}" presName="boxAndChildren" presStyleCnt="0"/>
      <dgm:spPr/>
    </dgm:pt>
    <dgm:pt modelId="{D60019B0-4987-484D-9CF1-F821A7414EBE}" type="pres">
      <dgm:prSet presAssocID="{1336D249-D4CE-4B7B-940C-8EEF644FFA74}" presName="parentTextBox" presStyleLbl="node1" presStyleIdx="0" presStyleCnt="4"/>
      <dgm:spPr/>
    </dgm:pt>
    <dgm:pt modelId="{4597BAAC-422E-4D7D-B6A6-01BB6E500CC2}" type="pres">
      <dgm:prSet presAssocID="{BD68778A-DB09-4039-ABC7-53AFDD9A7092}" presName="sp" presStyleCnt="0"/>
      <dgm:spPr/>
    </dgm:pt>
    <dgm:pt modelId="{8FF60350-4B4B-42D2-A901-406E943018E1}" type="pres">
      <dgm:prSet presAssocID="{5377A56A-2DDF-4AFF-9427-66AF21E0236D}" presName="arrowAndChildren" presStyleCnt="0"/>
      <dgm:spPr/>
    </dgm:pt>
    <dgm:pt modelId="{AE5E6CC1-9724-4353-91BA-0C8D79696A83}" type="pres">
      <dgm:prSet presAssocID="{5377A56A-2DDF-4AFF-9427-66AF21E0236D}" presName="parentTextArrow" presStyleLbl="node1" presStyleIdx="1" presStyleCnt="4"/>
      <dgm:spPr/>
    </dgm:pt>
    <dgm:pt modelId="{7714D5D8-144F-478C-BB3C-1B217DB8F3CE}" type="pres">
      <dgm:prSet presAssocID="{D2C309CA-1615-43D1-B155-FD0263F5DDF6}" presName="sp" presStyleCnt="0"/>
      <dgm:spPr/>
    </dgm:pt>
    <dgm:pt modelId="{05C01BB8-92C3-441D-B779-37A1789F9080}" type="pres">
      <dgm:prSet presAssocID="{D28390B6-5D34-410C-9E46-44D9009F54C5}" presName="arrowAndChildren" presStyleCnt="0"/>
      <dgm:spPr/>
    </dgm:pt>
    <dgm:pt modelId="{C8840751-BA6B-4ED8-A15B-C9EA12062300}" type="pres">
      <dgm:prSet presAssocID="{D28390B6-5D34-410C-9E46-44D9009F54C5}" presName="parentTextArrow" presStyleLbl="node1" presStyleIdx="2" presStyleCnt="4"/>
      <dgm:spPr/>
    </dgm:pt>
    <dgm:pt modelId="{D97A851F-A93E-4EE2-A978-69F04C471C1C}" type="pres">
      <dgm:prSet presAssocID="{A978E97A-AA8C-4F44-9803-EB1BD875608E}" presName="sp" presStyleCnt="0"/>
      <dgm:spPr/>
    </dgm:pt>
    <dgm:pt modelId="{16DB63A5-DB14-40CC-B5E2-61A4D164F287}" type="pres">
      <dgm:prSet presAssocID="{2944CBD8-1687-43F3-A8E5-4F079A47CA95}" presName="arrowAndChildren" presStyleCnt="0"/>
      <dgm:spPr/>
    </dgm:pt>
    <dgm:pt modelId="{973A9E37-512F-448C-A999-B26B82B1AF11}" type="pres">
      <dgm:prSet presAssocID="{2944CBD8-1687-43F3-A8E5-4F079A47CA95}" presName="parentTextArrow" presStyleLbl="node1" presStyleIdx="3" presStyleCnt="4"/>
      <dgm:spPr/>
    </dgm:pt>
  </dgm:ptLst>
  <dgm:cxnLst>
    <dgm:cxn modelId="{6362B61C-215E-452F-9192-370689241D52}" type="presOf" srcId="{2944CBD8-1687-43F3-A8E5-4F079A47CA95}" destId="{973A9E37-512F-448C-A999-B26B82B1AF11}" srcOrd="0" destOrd="0" presId="urn:microsoft.com/office/officeart/2005/8/layout/process4"/>
    <dgm:cxn modelId="{D067373D-3406-4E61-BA14-C4BA7B8D95DE}" type="presOf" srcId="{1336D249-D4CE-4B7B-940C-8EEF644FFA74}" destId="{D60019B0-4987-484D-9CF1-F821A7414EBE}" srcOrd="0" destOrd="0" presId="urn:microsoft.com/office/officeart/2005/8/layout/process4"/>
    <dgm:cxn modelId="{848F7B50-5916-4ADC-B0DE-F51B4066C803}" type="presOf" srcId="{D28390B6-5D34-410C-9E46-44D9009F54C5}" destId="{C8840751-BA6B-4ED8-A15B-C9EA12062300}" srcOrd="0" destOrd="0" presId="urn:microsoft.com/office/officeart/2005/8/layout/process4"/>
    <dgm:cxn modelId="{9C912CB5-FBE8-4D3E-9079-D6D013AFEE9A}" srcId="{7A1B2F77-22FE-445F-970E-A2D2FBE16BDD}" destId="{2944CBD8-1687-43F3-A8E5-4F079A47CA95}" srcOrd="0" destOrd="0" parTransId="{4ED16DD7-4161-4159-A5F5-1A076A76DA66}" sibTransId="{A978E97A-AA8C-4F44-9803-EB1BD875608E}"/>
    <dgm:cxn modelId="{BF4672B8-D94F-4500-9313-DE5581CED5B4}" srcId="{7A1B2F77-22FE-445F-970E-A2D2FBE16BDD}" destId="{5377A56A-2DDF-4AFF-9427-66AF21E0236D}" srcOrd="2" destOrd="0" parTransId="{8AD139CB-131F-4A93-A805-2ACC537DE245}" sibTransId="{BD68778A-DB09-4039-ABC7-53AFDD9A7092}"/>
    <dgm:cxn modelId="{1D987FD6-C335-4CD9-A6AA-757F37140FE9}" srcId="{7A1B2F77-22FE-445F-970E-A2D2FBE16BDD}" destId="{1336D249-D4CE-4B7B-940C-8EEF644FFA74}" srcOrd="3" destOrd="0" parTransId="{5E14021D-C00A-47C6-9069-F5502AC11701}" sibTransId="{78960EFD-1A5B-4439-9F64-CDE944C11237}"/>
    <dgm:cxn modelId="{408962EB-3545-4CA0-808C-5C94233030F5}" type="presOf" srcId="{7A1B2F77-22FE-445F-970E-A2D2FBE16BDD}" destId="{8AC1E260-E3BB-4E8A-B50D-AFC0383D5611}" srcOrd="0" destOrd="0" presId="urn:microsoft.com/office/officeart/2005/8/layout/process4"/>
    <dgm:cxn modelId="{ACDBB6F5-1D78-4344-87C2-99E78F19D090}" srcId="{7A1B2F77-22FE-445F-970E-A2D2FBE16BDD}" destId="{D28390B6-5D34-410C-9E46-44D9009F54C5}" srcOrd="1" destOrd="0" parTransId="{1C78C988-200C-4FA7-9396-5B1B7E957462}" sibTransId="{D2C309CA-1615-43D1-B155-FD0263F5DDF6}"/>
    <dgm:cxn modelId="{83BDDAFF-9BEA-470E-816D-434741C24EA6}" type="presOf" srcId="{5377A56A-2DDF-4AFF-9427-66AF21E0236D}" destId="{AE5E6CC1-9724-4353-91BA-0C8D79696A83}" srcOrd="0" destOrd="0" presId="urn:microsoft.com/office/officeart/2005/8/layout/process4"/>
    <dgm:cxn modelId="{1D3216E1-3198-47D3-BC12-ABFC56EFBFC5}" type="presParOf" srcId="{8AC1E260-E3BB-4E8A-B50D-AFC0383D5611}" destId="{D8BEC3F7-9676-436F-815E-090F6128D276}" srcOrd="0" destOrd="0" presId="urn:microsoft.com/office/officeart/2005/8/layout/process4"/>
    <dgm:cxn modelId="{9CB44DB8-B1E8-4799-9EDA-285B319FAE79}" type="presParOf" srcId="{D8BEC3F7-9676-436F-815E-090F6128D276}" destId="{D60019B0-4987-484D-9CF1-F821A7414EBE}" srcOrd="0" destOrd="0" presId="urn:microsoft.com/office/officeart/2005/8/layout/process4"/>
    <dgm:cxn modelId="{0168A091-1120-466B-9118-AFB9D6ED002B}" type="presParOf" srcId="{8AC1E260-E3BB-4E8A-B50D-AFC0383D5611}" destId="{4597BAAC-422E-4D7D-B6A6-01BB6E500CC2}" srcOrd="1" destOrd="0" presId="urn:microsoft.com/office/officeart/2005/8/layout/process4"/>
    <dgm:cxn modelId="{43BE6745-D8D8-4CCC-94E3-4E5B9F5303A0}" type="presParOf" srcId="{8AC1E260-E3BB-4E8A-B50D-AFC0383D5611}" destId="{8FF60350-4B4B-42D2-A901-406E943018E1}" srcOrd="2" destOrd="0" presId="urn:microsoft.com/office/officeart/2005/8/layout/process4"/>
    <dgm:cxn modelId="{C1D21763-DFDD-4EFB-B38D-73AE3B528801}" type="presParOf" srcId="{8FF60350-4B4B-42D2-A901-406E943018E1}" destId="{AE5E6CC1-9724-4353-91BA-0C8D79696A83}" srcOrd="0" destOrd="0" presId="urn:microsoft.com/office/officeart/2005/8/layout/process4"/>
    <dgm:cxn modelId="{1DA1DC2B-6EC2-4CA9-9F2A-713B74292E05}" type="presParOf" srcId="{8AC1E260-E3BB-4E8A-B50D-AFC0383D5611}" destId="{7714D5D8-144F-478C-BB3C-1B217DB8F3CE}" srcOrd="3" destOrd="0" presId="urn:microsoft.com/office/officeart/2005/8/layout/process4"/>
    <dgm:cxn modelId="{8D67E95E-2F24-4889-AA87-F0E4D53687B3}" type="presParOf" srcId="{8AC1E260-E3BB-4E8A-B50D-AFC0383D5611}" destId="{05C01BB8-92C3-441D-B779-37A1789F9080}" srcOrd="4" destOrd="0" presId="urn:microsoft.com/office/officeart/2005/8/layout/process4"/>
    <dgm:cxn modelId="{E2E2D0D9-B5C8-4329-BAA6-997C0DBDB100}" type="presParOf" srcId="{05C01BB8-92C3-441D-B779-37A1789F9080}" destId="{C8840751-BA6B-4ED8-A15B-C9EA12062300}" srcOrd="0" destOrd="0" presId="urn:microsoft.com/office/officeart/2005/8/layout/process4"/>
    <dgm:cxn modelId="{D545054B-6382-4F41-A42E-FFE21FC0C229}" type="presParOf" srcId="{8AC1E260-E3BB-4E8A-B50D-AFC0383D5611}" destId="{D97A851F-A93E-4EE2-A978-69F04C471C1C}" srcOrd="5" destOrd="0" presId="urn:microsoft.com/office/officeart/2005/8/layout/process4"/>
    <dgm:cxn modelId="{DE19AC29-6749-4396-8101-048AFB1FCB83}" type="presParOf" srcId="{8AC1E260-E3BB-4E8A-B50D-AFC0383D5611}" destId="{16DB63A5-DB14-40CC-B5E2-61A4D164F287}" srcOrd="6" destOrd="0" presId="urn:microsoft.com/office/officeart/2005/8/layout/process4"/>
    <dgm:cxn modelId="{8ADE6FCF-78A9-4664-89C4-41C90C6C98B5}" type="presParOf" srcId="{16DB63A5-DB14-40CC-B5E2-61A4D164F287}" destId="{973A9E37-512F-448C-A999-B26B82B1AF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089520-6E1E-4708-AA52-2825B2604F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5397C0-EFF8-41C7-99B4-1636611F3037}">
      <dgm:prSet/>
      <dgm:spPr/>
      <dgm:t>
        <a:bodyPr/>
        <a:lstStyle/>
        <a:p>
          <a:pPr algn="just">
            <a:lnSpc>
              <a:spcPct val="100000"/>
            </a:lnSpc>
          </a:pPr>
          <a:r>
            <a:rPr lang="en-US" dirty="0"/>
            <a:t>The main motive of using this system is to prevent from the loss of life or any other damages to the company or the organization Few years back the system that were installed are now obsolete because they detect fire or smoke when it reaches the maximum level and until that time the loss was already done. </a:t>
          </a:r>
        </a:p>
      </dgm:t>
    </dgm:pt>
    <dgm:pt modelId="{3C1FBFD1-E006-45C0-8898-5A751CDB4946}" type="parTrans" cxnId="{B9D962C1-161C-4816-A3A1-95534D83BD1F}">
      <dgm:prSet/>
      <dgm:spPr/>
      <dgm:t>
        <a:bodyPr/>
        <a:lstStyle/>
        <a:p>
          <a:endParaRPr lang="en-US"/>
        </a:p>
      </dgm:t>
    </dgm:pt>
    <dgm:pt modelId="{9CCD8D07-F04A-41FA-86FB-3A96288FB7B3}" type="sibTrans" cxnId="{B9D962C1-161C-4816-A3A1-95534D83BD1F}">
      <dgm:prSet/>
      <dgm:spPr/>
      <dgm:t>
        <a:bodyPr/>
        <a:lstStyle/>
        <a:p>
          <a:endParaRPr lang="en-US"/>
        </a:p>
      </dgm:t>
    </dgm:pt>
    <dgm:pt modelId="{ED0BC3C6-29CD-4368-AEDF-96233D136701}">
      <dgm:prSet/>
      <dgm:spPr/>
      <dgm:t>
        <a:bodyPr/>
        <a:lstStyle/>
        <a:p>
          <a:pPr algn="just">
            <a:lnSpc>
              <a:spcPct val="100000"/>
            </a:lnSpc>
          </a:pPr>
          <a:r>
            <a:rPr lang="en-US" dirty="0"/>
            <a:t>The fire detection system is used to detect fire in air through camera in real time monitoring system based on Raspberry Pi. The main feature of system is to alert generate when fire is started or reached it minimum level to prevent from the loss of lives and damages of any other property or valuable things that are useful for the company or any place where it is installed. </a:t>
          </a:r>
        </a:p>
      </dgm:t>
    </dgm:pt>
    <dgm:pt modelId="{81CA4CFC-7773-4A9D-B4C2-06F99D74469E}" type="parTrans" cxnId="{0146D8F3-E10D-42EE-BC43-2EB36713C190}">
      <dgm:prSet/>
      <dgm:spPr/>
      <dgm:t>
        <a:bodyPr/>
        <a:lstStyle/>
        <a:p>
          <a:endParaRPr lang="en-US"/>
        </a:p>
      </dgm:t>
    </dgm:pt>
    <dgm:pt modelId="{2CA398B4-EB38-4AA8-9C6E-835B2169C854}" type="sibTrans" cxnId="{0146D8F3-E10D-42EE-BC43-2EB36713C190}">
      <dgm:prSet/>
      <dgm:spPr/>
      <dgm:t>
        <a:bodyPr/>
        <a:lstStyle/>
        <a:p>
          <a:endParaRPr lang="en-US"/>
        </a:p>
      </dgm:t>
    </dgm:pt>
    <dgm:pt modelId="{0573FE16-96E3-4AAB-8D5C-59C3C4D9037F}" type="pres">
      <dgm:prSet presAssocID="{FA089520-6E1E-4708-AA52-2825B2604FCD}" presName="root" presStyleCnt="0">
        <dgm:presLayoutVars>
          <dgm:dir/>
          <dgm:resizeHandles val="exact"/>
        </dgm:presLayoutVars>
      </dgm:prSet>
      <dgm:spPr/>
    </dgm:pt>
    <dgm:pt modelId="{DEA245B5-616F-458A-A216-E448F24D6C73}" type="pres">
      <dgm:prSet presAssocID="{705397C0-EFF8-41C7-99B4-1636611F3037}" presName="compNode" presStyleCnt="0"/>
      <dgm:spPr/>
    </dgm:pt>
    <dgm:pt modelId="{2E6D2872-CAF9-4EAA-AE73-824F6816801E}" type="pres">
      <dgm:prSet presAssocID="{705397C0-EFF8-41C7-99B4-1636611F3037}" presName="bgRect" presStyleLbl="bgShp" presStyleIdx="0" presStyleCnt="2"/>
      <dgm:spPr/>
    </dgm:pt>
    <dgm:pt modelId="{40238B21-2F61-484C-B570-7044300439BE}" type="pres">
      <dgm:prSet presAssocID="{705397C0-EFF8-41C7-99B4-1636611F30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ECBA1FD7-ACF9-4166-9A7A-C2939DC427E4}" type="pres">
      <dgm:prSet presAssocID="{705397C0-EFF8-41C7-99B4-1636611F3037}" presName="spaceRect" presStyleCnt="0"/>
      <dgm:spPr/>
    </dgm:pt>
    <dgm:pt modelId="{9A80501D-92FB-45ED-AF93-79B5799E72D1}" type="pres">
      <dgm:prSet presAssocID="{705397C0-EFF8-41C7-99B4-1636611F3037}" presName="parTx" presStyleLbl="revTx" presStyleIdx="0" presStyleCnt="2">
        <dgm:presLayoutVars>
          <dgm:chMax val="0"/>
          <dgm:chPref val="0"/>
        </dgm:presLayoutVars>
      </dgm:prSet>
      <dgm:spPr/>
    </dgm:pt>
    <dgm:pt modelId="{216E5914-1D98-48F5-A6C8-2C9576DB87DC}" type="pres">
      <dgm:prSet presAssocID="{9CCD8D07-F04A-41FA-86FB-3A96288FB7B3}" presName="sibTrans" presStyleCnt="0"/>
      <dgm:spPr/>
    </dgm:pt>
    <dgm:pt modelId="{3D86F52D-DEDE-4DDB-8CC4-5EAA764B3648}" type="pres">
      <dgm:prSet presAssocID="{ED0BC3C6-29CD-4368-AEDF-96233D136701}" presName="compNode" presStyleCnt="0"/>
      <dgm:spPr/>
    </dgm:pt>
    <dgm:pt modelId="{75BD58C1-34DB-491B-BDFA-E6FF6E3F44AB}" type="pres">
      <dgm:prSet presAssocID="{ED0BC3C6-29CD-4368-AEDF-96233D136701}" presName="bgRect" presStyleLbl="bgShp" presStyleIdx="1" presStyleCnt="2"/>
      <dgm:spPr/>
    </dgm:pt>
    <dgm:pt modelId="{5C837F73-B02E-48F9-AD6C-445C50A45799}" type="pres">
      <dgm:prSet presAssocID="{ED0BC3C6-29CD-4368-AEDF-96233D1367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28CB711-BAE0-4522-953C-5152396EFE08}" type="pres">
      <dgm:prSet presAssocID="{ED0BC3C6-29CD-4368-AEDF-96233D136701}" presName="spaceRect" presStyleCnt="0"/>
      <dgm:spPr/>
    </dgm:pt>
    <dgm:pt modelId="{8D339CAF-D404-47D6-81C5-4392653CC57C}" type="pres">
      <dgm:prSet presAssocID="{ED0BC3C6-29CD-4368-AEDF-96233D136701}" presName="parTx" presStyleLbl="revTx" presStyleIdx="1" presStyleCnt="2">
        <dgm:presLayoutVars>
          <dgm:chMax val="0"/>
          <dgm:chPref val="0"/>
        </dgm:presLayoutVars>
      </dgm:prSet>
      <dgm:spPr/>
    </dgm:pt>
  </dgm:ptLst>
  <dgm:cxnLst>
    <dgm:cxn modelId="{9881452A-0C40-4596-BA58-B5F65B987884}" type="presOf" srcId="{FA089520-6E1E-4708-AA52-2825B2604FCD}" destId="{0573FE16-96E3-4AAB-8D5C-59C3C4D9037F}" srcOrd="0" destOrd="0" presId="urn:microsoft.com/office/officeart/2018/2/layout/IconVerticalSolidList"/>
    <dgm:cxn modelId="{4CB6574D-BC59-45F9-BB0D-B56F362324D2}" type="presOf" srcId="{ED0BC3C6-29CD-4368-AEDF-96233D136701}" destId="{8D339CAF-D404-47D6-81C5-4392653CC57C}" srcOrd="0" destOrd="0" presId="urn:microsoft.com/office/officeart/2018/2/layout/IconVerticalSolidList"/>
    <dgm:cxn modelId="{AA902BA1-F162-47C8-8884-847BE98FD532}" type="presOf" srcId="{705397C0-EFF8-41C7-99B4-1636611F3037}" destId="{9A80501D-92FB-45ED-AF93-79B5799E72D1}" srcOrd="0" destOrd="0" presId="urn:microsoft.com/office/officeart/2018/2/layout/IconVerticalSolidList"/>
    <dgm:cxn modelId="{B9D962C1-161C-4816-A3A1-95534D83BD1F}" srcId="{FA089520-6E1E-4708-AA52-2825B2604FCD}" destId="{705397C0-EFF8-41C7-99B4-1636611F3037}" srcOrd="0" destOrd="0" parTransId="{3C1FBFD1-E006-45C0-8898-5A751CDB4946}" sibTransId="{9CCD8D07-F04A-41FA-86FB-3A96288FB7B3}"/>
    <dgm:cxn modelId="{0146D8F3-E10D-42EE-BC43-2EB36713C190}" srcId="{FA089520-6E1E-4708-AA52-2825B2604FCD}" destId="{ED0BC3C6-29CD-4368-AEDF-96233D136701}" srcOrd="1" destOrd="0" parTransId="{81CA4CFC-7773-4A9D-B4C2-06F99D74469E}" sibTransId="{2CA398B4-EB38-4AA8-9C6E-835B2169C854}"/>
    <dgm:cxn modelId="{722CF294-ED58-47D8-A3CE-0DA82EFED742}" type="presParOf" srcId="{0573FE16-96E3-4AAB-8D5C-59C3C4D9037F}" destId="{DEA245B5-616F-458A-A216-E448F24D6C73}" srcOrd="0" destOrd="0" presId="urn:microsoft.com/office/officeart/2018/2/layout/IconVerticalSolidList"/>
    <dgm:cxn modelId="{B510721C-66BC-4B70-A493-A8CE2F8AF2BE}" type="presParOf" srcId="{DEA245B5-616F-458A-A216-E448F24D6C73}" destId="{2E6D2872-CAF9-4EAA-AE73-824F6816801E}" srcOrd="0" destOrd="0" presId="urn:microsoft.com/office/officeart/2018/2/layout/IconVerticalSolidList"/>
    <dgm:cxn modelId="{FE3F58C6-91EC-48F2-81FB-8884A45B5FE9}" type="presParOf" srcId="{DEA245B5-616F-458A-A216-E448F24D6C73}" destId="{40238B21-2F61-484C-B570-7044300439BE}" srcOrd="1" destOrd="0" presId="urn:microsoft.com/office/officeart/2018/2/layout/IconVerticalSolidList"/>
    <dgm:cxn modelId="{F8A7DC48-D529-4BDE-A133-00DAE32F8360}" type="presParOf" srcId="{DEA245B5-616F-458A-A216-E448F24D6C73}" destId="{ECBA1FD7-ACF9-4166-9A7A-C2939DC427E4}" srcOrd="2" destOrd="0" presId="urn:microsoft.com/office/officeart/2018/2/layout/IconVerticalSolidList"/>
    <dgm:cxn modelId="{5D3E0B1A-BB68-42E1-87C6-1C2FA2D719E4}" type="presParOf" srcId="{DEA245B5-616F-458A-A216-E448F24D6C73}" destId="{9A80501D-92FB-45ED-AF93-79B5799E72D1}" srcOrd="3" destOrd="0" presId="urn:microsoft.com/office/officeart/2018/2/layout/IconVerticalSolidList"/>
    <dgm:cxn modelId="{04288C10-F97F-4F23-A7F9-CFED6AF92325}" type="presParOf" srcId="{0573FE16-96E3-4AAB-8D5C-59C3C4D9037F}" destId="{216E5914-1D98-48F5-A6C8-2C9576DB87DC}" srcOrd="1" destOrd="0" presId="urn:microsoft.com/office/officeart/2018/2/layout/IconVerticalSolidList"/>
    <dgm:cxn modelId="{A3D1EFCA-FBCF-45F3-B36E-93E3480D827A}" type="presParOf" srcId="{0573FE16-96E3-4AAB-8D5C-59C3C4D9037F}" destId="{3D86F52D-DEDE-4DDB-8CC4-5EAA764B3648}" srcOrd="2" destOrd="0" presId="urn:microsoft.com/office/officeart/2018/2/layout/IconVerticalSolidList"/>
    <dgm:cxn modelId="{5942BF31-8E7D-401E-A77C-D1B8D1E7F4D5}" type="presParOf" srcId="{3D86F52D-DEDE-4DDB-8CC4-5EAA764B3648}" destId="{75BD58C1-34DB-491B-BDFA-E6FF6E3F44AB}" srcOrd="0" destOrd="0" presId="urn:microsoft.com/office/officeart/2018/2/layout/IconVerticalSolidList"/>
    <dgm:cxn modelId="{36A71BBD-2FE6-48DF-964C-2E4D76274198}" type="presParOf" srcId="{3D86F52D-DEDE-4DDB-8CC4-5EAA764B3648}" destId="{5C837F73-B02E-48F9-AD6C-445C50A45799}" srcOrd="1" destOrd="0" presId="urn:microsoft.com/office/officeart/2018/2/layout/IconVerticalSolidList"/>
    <dgm:cxn modelId="{9ECDBEEA-E0ED-4CBD-9E12-8985ADFF1736}" type="presParOf" srcId="{3D86F52D-DEDE-4DDB-8CC4-5EAA764B3648}" destId="{628CB711-BAE0-4522-953C-5152396EFE08}" srcOrd="2" destOrd="0" presId="urn:microsoft.com/office/officeart/2018/2/layout/IconVerticalSolidList"/>
    <dgm:cxn modelId="{C3411AB9-B396-40D2-8A85-F57A166EF206}" type="presParOf" srcId="{3D86F52D-DEDE-4DDB-8CC4-5EAA764B3648}" destId="{8D339CAF-D404-47D6-81C5-4392653CC5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019B0-4987-484D-9CF1-F821A7414EBE}">
      <dsp:nvSpPr>
        <dsp:cNvPr id="0" name=""/>
        <dsp:cNvSpPr/>
      </dsp:nvSpPr>
      <dsp:spPr>
        <a:xfrm>
          <a:off x="0" y="4522536"/>
          <a:ext cx="6364224" cy="9894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This system provides a computer vision-based technique for detecting fire and identifying hazardous fire by processing the video data generate by an ordinary camera. </a:t>
          </a:r>
        </a:p>
      </dsp:txBody>
      <dsp:txXfrm>
        <a:off x="0" y="4522536"/>
        <a:ext cx="6364224" cy="989420"/>
      </dsp:txXfrm>
    </dsp:sp>
    <dsp:sp modelId="{AE5E6CC1-9724-4353-91BA-0C8D79696A83}">
      <dsp:nvSpPr>
        <dsp:cNvPr id="0" name=""/>
        <dsp:cNvSpPr/>
      </dsp:nvSpPr>
      <dsp:spPr>
        <a:xfrm rot="10800000">
          <a:off x="0" y="3015649"/>
          <a:ext cx="6364224" cy="1521728"/>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It is using the HSV color algorithm to detect fires. </a:t>
          </a:r>
        </a:p>
      </dsp:txBody>
      <dsp:txXfrm rot="10800000">
        <a:off x="0" y="3015649"/>
        <a:ext cx="6364224" cy="988773"/>
      </dsp:txXfrm>
    </dsp:sp>
    <dsp:sp modelId="{C8840751-BA6B-4ED8-A15B-C9EA12062300}">
      <dsp:nvSpPr>
        <dsp:cNvPr id="0" name=""/>
        <dsp:cNvSpPr/>
      </dsp:nvSpPr>
      <dsp:spPr>
        <a:xfrm rot="10800000">
          <a:off x="0" y="1508761"/>
          <a:ext cx="6364224" cy="1521728"/>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This system is written in python with OpenCV computer vision module.</a:t>
          </a:r>
        </a:p>
      </dsp:txBody>
      <dsp:txXfrm rot="10800000">
        <a:off x="0" y="1508761"/>
        <a:ext cx="6364224" cy="988773"/>
      </dsp:txXfrm>
    </dsp:sp>
    <dsp:sp modelId="{973A9E37-512F-448C-A999-B26B82B1AF11}">
      <dsp:nvSpPr>
        <dsp:cNvPr id="0" name=""/>
        <dsp:cNvSpPr/>
      </dsp:nvSpPr>
      <dsp:spPr>
        <a:xfrm rot="10800000">
          <a:off x="0" y="1874"/>
          <a:ext cx="6364224" cy="152172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fire detection system is a security system. The primary punction of this system is to detect fires and turn on alarm to warn fire accidents.</a:t>
          </a:r>
        </a:p>
      </dsp:txBody>
      <dsp:txXfrm rot="10800000">
        <a:off x="0" y="1874"/>
        <a:ext cx="6364224" cy="98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D2872-CAF9-4EAA-AE73-824F6816801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38B21-2F61-484C-B570-7044300439B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0501D-92FB-45ED-AF93-79B5799E72D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just" defTabSz="711200">
            <a:lnSpc>
              <a:spcPct val="100000"/>
            </a:lnSpc>
            <a:spcBef>
              <a:spcPct val="0"/>
            </a:spcBef>
            <a:spcAft>
              <a:spcPct val="35000"/>
            </a:spcAft>
            <a:buNone/>
          </a:pPr>
          <a:r>
            <a:rPr lang="en-US" sz="1600" kern="1200" dirty="0"/>
            <a:t>The main motive of using this system is to prevent from the loss of life or any other damages to the company or the organization Few years back the system that were installed are now obsolete because they detect fire or smoke when it reaches the maximum level and until that time the loss was already done. </a:t>
          </a:r>
        </a:p>
      </dsp:txBody>
      <dsp:txXfrm>
        <a:off x="1507738" y="707092"/>
        <a:ext cx="9007861" cy="1305401"/>
      </dsp:txXfrm>
    </dsp:sp>
    <dsp:sp modelId="{75BD58C1-34DB-491B-BDFA-E6FF6E3F44A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37F73-B02E-48F9-AD6C-445C50A4579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39CAF-D404-47D6-81C5-4392653CC57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just" defTabSz="711200">
            <a:lnSpc>
              <a:spcPct val="100000"/>
            </a:lnSpc>
            <a:spcBef>
              <a:spcPct val="0"/>
            </a:spcBef>
            <a:spcAft>
              <a:spcPct val="35000"/>
            </a:spcAft>
            <a:buNone/>
          </a:pPr>
          <a:r>
            <a:rPr lang="en-US" sz="1600" kern="1200" dirty="0"/>
            <a:t>The fire detection system is used to detect fire in air through camera in real time monitoring system based on Raspberry Pi. The main feature of system is to alert generate when fire is started or reached it minimum level to prevent from the loss of lives and damages of any other property or valuable things that are useful for the company or any place where it is installed.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reepngimg.com/png/88512-person-text-question-red-mark-download-hq-png"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cpedia.org/chalkboard/a/agenda.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www.mathisintheair.org/wp/2015/02/matematica-e-internet-of-thing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researchoutreach.org/articles/reproducible-computer-vision-cross-disciplinary-scalable-image-informatics/"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29"/>
            <a:ext cx="12192000" cy="2387600"/>
          </a:xfrm>
        </p:spPr>
        <p:txBody>
          <a:bodyPr vert="horz" lIns="91440" tIns="45720" rIns="91440" bIns="45720" rtlCol="0" anchor="ctr">
            <a:noAutofit/>
          </a:bodyPr>
          <a:lstStyle/>
          <a:p>
            <a:r>
              <a:rPr lang="en-US" sz="6500" b="1" dirty="0">
                <a:latin typeface="Times New Roman"/>
                <a:ea typeface="Calibri Light"/>
                <a:cs typeface="Calibri Light"/>
              </a:rPr>
              <a:t>IoT Based Fire Detection System</a:t>
            </a:r>
          </a:p>
        </p:txBody>
      </p:sp>
      <p:sp>
        <p:nvSpPr>
          <p:cNvPr id="6" name="Subtitle 5">
            <a:extLst>
              <a:ext uri="{FF2B5EF4-FFF2-40B4-BE49-F238E27FC236}">
                <a16:creationId xmlns:a16="http://schemas.microsoft.com/office/drawing/2014/main" id="{82E46C05-9F7C-458A-99E4-C2621B830999}"/>
              </a:ext>
            </a:extLst>
          </p:cNvPr>
          <p:cNvSpPr>
            <a:spLocks noGrp="1"/>
          </p:cNvSpPr>
          <p:nvPr>
            <p:ph type="subTitle" idx="1"/>
          </p:nvPr>
        </p:nvSpPr>
        <p:spPr>
          <a:xfrm>
            <a:off x="0" y="5180668"/>
            <a:ext cx="12192000" cy="1655762"/>
          </a:xfrm>
        </p:spPr>
        <p:txBody>
          <a:bodyPr>
            <a:normAutofit/>
          </a:bodyPr>
          <a:lstStyle/>
          <a:p>
            <a:r>
              <a:rPr lang="en-US" sz="3000" b="1" dirty="0">
                <a:latin typeface="Times New Roman" panose="02020603050405020304" pitchFamily="18" charset="0"/>
                <a:cs typeface="Times New Roman" panose="02020603050405020304" pitchFamily="18" charset="0"/>
              </a:rPr>
              <a:t>S.SHALOMSHAN</a:t>
            </a:r>
          </a:p>
          <a:p>
            <a:r>
              <a:rPr lang="en-US" sz="3000" b="1" dirty="0">
                <a:latin typeface="Times New Roman" panose="02020603050405020304" pitchFamily="18" charset="0"/>
                <a:cs typeface="Times New Roman" panose="02020603050405020304" pitchFamily="18" charset="0"/>
              </a:rPr>
              <a:t>CSD BATCH:- 08</a:t>
            </a:r>
          </a:p>
        </p:txBody>
      </p:sp>
      <p:pic>
        <p:nvPicPr>
          <p:cNvPr id="7" name="Picture 2" descr="British College of Applied Studies – Building Careers Transforming Live">
            <a:extLst>
              <a:ext uri="{FF2B5EF4-FFF2-40B4-BE49-F238E27FC236}">
                <a16:creationId xmlns:a16="http://schemas.microsoft.com/office/drawing/2014/main" id="{A36C2B91-D159-4A4D-A048-FE6EA25B8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649" y="2314454"/>
            <a:ext cx="4072702" cy="222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4CC02-078A-0B75-6CE8-88183EC4DCF2}"/>
              </a:ext>
            </a:extLst>
          </p:cNvPr>
          <p:cNvSpPr>
            <a:spLocks noGrp="1"/>
          </p:cNvSpPr>
          <p:nvPr>
            <p:ph type="title"/>
          </p:nvPr>
        </p:nvSpPr>
        <p:spPr>
          <a:xfrm>
            <a:off x="402577" y="232262"/>
            <a:ext cx="11499287" cy="1146107"/>
          </a:xfrm>
        </p:spPr>
        <p:txBody>
          <a:bodyPr vert="horz" lIns="91440" tIns="45720" rIns="91440" bIns="45720" rtlCol="0" anchor="b">
            <a:noAutofit/>
          </a:bodyPr>
          <a:lstStyle/>
          <a:p>
            <a:pPr algn="ctr"/>
            <a:r>
              <a:rPr lang="en-US" sz="4800" b="1" dirty="0">
                <a:solidFill>
                  <a:srgbClr val="FFFFFF"/>
                </a:solidFill>
                <a:latin typeface="Times New Roman"/>
                <a:cs typeface="Times New Roman"/>
              </a:rPr>
              <a:t>Color Conversion &amp; HSV Color Algorithm</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Chart, surface chart&#10;&#10;Description automatically generated">
            <a:extLst>
              <a:ext uri="{FF2B5EF4-FFF2-40B4-BE49-F238E27FC236}">
                <a16:creationId xmlns:a16="http://schemas.microsoft.com/office/drawing/2014/main" id="{DC92C336-FAAA-F72F-991E-C5C923CD3409}"/>
              </a:ext>
            </a:extLst>
          </p:cNvPr>
          <p:cNvPicPr>
            <a:picLocks noChangeAspect="1"/>
          </p:cNvPicPr>
          <p:nvPr/>
        </p:nvPicPr>
        <p:blipFill>
          <a:blip r:embed="rId2"/>
          <a:stretch>
            <a:fillRect/>
          </a:stretch>
        </p:blipFill>
        <p:spPr>
          <a:xfrm>
            <a:off x="477051" y="2426818"/>
            <a:ext cx="5164948"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Chart&#10;&#10;Description automatically generated">
            <a:extLst>
              <a:ext uri="{FF2B5EF4-FFF2-40B4-BE49-F238E27FC236}">
                <a16:creationId xmlns:a16="http://schemas.microsoft.com/office/drawing/2014/main" id="{24F3421F-3CC1-A84A-AB3E-C112A0995D8A}"/>
              </a:ext>
            </a:extLst>
          </p:cNvPr>
          <p:cNvPicPr>
            <a:picLocks noGrp="1" noChangeAspect="1"/>
          </p:cNvPicPr>
          <p:nvPr>
            <p:ph idx="1"/>
          </p:nvPr>
        </p:nvPicPr>
        <p:blipFill>
          <a:blip r:embed="rId3"/>
          <a:stretch>
            <a:fillRect/>
          </a:stretch>
        </p:blipFill>
        <p:spPr>
          <a:xfrm>
            <a:off x="6445073" y="3150316"/>
            <a:ext cx="5455917" cy="2550641"/>
          </a:xfrm>
          <a:prstGeom prst="rect">
            <a:avLst/>
          </a:prstGeom>
        </p:spPr>
      </p:pic>
    </p:spTree>
    <p:extLst>
      <p:ext uri="{BB962C8B-B14F-4D97-AF65-F5344CB8AC3E}">
        <p14:creationId xmlns:p14="http://schemas.microsoft.com/office/powerpoint/2010/main" val="225695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938C-06BB-80C4-53A3-1E2B0D400D29}"/>
              </a:ext>
            </a:extLst>
          </p:cNvPr>
          <p:cNvSpPr>
            <a:spLocks noGrp="1"/>
          </p:cNvSpPr>
          <p:nvPr>
            <p:ph type="title"/>
          </p:nvPr>
        </p:nvSpPr>
        <p:spPr>
          <a:xfrm>
            <a:off x="4314" y="365125"/>
            <a:ext cx="12183372" cy="1339940"/>
          </a:xfrm>
        </p:spPr>
        <p:txBody>
          <a:bodyPr>
            <a:noAutofit/>
          </a:bodyPr>
          <a:lstStyle/>
          <a:p>
            <a:pPr algn="ctr"/>
            <a:r>
              <a:rPr lang="en-US" sz="8800" b="1" dirty="0">
                <a:latin typeface="Times New Roman"/>
                <a:cs typeface="Times New Roman"/>
              </a:rPr>
              <a:t>Generate Alert on Fire </a:t>
            </a:r>
            <a:endParaRPr lang="en-US" sz="8800" b="1">
              <a:cs typeface="Calibri Light" panose="020F0302020204030204"/>
            </a:endParaRPr>
          </a:p>
        </p:txBody>
      </p:sp>
      <p:graphicFrame>
        <p:nvGraphicFramePr>
          <p:cNvPr id="5" name="Content Placeholder 2">
            <a:extLst>
              <a:ext uri="{FF2B5EF4-FFF2-40B4-BE49-F238E27FC236}">
                <a16:creationId xmlns:a16="http://schemas.microsoft.com/office/drawing/2014/main" id="{CBEDB853-6078-A01D-7750-6167AF8C7321}"/>
              </a:ext>
            </a:extLst>
          </p:cNvPr>
          <p:cNvGraphicFramePr>
            <a:graphicFrameLocks noGrp="1"/>
          </p:cNvGraphicFramePr>
          <p:nvPr>
            <p:ph idx="1"/>
            <p:extLst>
              <p:ext uri="{D42A27DB-BD31-4B8C-83A1-F6EECF244321}">
                <p14:modId xmlns:p14="http://schemas.microsoft.com/office/powerpoint/2010/main" val="32755740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15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FCDA63-538C-4FB3-911D-7DF75B59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0F36B17-8009-453B-9C49-36A9D6F9D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65387 w 12192000"/>
              <a:gd name="connsiteY0" fmla="*/ 552984 h 6858000"/>
              <a:gd name="connsiteX1" fmla="*/ 5743549 w 12192000"/>
              <a:gd name="connsiteY1" fmla="*/ 567982 h 6858000"/>
              <a:gd name="connsiteX2" fmla="*/ 5865186 w 12192000"/>
              <a:gd name="connsiteY2" fmla="*/ 624212 h 6858000"/>
              <a:gd name="connsiteX3" fmla="*/ 5674970 w 12192000"/>
              <a:gd name="connsiteY3" fmla="*/ 594618 h 6858000"/>
              <a:gd name="connsiteX4" fmla="*/ 5671722 w 12192000"/>
              <a:gd name="connsiteY4" fmla="*/ 613739 h 6858000"/>
              <a:gd name="connsiteX5" fmla="*/ 5887746 w 12192000"/>
              <a:gd name="connsiteY5" fmla="*/ 686133 h 6858000"/>
              <a:gd name="connsiteX6" fmla="*/ 5868434 w 12192000"/>
              <a:gd name="connsiteY6" fmla="*/ 697289 h 6858000"/>
              <a:gd name="connsiteX7" fmla="*/ 5753657 w 12192000"/>
              <a:gd name="connsiteY7" fmla="*/ 669287 h 6858000"/>
              <a:gd name="connsiteX8" fmla="*/ 5730555 w 12192000"/>
              <a:gd name="connsiteY8" fmla="*/ 676572 h 6858000"/>
              <a:gd name="connsiteX9" fmla="*/ 5741924 w 12192000"/>
              <a:gd name="connsiteY9" fmla="*/ 710491 h 6858000"/>
              <a:gd name="connsiteX10" fmla="*/ 5791735 w 12192000"/>
              <a:gd name="connsiteY10" fmla="*/ 723695 h 6858000"/>
              <a:gd name="connsiteX11" fmla="*/ 5869339 w 12192000"/>
              <a:gd name="connsiteY11" fmla="*/ 803376 h 6858000"/>
              <a:gd name="connsiteX12" fmla="*/ 5751851 w 12192000"/>
              <a:gd name="connsiteY12" fmla="*/ 793813 h 6858000"/>
              <a:gd name="connsiteX13" fmla="*/ 5731096 w 12192000"/>
              <a:gd name="connsiteY13" fmla="*/ 813164 h 6858000"/>
              <a:gd name="connsiteX14" fmla="*/ 5723155 w 12192000"/>
              <a:gd name="connsiteY14" fmla="*/ 838206 h 6858000"/>
              <a:gd name="connsiteX15" fmla="*/ 5677677 w 12192000"/>
              <a:gd name="connsiteY15" fmla="*/ 858922 h 6858000"/>
              <a:gd name="connsiteX16" fmla="*/ 5749146 w 12192000"/>
              <a:gd name="connsiteY16" fmla="*/ 882143 h 6858000"/>
              <a:gd name="connsiteX17" fmla="*/ 5672804 w 12192000"/>
              <a:gd name="connsiteY17" fmla="*/ 882143 h 6858000"/>
              <a:gd name="connsiteX18" fmla="*/ 5626987 w 12192000"/>
              <a:gd name="connsiteY18" fmla="*/ 862565 h 6858000"/>
              <a:gd name="connsiteX19" fmla="*/ 5611575 w 12192000"/>
              <a:gd name="connsiteY19" fmla="*/ 860624 h 6858000"/>
              <a:gd name="connsiteX20" fmla="*/ 5629275 w 12192000"/>
              <a:gd name="connsiteY20" fmla="*/ 904875 h 6858000"/>
              <a:gd name="connsiteX21" fmla="*/ 5648325 w 12192000"/>
              <a:gd name="connsiteY21" fmla="*/ 981075 h 6858000"/>
              <a:gd name="connsiteX22" fmla="*/ 5646577 w 12192000"/>
              <a:gd name="connsiteY22" fmla="*/ 1001285 h 6858000"/>
              <a:gd name="connsiteX23" fmla="*/ 5653179 w 12192000"/>
              <a:gd name="connsiteY23" fmla="*/ 1004447 h 6858000"/>
              <a:gd name="connsiteX24" fmla="*/ 5710342 w 12192000"/>
              <a:gd name="connsiteY24" fmla="*/ 1041501 h 6858000"/>
              <a:gd name="connsiteX25" fmla="*/ 5685076 w 12192000"/>
              <a:gd name="connsiteY25" fmla="*/ 1084982 h 6858000"/>
              <a:gd name="connsiteX26" fmla="*/ 5788666 w 12192000"/>
              <a:gd name="connsiteY26" fmla="*/ 1132334 h 6858000"/>
              <a:gd name="connsiteX27" fmla="*/ 5814113 w 12192000"/>
              <a:gd name="connsiteY27" fmla="*/ 1179230 h 6858000"/>
              <a:gd name="connsiteX28" fmla="*/ 5782171 w 12192000"/>
              <a:gd name="connsiteY28" fmla="*/ 1175133 h 6858000"/>
              <a:gd name="connsiteX29" fmla="*/ 5754739 w 12192000"/>
              <a:gd name="connsiteY29" fmla="*/ 1184011 h 6858000"/>
              <a:gd name="connsiteX30" fmla="*/ 5766109 w 12192000"/>
              <a:gd name="connsiteY30" fmla="*/ 1243656 h 6858000"/>
              <a:gd name="connsiteX31" fmla="*/ 5912470 w 12192000"/>
              <a:gd name="connsiteY31" fmla="*/ 1320604 h 6858000"/>
              <a:gd name="connsiteX32" fmla="*/ 5925644 w 12192000"/>
              <a:gd name="connsiteY32" fmla="*/ 1345645 h 6858000"/>
              <a:gd name="connsiteX33" fmla="*/ 5908138 w 12192000"/>
              <a:gd name="connsiteY33" fmla="*/ 1363402 h 6858000"/>
              <a:gd name="connsiteX34" fmla="*/ 5860855 w 12192000"/>
              <a:gd name="connsiteY34" fmla="*/ 1372508 h 6858000"/>
              <a:gd name="connsiteX35" fmla="*/ 5927087 w 12192000"/>
              <a:gd name="connsiteY35" fmla="*/ 1457878 h 6858000"/>
              <a:gd name="connsiteX36" fmla="*/ 5951271 w 12192000"/>
              <a:gd name="connsiteY36" fmla="*/ 1481553 h 6858000"/>
              <a:gd name="connsiteX37" fmla="*/ 5992599 w 12192000"/>
              <a:gd name="connsiteY37" fmla="*/ 1518207 h 6858000"/>
              <a:gd name="connsiteX38" fmla="*/ 5993321 w 12192000"/>
              <a:gd name="connsiteY38" fmla="*/ 1529362 h 6858000"/>
              <a:gd name="connsiteX39" fmla="*/ 5937015 w 12192000"/>
              <a:gd name="connsiteY39" fmla="*/ 1568746 h 6858000"/>
              <a:gd name="connsiteX40" fmla="*/ 5835410 w 12192000"/>
              <a:gd name="connsiteY40" fmla="*/ 1558045 h 6858000"/>
              <a:gd name="connsiteX41" fmla="*/ 5985561 w 12192000"/>
              <a:gd name="connsiteY41" fmla="*/ 1616780 h 6858000"/>
              <a:gd name="connsiteX42" fmla="*/ 5499552 w 12192000"/>
              <a:gd name="connsiteY42" fmla="*/ 1476774 h 6858000"/>
              <a:gd name="connsiteX43" fmla="*/ 5530593 w 12192000"/>
              <a:gd name="connsiteY43" fmla="*/ 1513425 h 6858000"/>
              <a:gd name="connsiteX44" fmla="*/ 5700597 w 12192000"/>
              <a:gd name="connsiteY44" fmla="*/ 1609949 h 6858000"/>
              <a:gd name="connsiteX45" fmla="*/ 5748782 w 12192000"/>
              <a:gd name="connsiteY45" fmla="*/ 1670507 h 6858000"/>
              <a:gd name="connsiteX46" fmla="*/ 5799315 w 12192000"/>
              <a:gd name="connsiteY46" fmla="*/ 1703970 h 6858000"/>
              <a:gd name="connsiteX47" fmla="*/ 5870240 w 12192000"/>
              <a:gd name="connsiteY47" fmla="*/ 1703289 h 6858000"/>
              <a:gd name="connsiteX48" fmla="*/ 5920591 w 12192000"/>
              <a:gd name="connsiteY48" fmla="*/ 1754738 h 6858000"/>
              <a:gd name="connsiteX49" fmla="*/ 5868074 w 12192000"/>
              <a:gd name="connsiteY49" fmla="*/ 1765665 h 6858000"/>
              <a:gd name="connsiteX50" fmla="*/ 5806533 w 12192000"/>
              <a:gd name="connsiteY50" fmla="*/ 1757242 h 6858000"/>
              <a:gd name="connsiteX51" fmla="*/ 5673706 w 12192000"/>
              <a:gd name="connsiteY51" fmla="*/ 1759972 h 6858000"/>
              <a:gd name="connsiteX52" fmla="*/ 5597548 w 12192000"/>
              <a:gd name="connsiteY52" fmla="*/ 1769990 h 6858000"/>
              <a:gd name="connsiteX53" fmla="*/ 5422491 w 12192000"/>
              <a:gd name="connsiteY53" fmla="*/ 1752916 h 6858000"/>
              <a:gd name="connsiteX54" fmla="*/ 5432778 w 12192000"/>
              <a:gd name="connsiteY54" fmla="*/ 1796626 h 6858000"/>
              <a:gd name="connsiteX55" fmla="*/ 5426281 w 12192000"/>
              <a:gd name="connsiteY55" fmla="*/ 1834644 h 6858000"/>
              <a:gd name="connsiteX56" fmla="*/ 5423754 w 12192000"/>
              <a:gd name="connsiteY56" fmla="*/ 1917282 h 6858000"/>
              <a:gd name="connsiteX57" fmla="*/ 5425378 w 12192000"/>
              <a:gd name="connsiteY57" fmla="*/ 1930714 h 6858000"/>
              <a:gd name="connsiteX58" fmla="*/ 5386217 w 12192000"/>
              <a:gd name="connsiteY58" fmla="*/ 1939365 h 6858000"/>
              <a:gd name="connsiteX59" fmla="*/ 5619566 w 12192000"/>
              <a:gd name="connsiteY59" fmla="*/ 2111243 h 6858000"/>
              <a:gd name="connsiteX60" fmla="*/ 5463640 w 12192000"/>
              <a:gd name="connsiteY60" fmla="*/ 2067533 h 6858000"/>
              <a:gd name="connsiteX61" fmla="*/ 5442523 w 12192000"/>
              <a:gd name="connsiteY61" fmla="*/ 2139700 h 6858000"/>
              <a:gd name="connsiteX62" fmla="*/ 5515794 w 12192000"/>
              <a:gd name="connsiteY62" fmla="*/ 2203898 h 6858000"/>
              <a:gd name="connsiteX63" fmla="*/ 5542865 w 12192000"/>
              <a:gd name="connsiteY63" fmla="*/ 2330929 h 6858000"/>
              <a:gd name="connsiteX64" fmla="*/ 5529691 w 12192000"/>
              <a:gd name="connsiteY64" fmla="*/ 2447031 h 6858000"/>
              <a:gd name="connsiteX65" fmla="*/ 5498289 w 12192000"/>
              <a:gd name="connsiteY65" fmla="*/ 2483910 h 6858000"/>
              <a:gd name="connsiteX66" fmla="*/ 5452810 w 12192000"/>
              <a:gd name="connsiteY66" fmla="*/ 2550157 h 6858000"/>
              <a:gd name="connsiteX67" fmla="*/ 5424658 w 12192000"/>
              <a:gd name="connsiteY67" fmla="*/ 2591135 h 6858000"/>
              <a:gd name="connsiteX68" fmla="*/ 5326841 w 12192000"/>
              <a:gd name="connsiteY68" fmla="*/ 2575200 h 6858000"/>
              <a:gd name="connsiteX69" fmla="*/ 5457322 w 12192000"/>
              <a:gd name="connsiteY69" fmla="*/ 2679238 h 6858000"/>
              <a:gd name="connsiteX70" fmla="*/ 5351566 w 12192000"/>
              <a:gd name="connsiteY70" fmla="*/ 2666261 h 6858000"/>
              <a:gd name="connsiteX71" fmla="*/ 5317096 w 12192000"/>
              <a:gd name="connsiteY71" fmla="*/ 2673546 h 6858000"/>
              <a:gd name="connsiteX72" fmla="*/ 5336768 w 12192000"/>
              <a:gd name="connsiteY72" fmla="*/ 2707238 h 6858000"/>
              <a:gd name="connsiteX73" fmla="*/ 5414369 w 12192000"/>
              <a:gd name="connsiteY73" fmla="*/ 2764378 h 6858000"/>
              <a:gd name="connsiteX74" fmla="*/ 5574268 w 12192000"/>
              <a:gd name="connsiteY74" fmla="*/ 2919184 h 6858000"/>
              <a:gd name="connsiteX75" fmla="*/ 5419422 w 12192000"/>
              <a:gd name="connsiteY75" fmla="*/ 2848157 h 6858000"/>
              <a:gd name="connsiteX76" fmla="*/ 5582568 w 12192000"/>
              <a:gd name="connsiteY76" fmla="*/ 3007285 h 6858000"/>
              <a:gd name="connsiteX77" fmla="*/ 5618844 w 12192000"/>
              <a:gd name="connsiteY77" fmla="*/ 3060100 h 6858000"/>
              <a:gd name="connsiteX78" fmla="*/ 5692115 w 12192000"/>
              <a:gd name="connsiteY78" fmla="*/ 3191228 h 6858000"/>
              <a:gd name="connsiteX79" fmla="*/ 5688506 w 12192000"/>
              <a:gd name="connsiteY79" fmla="*/ 3206025 h 6858000"/>
              <a:gd name="connsiteX80" fmla="*/ 5603864 w 12192000"/>
              <a:gd name="connsiteY80" fmla="*/ 3184854 h 6858000"/>
              <a:gd name="connsiteX81" fmla="*/ 5713591 w 12192000"/>
              <a:gd name="connsiteY81" fmla="*/ 3295040 h 6858000"/>
              <a:gd name="connsiteX82" fmla="*/ 5826927 w 12192000"/>
              <a:gd name="connsiteY82" fmla="*/ 3379724 h 6858000"/>
              <a:gd name="connsiteX83" fmla="*/ 5746436 w 12192000"/>
              <a:gd name="connsiteY83" fmla="*/ 3366750 h 6858000"/>
              <a:gd name="connsiteX84" fmla="*/ 5635807 w 12192000"/>
              <a:gd name="connsiteY84" fmla="*/ 3318259 h 6858000"/>
              <a:gd name="connsiteX85" fmla="*/ 5597367 w 12192000"/>
              <a:gd name="connsiteY85" fmla="*/ 3336472 h 6858000"/>
              <a:gd name="connsiteX86" fmla="*/ 5702221 w 12192000"/>
              <a:gd name="connsiteY86" fmla="*/ 3416605 h 6858000"/>
              <a:gd name="connsiteX87" fmla="*/ 5762317 w 12192000"/>
              <a:gd name="connsiteY87" fmla="*/ 3453714 h 6858000"/>
              <a:gd name="connsiteX88" fmla="*/ 5786319 w 12192000"/>
              <a:gd name="connsiteY88" fmla="*/ 3482169 h 6858000"/>
              <a:gd name="connsiteX89" fmla="*/ 5854901 w 12192000"/>
              <a:gd name="connsiteY89" fmla="*/ 3583703 h 6858000"/>
              <a:gd name="connsiteX90" fmla="*/ 6056305 w 12192000"/>
              <a:gd name="connsiteY90" fmla="*/ 3694570 h 6858000"/>
              <a:gd name="connsiteX91" fmla="*/ 6244716 w 12192000"/>
              <a:gd name="connsiteY91" fmla="*/ 3832301 h 6858000"/>
              <a:gd name="connsiteX92" fmla="*/ 6391802 w 12192000"/>
              <a:gd name="connsiteY92" fmla="*/ 3918125 h 6858000"/>
              <a:gd name="connsiteX93" fmla="*/ 6763572 w 12192000"/>
              <a:gd name="connsiteY93" fmla="*/ 4028537 h 6858000"/>
              <a:gd name="connsiteX94" fmla="*/ 8173592 w 12192000"/>
              <a:gd name="connsiteY94" fmla="*/ 3279560 h 6858000"/>
              <a:gd name="connsiteX95" fmla="*/ 8191458 w 12192000"/>
              <a:gd name="connsiteY95" fmla="*/ 3257248 h 6858000"/>
              <a:gd name="connsiteX96" fmla="*/ 8259856 w 12192000"/>
              <a:gd name="connsiteY96" fmla="*/ 3173245 h 6858000"/>
              <a:gd name="connsiteX97" fmla="*/ 8317969 w 12192000"/>
              <a:gd name="connsiteY97" fmla="*/ 3097663 h 6858000"/>
              <a:gd name="connsiteX98" fmla="*/ 8287650 w 12192000"/>
              <a:gd name="connsiteY98" fmla="*/ 3072166 h 6858000"/>
              <a:gd name="connsiteX99" fmla="*/ 8328617 w 12192000"/>
              <a:gd name="connsiteY99" fmla="*/ 3000000 h 6858000"/>
              <a:gd name="connsiteX100" fmla="*/ 8458917 w 12192000"/>
              <a:gd name="connsiteY100" fmla="*/ 2777583 h 6858000"/>
              <a:gd name="connsiteX101" fmla="*/ 8516125 w 12192000"/>
              <a:gd name="connsiteY101" fmla="*/ 2728639 h 6858000"/>
              <a:gd name="connsiteX102" fmla="*/ 8585788 w 12192000"/>
              <a:gd name="connsiteY102" fmla="*/ 2605478 h 6858000"/>
              <a:gd name="connsiteX103" fmla="*/ 8595714 w 12192000"/>
              <a:gd name="connsiteY103" fmla="*/ 2577023 h 6858000"/>
              <a:gd name="connsiteX104" fmla="*/ 8581457 w 12192000"/>
              <a:gd name="connsiteY104" fmla="*/ 2540823 h 6858000"/>
              <a:gd name="connsiteX105" fmla="*/ 8570809 w 12192000"/>
              <a:gd name="connsiteY105" fmla="*/ 2504399 h 6858000"/>
              <a:gd name="connsiteX106" fmla="*/ 8584705 w 12192000"/>
              <a:gd name="connsiteY106" fmla="*/ 2493699 h 6858000"/>
              <a:gd name="connsiteX107" fmla="*/ 8674038 w 12192000"/>
              <a:gd name="connsiteY107" fmla="*/ 2475260 h 6858000"/>
              <a:gd name="connsiteX108" fmla="*/ 8622243 w 12192000"/>
              <a:gd name="connsiteY108" fmla="*/ 2406054 h 6858000"/>
              <a:gd name="connsiteX109" fmla="*/ 8530925 w 12192000"/>
              <a:gd name="connsiteY109" fmla="*/ 2302926 h 6858000"/>
              <a:gd name="connsiteX110" fmla="*/ 8489417 w 12192000"/>
              <a:gd name="connsiteY110" fmla="*/ 2229622 h 6858000"/>
              <a:gd name="connsiteX111" fmla="*/ 8484543 w 12192000"/>
              <a:gd name="connsiteY111" fmla="*/ 2164058 h 6858000"/>
              <a:gd name="connsiteX112" fmla="*/ 8402970 w 12192000"/>
              <a:gd name="connsiteY112" fmla="*/ 2125358 h 6858000"/>
              <a:gd name="connsiteX113" fmla="*/ 8479670 w 12192000"/>
              <a:gd name="connsiteY113" fmla="*/ 1986716 h 6858000"/>
              <a:gd name="connsiteX114" fmla="*/ 8487432 w 12192000"/>
              <a:gd name="connsiteY114" fmla="*/ 1958032 h 6858000"/>
              <a:gd name="connsiteX115" fmla="*/ 8441412 w 12192000"/>
              <a:gd name="connsiteY115" fmla="*/ 1855361 h 6858000"/>
              <a:gd name="connsiteX116" fmla="*/ 8433831 w 12192000"/>
              <a:gd name="connsiteY116" fmla="*/ 1838969 h 6858000"/>
              <a:gd name="connsiteX117" fmla="*/ 8416868 w 12192000"/>
              <a:gd name="connsiteY117" fmla="*/ 1806187 h 6858000"/>
              <a:gd name="connsiteX118" fmla="*/ 8368140 w 12192000"/>
              <a:gd name="connsiteY118" fmla="*/ 1798219 h 6858000"/>
              <a:gd name="connsiteX119" fmla="*/ 8393405 w 12192000"/>
              <a:gd name="connsiteY119" fmla="*/ 1774999 h 6858000"/>
              <a:gd name="connsiteX120" fmla="*/ 8442495 w 12192000"/>
              <a:gd name="connsiteY120" fmla="*/ 1696458 h 6858000"/>
              <a:gd name="connsiteX121" fmla="*/ 8409828 w 12192000"/>
              <a:gd name="connsiteY121" fmla="*/ 1621332 h 6858000"/>
              <a:gd name="connsiteX122" fmla="*/ 8407664 w 12192000"/>
              <a:gd name="connsiteY122" fmla="*/ 1579899 h 6858000"/>
              <a:gd name="connsiteX123" fmla="*/ 8462707 w 12192000"/>
              <a:gd name="connsiteY123" fmla="*/ 1526857 h 6858000"/>
              <a:gd name="connsiteX124" fmla="*/ 8504215 w 12192000"/>
              <a:gd name="connsiteY124" fmla="*/ 1505913 h 6858000"/>
              <a:gd name="connsiteX125" fmla="*/ 8523345 w 12192000"/>
              <a:gd name="connsiteY125" fmla="*/ 1475863 h 6858000"/>
              <a:gd name="connsiteX126" fmla="*/ 8500786 w 12192000"/>
              <a:gd name="connsiteY126" fmla="*/ 1450820 h 6858000"/>
              <a:gd name="connsiteX127" fmla="*/ 8400624 w 12192000"/>
              <a:gd name="connsiteY127" fmla="*/ 1391176 h 6858000"/>
              <a:gd name="connsiteX128" fmla="*/ 8454585 w 12192000"/>
              <a:gd name="connsiteY128" fmla="*/ 1341319 h 6858000"/>
              <a:gd name="connsiteX129" fmla="*/ 8172509 w 12192000"/>
              <a:gd name="connsiteY129" fmla="*/ 1106153 h 6858000"/>
              <a:gd name="connsiteX130" fmla="*/ 8138399 w 12192000"/>
              <a:gd name="connsiteY130" fmla="*/ 1070184 h 6858000"/>
              <a:gd name="connsiteX131" fmla="*/ 7957388 w 12192000"/>
              <a:gd name="connsiteY131" fmla="*/ 982992 h 6858000"/>
              <a:gd name="connsiteX132" fmla="*/ 7771142 w 12192000"/>
              <a:gd name="connsiteY132" fmla="*/ 921300 h 6858000"/>
              <a:gd name="connsiteX133" fmla="*/ 7900539 w 12192000"/>
              <a:gd name="connsiteY133" fmla="*/ 791082 h 6858000"/>
              <a:gd name="connsiteX134" fmla="*/ 7702923 w 12192000"/>
              <a:gd name="connsiteY134" fmla="*/ 760803 h 6858000"/>
              <a:gd name="connsiteX135" fmla="*/ 7683614 w 12192000"/>
              <a:gd name="connsiteY135" fmla="*/ 761714 h 6858000"/>
              <a:gd name="connsiteX136" fmla="*/ 7295600 w 12192000"/>
              <a:gd name="connsiteY136" fmla="*/ 741680 h 6858000"/>
              <a:gd name="connsiteX137" fmla="*/ 6739388 w 12192000"/>
              <a:gd name="connsiteY137" fmla="*/ 675206 h 6858000"/>
              <a:gd name="connsiteX138" fmla="*/ 6279006 w 12192000"/>
              <a:gd name="connsiteY138" fmla="*/ 635367 h 6858000"/>
              <a:gd name="connsiteX139" fmla="*/ 5788847 w 12192000"/>
              <a:gd name="connsiteY139" fmla="*/ 557964 h 6858000"/>
              <a:gd name="connsiteX140" fmla="*/ 5765387 w 12192000"/>
              <a:gd name="connsiteY140" fmla="*/ 552984 h 6858000"/>
              <a:gd name="connsiteX141" fmla="*/ 0 w 12192000"/>
              <a:gd name="connsiteY141" fmla="*/ 0 h 6858000"/>
              <a:gd name="connsiteX142" fmla="*/ 768106 w 12192000"/>
              <a:gd name="connsiteY142" fmla="*/ 0 h 6858000"/>
              <a:gd name="connsiteX143" fmla="*/ 767098 w 12192000"/>
              <a:gd name="connsiteY143" fmla="*/ 10118 h 6858000"/>
              <a:gd name="connsiteX144" fmla="*/ 756850 w 12192000"/>
              <a:gd name="connsiteY144" fmla="*/ 43654 h 6858000"/>
              <a:gd name="connsiteX145" fmla="*/ 768357 w 12192000"/>
              <a:gd name="connsiteY145" fmla="*/ 76852 h 6858000"/>
              <a:gd name="connsiteX146" fmla="*/ 882077 w 12192000"/>
              <a:gd name="connsiteY146" fmla="*/ 237315 h 6858000"/>
              <a:gd name="connsiteX147" fmla="*/ 761133 w 12192000"/>
              <a:gd name="connsiteY147" fmla="*/ 282106 h 6858000"/>
              <a:gd name="connsiteX148" fmla="*/ 753907 w 12192000"/>
              <a:gd name="connsiteY148" fmla="*/ 357988 h 6858000"/>
              <a:gd name="connsiteX149" fmla="*/ 692364 w 12192000"/>
              <a:gd name="connsiteY149" fmla="*/ 442830 h 6858000"/>
              <a:gd name="connsiteX150" fmla="*/ 556972 w 12192000"/>
              <a:gd name="connsiteY150" fmla="*/ 562188 h 6858000"/>
              <a:gd name="connsiteX151" fmla="*/ 480177 w 12192000"/>
              <a:gd name="connsiteY151" fmla="*/ 642286 h 6858000"/>
              <a:gd name="connsiteX152" fmla="*/ 612627 w 12192000"/>
              <a:gd name="connsiteY152" fmla="*/ 663627 h 6858000"/>
              <a:gd name="connsiteX153" fmla="*/ 633230 w 12192000"/>
              <a:gd name="connsiteY153" fmla="*/ 676011 h 6858000"/>
              <a:gd name="connsiteX154" fmla="*/ 617443 w 12192000"/>
              <a:gd name="connsiteY154" fmla="*/ 718168 h 6858000"/>
              <a:gd name="connsiteX155" fmla="*/ 596304 w 12192000"/>
              <a:gd name="connsiteY155" fmla="*/ 760064 h 6858000"/>
              <a:gd name="connsiteX156" fmla="*/ 611021 w 12192000"/>
              <a:gd name="connsiteY156" fmla="*/ 792998 h 6858000"/>
              <a:gd name="connsiteX157" fmla="*/ 714308 w 12192000"/>
              <a:gd name="connsiteY157" fmla="*/ 935543 h 6858000"/>
              <a:gd name="connsiteX158" fmla="*/ 799128 w 12192000"/>
              <a:gd name="connsiteY158" fmla="*/ 992190 h 6858000"/>
              <a:gd name="connsiteX159" fmla="*/ 992317 w 12192000"/>
              <a:gd name="connsiteY159" fmla="*/ 1249612 h 6858000"/>
              <a:gd name="connsiteX160" fmla="*/ 1053058 w 12192000"/>
              <a:gd name="connsiteY160" fmla="*/ 1333136 h 6858000"/>
              <a:gd name="connsiteX161" fmla="*/ 1008104 w 12192000"/>
              <a:gd name="connsiteY161" fmla="*/ 1362645 h 6858000"/>
              <a:gd name="connsiteX162" fmla="*/ 1094265 w 12192000"/>
              <a:gd name="connsiteY162" fmla="*/ 1450123 h 6858000"/>
              <a:gd name="connsiteX163" fmla="*/ 1195677 w 12192000"/>
              <a:gd name="connsiteY163" fmla="*/ 1547347 h 6858000"/>
              <a:gd name="connsiteX164" fmla="*/ 1222166 w 12192000"/>
              <a:gd name="connsiteY164" fmla="*/ 1573170 h 6858000"/>
              <a:gd name="connsiteX165" fmla="*/ 3312738 w 12192000"/>
              <a:gd name="connsiteY165" fmla="*/ 2440024 h 6858000"/>
              <a:gd name="connsiteX166" fmla="*/ 3863944 w 12192000"/>
              <a:gd name="connsiteY166" fmla="*/ 2312235 h 6858000"/>
              <a:gd name="connsiteX167" fmla="*/ 4082022 w 12192000"/>
              <a:gd name="connsiteY167" fmla="*/ 2212904 h 6858000"/>
              <a:gd name="connsiteX168" fmla="*/ 4361371 w 12192000"/>
              <a:gd name="connsiteY168" fmla="*/ 2053496 h 6858000"/>
              <a:gd name="connsiteX169" fmla="*/ 4659987 w 12192000"/>
              <a:gd name="connsiteY169" fmla="*/ 1925180 h 6858000"/>
              <a:gd name="connsiteX170" fmla="*/ 4761667 w 12192000"/>
              <a:gd name="connsiteY170" fmla="*/ 1807667 h 6858000"/>
              <a:gd name="connsiteX171" fmla="*/ 4797253 w 12192000"/>
              <a:gd name="connsiteY171" fmla="*/ 1774733 h 6858000"/>
              <a:gd name="connsiteX172" fmla="*/ 4886356 w 12192000"/>
              <a:gd name="connsiteY172" fmla="*/ 1731784 h 6858000"/>
              <a:gd name="connsiteX173" fmla="*/ 5041818 w 12192000"/>
              <a:gd name="connsiteY173" fmla="*/ 1639039 h 6858000"/>
              <a:gd name="connsiteX174" fmla="*/ 4984824 w 12192000"/>
              <a:gd name="connsiteY174" fmla="*/ 1617960 h 6858000"/>
              <a:gd name="connsiteX175" fmla="*/ 4820800 w 12192000"/>
              <a:gd name="connsiteY175" fmla="*/ 1674082 h 6858000"/>
              <a:gd name="connsiteX176" fmla="*/ 4701459 w 12192000"/>
              <a:gd name="connsiteY176" fmla="*/ 1689099 h 6858000"/>
              <a:gd name="connsiteX177" fmla="*/ 4869498 w 12192000"/>
              <a:gd name="connsiteY177" fmla="*/ 1591086 h 6858000"/>
              <a:gd name="connsiteX178" fmla="*/ 5032185 w 12192000"/>
              <a:gd name="connsiteY178" fmla="*/ 1463559 h 6858000"/>
              <a:gd name="connsiteX179" fmla="*/ 4906692 w 12192000"/>
              <a:gd name="connsiteY179" fmla="*/ 1488062 h 6858000"/>
              <a:gd name="connsiteX180" fmla="*/ 4901340 w 12192000"/>
              <a:gd name="connsiteY180" fmla="*/ 1470936 h 6858000"/>
              <a:gd name="connsiteX181" fmla="*/ 5009976 w 12192000"/>
              <a:gd name="connsiteY181" fmla="*/ 1319171 h 6858000"/>
              <a:gd name="connsiteX182" fmla="*/ 5063760 w 12192000"/>
              <a:gd name="connsiteY182" fmla="*/ 1258044 h 6858000"/>
              <a:gd name="connsiteX183" fmla="*/ 5305648 w 12192000"/>
              <a:gd name="connsiteY183" fmla="*/ 1073871 h 6858000"/>
              <a:gd name="connsiteX184" fmla="*/ 5076067 w 12192000"/>
              <a:gd name="connsiteY184" fmla="*/ 1156077 h 6858000"/>
              <a:gd name="connsiteX185" fmla="*/ 5313141 w 12192000"/>
              <a:gd name="connsiteY185" fmla="*/ 976907 h 6858000"/>
              <a:gd name="connsiteX186" fmla="*/ 5428196 w 12192000"/>
              <a:gd name="connsiteY186" fmla="*/ 910774 h 6858000"/>
              <a:gd name="connsiteX187" fmla="*/ 5457363 w 12192000"/>
              <a:gd name="connsiteY187" fmla="*/ 871779 h 6858000"/>
              <a:gd name="connsiteX188" fmla="*/ 5406256 w 12192000"/>
              <a:gd name="connsiteY188" fmla="*/ 863347 h 6858000"/>
              <a:gd name="connsiteX189" fmla="*/ 5249456 w 12192000"/>
              <a:gd name="connsiteY189" fmla="*/ 878367 h 6858000"/>
              <a:gd name="connsiteX190" fmla="*/ 5442914 w 12192000"/>
              <a:gd name="connsiteY190" fmla="*/ 757955 h 6858000"/>
              <a:gd name="connsiteX191" fmla="*/ 5297887 w 12192000"/>
              <a:gd name="connsiteY191" fmla="*/ 776398 h 6858000"/>
              <a:gd name="connsiteX192" fmla="*/ 5256146 w 12192000"/>
              <a:gd name="connsiteY192" fmla="*/ 728971 h 6858000"/>
              <a:gd name="connsiteX193" fmla="*/ 5188716 w 12192000"/>
              <a:gd name="connsiteY193" fmla="*/ 652298 h 6858000"/>
              <a:gd name="connsiteX194" fmla="*/ 5142160 w 12192000"/>
              <a:gd name="connsiteY194" fmla="*/ 609614 h 6858000"/>
              <a:gd name="connsiteX195" fmla="*/ 5122626 w 12192000"/>
              <a:gd name="connsiteY195" fmla="*/ 475239 h 6858000"/>
              <a:gd name="connsiteX196" fmla="*/ 5162763 w 12192000"/>
              <a:gd name="connsiteY196" fmla="*/ 328215 h 6858000"/>
              <a:gd name="connsiteX197" fmla="*/ 5271399 w 12192000"/>
              <a:gd name="connsiteY197" fmla="*/ 253914 h 6858000"/>
              <a:gd name="connsiteX198" fmla="*/ 5240091 w 12192000"/>
              <a:gd name="connsiteY198" fmla="*/ 170389 h 6858000"/>
              <a:gd name="connsiteX199" fmla="*/ 5008904 w 12192000"/>
              <a:gd name="connsiteY199" fmla="*/ 220979 h 6858000"/>
              <a:gd name="connsiteX200" fmla="*/ 5354881 w 12192000"/>
              <a:gd name="connsiteY200" fmla="*/ 22050 h 6858000"/>
              <a:gd name="connsiteX201" fmla="*/ 5296818 w 12192000"/>
              <a:gd name="connsiteY201" fmla="*/ 12038 h 6858000"/>
              <a:gd name="connsiteX202" fmla="*/ 5297018 w 12192000"/>
              <a:gd name="connsiteY202" fmla="*/ 3177 h 6858000"/>
              <a:gd name="connsiteX203" fmla="*/ 5298067 w 12192000"/>
              <a:gd name="connsiteY203" fmla="*/ 0 h 6858000"/>
              <a:gd name="connsiteX204" fmla="*/ 8958468 w 12192000"/>
              <a:gd name="connsiteY204" fmla="*/ 0 h 6858000"/>
              <a:gd name="connsiteX205" fmla="*/ 8936439 w 12192000"/>
              <a:gd name="connsiteY205" fmla="*/ 18562 h 6858000"/>
              <a:gd name="connsiteX206" fmla="*/ 8934304 w 12192000"/>
              <a:gd name="connsiteY206" fmla="*/ 46608 h 6858000"/>
              <a:gd name="connsiteX207" fmla="*/ 9027240 w 12192000"/>
              <a:gd name="connsiteY207" fmla="*/ 113638 h 6858000"/>
              <a:gd name="connsiteX208" fmla="*/ 8854734 w 12192000"/>
              <a:gd name="connsiteY208" fmla="*/ 193826 h 6858000"/>
              <a:gd name="connsiteX209" fmla="*/ 8815880 w 12192000"/>
              <a:gd name="connsiteY209" fmla="*/ 227493 h 6858000"/>
              <a:gd name="connsiteX210" fmla="*/ 8848828 w 12192000"/>
              <a:gd name="connsiteY210" fmla="*/ 267894 h 6858000"/>
              <a:gd name="connsiteX211" fmla="*/ 8920315 w 12192000"/>
              <a:gd name="connsiteY211" fmla="*/ 296052 h 6858000"/>
              <a:gd name="connsiteX212" fmla="*/ 9015115 w 12192000"/>
              <a:gd name="connsiteY212" fmla="*/ 367363 h 6858000"/>
              <a:gd name="connsiteX213" fmla="*/ 9011388 w 12192000"/>
              <a:gd name="connsiteY213" fmla="*/ 423067 h 6858000"/>
              <a:gd name="connsiteX214" fmla="*/ 8955127 w 12192000"/>
              <a:gd name="connsiteY214" fmla="*/ 524068 h 6858000"/>
              <a:gd name="connsiteX215" fmla="*/ 9039672 w 12192000"/>
              <a:gd name="connsiteY215" fmla="*/ 629661 h 6858000"/>
              <a:gd name="connsiteX216" fmla="*/ 9083187 w 12192000"/>
              <a:gd name="connsiteY216" fmla="*/ 660880 h 6858000"/>
              <a:gd name="connsiteX217" fmla="*/ 8999263 w 12192000"/>
              <a:gd name="connsiteY217" fmla="*/ 671592 h 6858000"/>
              <a:gd name="connsiteX218" fmla="*/ 8970048 w 12192000"/>
              <a:gd name="connsiteY218" fmla="*/ 715664 h 6858000"/>
              <a:gd name="connsiteX219" fmla="*/ 8956992 w 12192000"/>
              <a:gd name="connsiteY219" fmla="*/ 737702 h 6858000"/>
              <a:gd name="connsiteX220" fmla="*/ 8877733 w 12192000"/>
              <a:gd name="connsiteY220" fmla="*/ 875737 h 6858000"/>
              <a:gd name="connsiteX221" fmla="*/ 8891100 w 12192000"/>
              <a:gd name="connsiteY221" fmla="*/ 914300 h 6858000"/>
              <a:gd name="connsiteX222" fmla="*/ 9023199 w 12192000"/>
              <a:gd name="connsiteY222" fmla="*/ 1100695 h 6858000"/>
              <a:gd name="connsiteX223" fmla="*/ 8882708 w 12192000"/>
              <a:gd name="connsiteY223" fmla="*/ 1152725 h 6858000"/>
              <a:gd name="connsiteX224" fmla="*/ 8874315 w 12192000"/>
              <a:gd name="connsiteY224" fmla="*/ 1240870 h 6858000"/>
              <a:gd name="connsiteX225" fmla="*/ 8802826 w 12192000"/>
              <a:gd name="connsiteY225" fmla="*/ 1339424 h 6858000"/>
              <a:gd name="connsiteX226" fmla="*/ 8645552 w 12192000"/>
              <a:gd name="connsiteY226" fmla="*/ 1478072 h 6858000"/>
              <a:gd name="connsiteX227" fmla="*/ 8556347 w 12192000"/>
              <a:gd name="connsiteY227" fmla="*/ 1571114 h 6858000"/>
              <a:gd name="connsiteX228" fmla="*/ 8710202 w 12192000"/>
              <a:gd name="connsiteY228" fmla="*/ 1595904 h 6858000"/>
              <a:gd name="connsiteX229" fmla="*/ 8734135 w 12192000"/>
              <a:gd name="connsiteY229" fmla="*/ 1610290 h 6858000"/>
              <a:gd name="connsiteX230" fmla="*/ 8715797 w 12192000"/>
              <a:gd name="connsiteY230" fmla="*/ 1659260 h 6858000"/>
              <a:gd name="connsiteX231" fmla="*/ 8691242 w 12192000"/>
              <a:gd name="connsiteY231" fmla="*/ 1707927 h 6858000"/>
              <a:gd name="connsiteX232" fmla="*/ 8708337 w 12192000"/>
              <a:gd name="connsiteY232" fmla="*/ 1746183 h 6858000"/>
              <a:gd name="connsiteX233" fmla="*/ 8828316 w 12192000"/>
              <a:gd name="connsiteY233" fmla="*/ 1911765 h 6858000"/>
              <a:gd name="connsiteX234" fmla="*/ 8926844 w 12192000"/>
              <a:gd name="connsiteY234" fmla="*/ 1977567 h 6858000"/>
              <a:gd name="connsiteX235" fmla="*/ 9151255 w 12192000"/>
              <a:gd name="connsiteY235" fmla="*/ 2276592 h 6858000"/>
              <a:gd name="connsiteX236" fmla="*/ 9221812 w 12192000"/>
              <a:gd name="connsiteY236" fmla="*/ 2373614 h 6858000"/>
              <a:gd name="connsiteX237" fmla="*/ 9169593 w 12192000"/>
              <a:gd name="connsiteY237" fmla="*/ 2407892 h 6858000"/>
              <a:gd name="connsiteX238" fmla="*/ 9269679 w 12192000"/>
              <a:gd name="connsiteY238" fmla="*/ 2509507 h 6858000"/>
              <a:gd name="connsiteX239" fmla="*/ 9387480 w 12192000"/>
              <a:gd name="connsiteY239" fmla="*/ 2622444 h 6858000"/>
              <a:gd name="connsiteX240" fmla="*/ 9418250 w 12192000"/>
              <a:gd name="connsiteY240" fmla="*/ 2652440 h 6858000"/>
              <a:gd name="connsiteX241" fmla="*/ 11846684 w 12192000"/>
              <a:gd name="connsiteY241" fmla="*/ 3659389 h 6858000"/>
              <a:gd name="connsiteX242" fmla="*/ 12172890 w 12192000"/>
              <a:gd name="connsiteY242" fmla="*/ 3610878 h 6858000"/>
              <a:gd name="connsiteX243" fmla="*/ 12192000 w 12192000"/>
              <a:gd name="connsiteY243" fmla="*/ 3605403 h 6858000"/>
              <a:gd name="connsiteX244" fmla="*/ 12192000 w 12192000"/>
              <a:gd name="connsiteY244" fmla="*/ 6858000 h 6858000"/>
              <a:gd name="connsiteX245" fmla="*/ 2667892 w 12192000"/>
              <a:gd name="connsiteY245" fmla="*/ 6858000 h 6858000"/>
              <a:gd name="connsiteX246" fmla="*/ 2654380 w 12192000"/>
              <a:gd name="connsiteY246" fmla="*/ 6849405 h 6858000"/>
              <a:gd name="connsiteX247" fmla="*/ 2517472 w 12192000"/>
              <a:gd name="connsiteY247" fmla="*/ 6768410 h 6858000"/>
              <a:gd name="connsiteX248" fmla="*/ 2863768 w 12192000"/>
              <a:gd name="connsiteY248" fmla="*/ 6678867 h 6858000"/>
              <a:gd name="connsiteX249" fmla="*/ 3200332 w 12192000"/>
              <a:gd name="connsiteY249" fmla="*/ 6552312 h 6858000"/>
              <a:gd name="connsiteX250" fmla="*/ 3263755 w 12192000"/>
              <a:gd name="connsiteY250" fmla="*/ 6500106 h 6858000"/>
              <a:gd name="connsiteX251" fmla="*/ 3788234 w 12192000"/>
              <a:gd name="connsiteY251" fmla="*/ 6158777 h 6858000"/>
              <a:gd name="connsiteX252" fmla="*/ 3687901 w 12192000"/>
              <a:gd name="connsiteY252" fmla="*/ 6086412 h 6858000"/>
              <a:gd name="connsiteX253" fmla="*/ 3874137 w 12192000"/>
              <a:gd name="connsiteY253" fmla="*/ 5999841 h 6858000"/>
              <a:gd name="connsiteX254" fmla="*/ 3916083 w 12192000"/>
              <a:gd name="connsiteY254" fmla="*/ 5963494 h 6858000"/>
              <a:gd name="connsiteX255" fmla="*/ 3880513 w 12192000"/>
              <a:gd name="connsiteY255" fmla="*/ 5919878 h 6858000"/>
              <a:gd name="connsiteX256" fmla="*/ 3803335 w 12192000"/>
              <a:gd name="connsiteY256" fmla="*/ 5889479 h 6858000"/>
              <a:gd name="connsiteX257" fmla="*/ 3700990 w 12192000"/>
              <a:gd name="connsiteY257" fmla="*/ 5812491 h 6858000"/>
              <a:gd name="connsiteX258" fmla="*/ 3705014 w 12192000"/>
              <a:gd name="connsiteY258" fmla="*/ 5752353 h 6858000"/>
              <a:gd name="connsiteX259" fmla="*/ 3765753 w 12192000"/>
              <a:gd name="connsiteY259" fmla="*/ 5643313 h 6858000"/>
              <a:gd name="connsiteX260" fmla="*/ 3674479 w 12192000"/>
              <a:gd name="connsiteY260" fmla="*/ 5529315 h 6858000"/>
              <a:gd name="connsiteX261" fmla="*/ 3627501 w 12192000"/>
              <a:gd name="connsiteY261" fmla="*/ 5495612 h 6858000"/>
              <a:gd name="connsiteX262" fmla="*/ 3718104 w 12192000"/>
              <a:gd name="connsiteY262" fmla="*/ 5484048 h 6858000"/>
              <a:gd name="connsiteX263" fmla="*/ 3749644 w 12192000"/>
              <a:gd name="connsiteY263" fmla="*/ 5436467 h 6858000"/>
              <a:gd name="connsiteX264" fmla="*/ 3763740 w 12192000"/>
              <a:gd name="connsiteY264" fmla="*/ 5412675 h 6858000"/>
              <a:gd name="connsiteX265" fmla="*/ 3849307 w 12192000"/>
              <a:gd name="connsiteY265" fmla="*/ 5263654 h 6858000"/>
              <a:gd name="connsiteX266" fmla="*/ 3834876 w 12192000"/>
              <a:gd name="connsiteY266" fmla="*/ 5222021 h 6858000"/>
              <a:gd name="connsiteX267" fmla="*/ 3692263 w 12192000"/>
              <a:gd name="connsiteY267" fmla="*/ 5020790 h 6858000"/>
              <a:gd name="connsiteX268" fmla="*/ 3843936 w 12192000"/>
              <a:gd name="connsiteY268" fmla="*/ 4964619 h 6858000"/>
              <a:gd name="connsiteX269" fmla="*/ 3852997 w 12192000"/>
              <a:gd name="connsiteY269" fmla="*/ 4869458 h 6858000"/>
              <a:gd name="connsiteX270" fmla="*/ 3930177 w 12192000"/>
              <a:gd name="connsiteY270" fmla="*/ 4763060 h 6858000"/>
              <a:gd name="connsiteX271" fmla="*/ 4099968 w 12192000"/>
              <a:gd name="connsiteY271" fmla="*/ 4613376 h 6858000"/>
              <a:gd name="connsiteX272" fmla="*/ 4196274 w 12192000"/>
              <a:gd name="connsiteY272" fmla="*/ 4512928 h 6858000"/>
              <a:gd name="connsiteX273" fmla="*/ 4030173 w 12192000"/>
              <a:gd name="connsiteY273" fmla="*/ 4486165 h 6858000"/>
              <a:gd name="connsiteX274" fmla="*/ 4004335 w 12192000"/>
              <a:gd name="connsiteY274" fmla="*/ 4470634 h 6858000"/>
              <a:gd name="connsiteX275" fmla="*/ 4024133 w 12192000"/>
              <a:gd name="connsiteY275" fmla="*/ 4417767 h 6858000"/>
              <a:gd name="connsiteX276" fmla="*/ 4050642 w 12192000"/>
              <a:gd name="connsiteY276" fmla="*/ 4365226 h 6858000"/>
              <a:gd name="connsiteX277" fmla="*/ 4032186 w 12192000"/>
              <a:gd name="connsiteY277" fmla="*/ 4323924 h 6858000"/>
              <a:gd name="connsiteX278" fmla="*/ 3902658 w 12192000"/>
              <a:gd name="connsiteY278" fmla="*/ 4145163 h 6858000"/>
              <a:gd name="connsiteX279" fmla="*/ 3796288 w 12192000"/>
              <a:gd name="connsiteY279" fmla="*/ 4074123 h 6858000"/>
              <a:gd name="connsiteX280" fmla="*/ 3554015 w 12192000"/>
              <a:gd name="connsiteY280" fmla="*/ 3751298 h 6858000"/>
              <a:gd name="connsiteX281" fmla="*/ 3477841 w 12192000"/>
              <a:gd name="connsiteY281" fmla="*/ 3646554 h 6858000"/>
              <a:gd name="connsiteX282" fmla="*/ 3534217 w 12192000"/>
              <a:gd name="connsiteY282" fmla="*/ 3609547 h 6858000"/>
              <a:gd name="connsiteX283" fmla="*/ 3426164 w 12192000"/>
              <a:gd name="connsiteY283" fmla="*/ 3499844 h 6858000"/>
              <a:gd name="connsiteX284" fmla="*/ 3298987 w 12192000"/>
              <a:gd name="connsiteY284" fmla="*/ 3377918 h 6858000"/>
              <a:gd name="connsiteX285" fmla="*/ 3265768 w 12192000"/>
              <a:gd name="connsiteY285" fmla="*/ 3345534 h 6858000"/>
              <a:gd name="connsiteX286" fmla="*/ 698533 w 12192000"/>
              <a:gd name="connsiteY286" fmla="*/ 2257448 h 6858000"/>
              <a:gd name="connsiteX287" fmla="*/ 644044 w 12192000"/>
              <a:gd name="connsiteY287" fmla="*/ 2258439 h 6858000"/>
              <a:gd name="connsiteX288" fmla="*/ 121106 w 12192000"/>
              <a:gd name="connsiteY288" fmla="*/ 2359734 h 6858000"/>
              <a:gd name="connsiteX289" fmla="*/ 0 w 12192000"/>
              <a:gd name="connsiteY289" fmla="*/ 24021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92000" h="6858000">
                <a:moveTo>
                  <a:pt x="5765387" y="552984"/>
                </a:moveTo>
                <a:cubicBezTo>
                  <a:pt x="5757491" y="552728"/>
                  <a:pt x="5749866" y="555802"/>
                  <a:pt x="5743549" y="567982"/>
                </a:cubicBezTo>
                <a:cubicBezTo>
                  <a:pt x="5777117" y="600080"/>
                  <a:pt x="5819889" y="588014"/>
                  <a:pt x="5865186" y="624212"/>
                </a:cubicBezTo>
                <a:cubicBezTo>
                  <a:pt x="5791555" y="612828"/>
                  <a:pt x="5733261" y="603722"/>
                  <a:pt x="5674970" y="594618"/>
                </a:cubicBezTo>
                <a:cubicBezTo>
                  <a:pt x="5673886" y="600991"/>
                  <a:pt x="5672804" y="607366"/>
                  <a:pt x="5671722" y="613739"/>
                </a:cubicBezTo>
                <a:cubicBezTo>
                  <a:pt x="5746257" y="627171"/>
                  <a:pt x="5815197" y="661774"/>
                  <a:pt x="5887746" y="686133"/>
                </a:cubicBezTo>
                <a:cubicBezTo>
                  <a:pt x="5881068" y="701160"/>
                  <a:pt x="5874392" y="698199"/>
                  <a:pt x="5868434" y="697289"/>
                </a:cubicBezTo>
                <a:cubicBezTo>
                  <a:pt x="5829634" y="691369"/>
                  <a:pt x="5790832" y="685452"/>
                  <a:pt x="5753657" y="669287"/>
                </a:cubicBezTo>
                <a:cubicBezTo>
                  <a:pt x="5745355" y="665643"/>
                  <a:pt x="5735248" y="665643"/>
                  <a:pt x="5730555" y="676572"/>
                </a:cubicBezTo>
                <a:cubicBezTo>
                  <a:pt x="5723878" y="692053"/>
                  <a:pt x="5733442" y="702070"/>
                  <a:pt x="5741924" y="710491"/>
                </a:cubicBezTo>
                <a:cubicBezTo>
                  <a:pt x="5756724" y="725062"/>
                  <a:pt x="5774589" y="720965"/>
                  <a:pt x="5791735" y="723695"/>
                </a:cubicBezTo>
                <a:cubicBezTo>
                  <a:pt x="5837394" y="730753"/>
                  <a:pt x="5859232" y="752836"/>
                  <a:pt x="5869339" y="803376"/>
                </a:cubicBezTo>
                <a:cubicBezTo>
                  <a:pt x="5829273" y="782886"/>
                  <a:pt x="5790652" y="808156"/>
                  <a:pt x="5751851" y="793813"/>
                </a:cubicBezTo>
                <a:cubicBezTo>
                  <a:pt x="5741745" y="790172"/>
                  <a:pt x="5725683" y="795634"/>
                  <a:pt x="5731096" y="813164"/>
                </a:cubicBezTo>
                <a:cubicBezTo>
                  <a:pt x="5736150" y="829555"/>
                  <a:pt x="5752933" y="841392"/>
                  <a:pt x="5723155" y="838206"/>
                </a:cubicBezTo>
                <a:cubicBezTo>
                  <a:pt x="5701860" y="835929"/>
                  <a:pt x="5660171" y="854369"/>
                  <a:pt x="5677677" y="858922"/>
                </a:cubicBezTo>
                <a:cubicBezTo>
                  <a:pt x="5699694" y="864614"/>
                  <a:pt x="5721172" y="872810"/>
                  <a:pt x="5749146" y="882143"/>
                </a:cubicBezTo>
                <a:cubicBezTo>
                  <a:pt x="5718283" y="897394"/>
                  <a:pt x="5696085" y="894207"/>
                  <a:pt x="5672804" y="882143"/>
                </a:cubicBezTo>
                <a:cubicBezTo>
                  <a:pt x="5658728" y="874858"/>
                  <a:pt x="5642530" y="866776"/>
                  <a:pt x="5626987" y="862565"/>
                </a:cubicBezTo>
                <a:lnTo>
                  <a:pt x="5611575" y="860624"/>
                </a:lnTo>
                <a:lnTo>
                  <a:pt x="5629275" y="904875"/>
                </a:lnTo>
                <a:cubicBezTo>
                  <a:pt x="5636975" y="929899"/>
                  <a:pt x="5648325" y="981075"/>
                  <a:pt x="5648325" y="981075"/>
                </a:cubicBezTo>
                <a:lnTo>
                  <a:pt x="5646577" y="1001285"/>
                </a:lnTo>
                <a:lnTo>
                  <a:pt x="5653179" y="1004447"/>
                </a:lnTo>
                <a:cubicBezTo>
                  <a:pt x="5672649" y="1015232"/>
                  <a:pt x="5691732" y="1027443"/>
                  <a:pt x="5710342" y="1041501"/>
                </a:cubicBezTo>
                <a:cubicBezTo>
                  <a:pt x="5704025" y="1052200"/>
                  <a:pt x="5671903" y="1082706"/>
                  <a:pt x="5685076" y="1084982"/>
                </a:cubicBezTo>
                <a:cubicBezTo>
                  <a:pt x="5722072" y="1091584"/>
                  <a:pt x="5754918" y="1113894"/>
                  <a:pt x="5788666" y="1132334"/>
                </a:cubicBezTo>
                <a:cubicBezTo>
                  <a:pt x="5803286" y="1140301"/>
                  <a:pt x="5820971" y="1150775"/>
                  <a:pt x="5814113" y="1179230"/>
                </a:cubicBezTo>
                <a:cubicBezTo>
                  <a:pt x="5801661" y="1187198"/>
                  <a:pt x="5792457" y="1176043"/>
                  <a:pt x="5782171" y="1175133"/>
                </a:cubicBezTo>
                <a:cubicBezTo>
                  <a:pt x="5771703" y="1174223"/>
                  <a:pt x="5748241" y="1180140"/>
                  <a:pt x="5754739" y="1184011"/>
                </a:cubicBezTo>
                <a:cubicBezTo>
                  <a:pt x="5784336" y="1201540"/>
                  <a:pt x="5731096" y="1243656"/>
                  <a:pt x="5766109" y="1243656"/>
                </a:cubicBezTo>
                <a:cubicBezTo>
                  <a:pt x="5824761" y="1243883"/>
                  <a:pt x="5855983" y="1318554"/>
                  <a:pt x="5912470" y="1320604"/>
                </a:cubicBezTo>
                <a:cubicBezTo>
                  <a:pt x="5921493" y="1320830"/>
                  <a:pt x="5925825" y="1334034"/>
                  <a:pt x="5925644" y="1345645"/>
                </a:cubicBezTo>
                <a:cubicBezTo>
                  <a:pt x="5925644" y="1359532"/>
                  <a:pt x="5917343" y="1362036"/>
                  <a:pt x="5908138" y="1363402"/>
                </a:cubicBezTo>
                <a:cubicBezTo>
                  <a:pt x="5894061" y="1365450"/>
                  <a:pt x="5879444" y="1345645"/>
                  <a:pt x="5860855" y="1372508"/>
                </a:cubicBezTo>
                <a:cubicBezTo>
                  <a:pt x="5894242" y="1388215"/>
                  <a:pt x="5927629" y="1403924"/>
                  <a:pt x="5927087" y="1457878"/>
                </a:cubicBezTo>
                <a:cubicBezTo>
                  <a:pt x="5926908" y="1472447"/>
                  <a:pt x="5940804" y="1477911"/>
                  <a:pt x="5951271" y="1481553"/>
                </a:cubicBezTo>
                <a:cubicBezTo>
                  <a:pt x="5968597" y="1487473"/>
                  <a:pt x="5983213" y="1497945"/>
                  <a:pt x="5992599" y="1518207"/>
                </a:cubicBezTo>
                <a:cubicBezTo>
                  <a:pt x="5992418" y="1522076"/>
                  <a:pt x="5992238" y="1526174"/>
                  <a:pt x="5993321" y="1529362"/>
                </a:cubicBezTo>
                <a:cubicBezTo>
                  <a:pt x="5990253" y="1578306"/>
                  <a:pt x="5964988" y="1576939"/>
                  <a:pt x="5937015" y="1568746"/>
                </a:cubicBezTo>
                <a:cubicBezTo>
                  <a:pt x="5903627" y="1558728"/>
                  <a:pt x="5870601" y="1540515"/>
                  <a:pt x="5835410" y="1558045"/>
                </a:cubicBezTo>
                <a:cubicBezTo>
                  <a:pt x="5885040" y="1581493"/>
                  <a:pt x="5938999" y="1583315"/>
                  <a:pt x="5985561" y="1616780"/>
                </a:cubicBezTo>
                <a:cubicBezTo>
                  <a:pt x="5815197" y="1622927"/>
                  <a:pt x="5664684" y="1517295"/>
                  <a:pt x="5499552" y="1476774"/>
                </a:cubicBezTo>
                <a:cubicBezTo>
                  <a:pt x="5505146" y="1503863"/>
                  <a:pt x="5518501" y="1509327"/>
                  <a:pt x="5530593" y="1513425"/>
                </a:cubicBezTo>
                <a:cubicBezTo>
                  <a:pt x="5591592" y="1533915"/>
                  <a:pt x="5645011" y="1574665"/>
                  <a:pt x="5700597" y="1609949"/>
                </a:cubicBezTo>
                <a:cubicBezTo>
                  <a:pt x="5723516" y="1624519"/>
                  <a:pt x="5740121" y="1639091"/>
                  <a:pt x="5748782" y="1670507"/>
                </a:cubicBezTo>
                <a:cubicBezTo>
                  <a:pt x="5756544" y="1698963"/>
                  <a:pt x="5771522" y="1712167"/>
                  <a:pt x="5799315" y="1703970"/>
                </a:cubicBezTo>
                <a:cubicBezTo>
                  <a:pt x="5821873" y="1697141"/>
                  <a:pt x="5846597" y="1700783"/>
                  <a:pt x="5870240" y="1703289"/>
                </a:cubicBezTo>
                <a:cubicBezTo>
                  <a:pt x="5897491" y="1706020"/>
                  <a:pt x="5927991" y="1738119"/>
                  <a:pt x="5920591" y="1754738"/>
                </a:cubicBezTo>
                <a:cubicBezTo>
                  <a:pt x="5907958" y="1782967"/>
                  <a:pt x="5886844" y="1768852"/>
                  <a:pt x="5868074" y="1765665"/>
                </a:cubicBezTo>
                <a:cubicBezTo>
                  <a:pt x="5846778" y="1761795"/>
                  <a:pt x="5807256" y="1753826"/>
                  <a:pt x="5806533" y="1757242"/>
                </a:cubicBezTo>
                <a:cubicBezTo>
                  <a:pt x="5792636" y="1828042"/>
                  <a:pt x="5694821" y="1766350"/>
                  <a:pt x="5673706" y="1759972"/>
                </a:cubicBezTo>
                <a:cubicBezTo>
                  <a:pt x="5647358" y="1752006"/>
                  <a:pt x="5622635" y="1766576"/>
                  <a:pt x="5597548" y="1769990"/>
                </a:cubicBezTo>
                <a:cubicBezTo>
                  <a:pt x="5575169" y="1773177"/>
                  <a:pt x="5448658" y="1782967"/>
                  <a:pt x="5422491" y="1752916"/>
                </a:cubicBezTo>
                <a:cubicBezTo>
                  <a:pt x="5418882" y="1776364"/>
                  <a:pt x="5426460" y="1785926"/>
                  <a:pt x="5432778" y="1796626"/>
                </a:cubicBezTo>
                <a:cubicBezTo>
                  <a:pt x="5441620" y="1811878"/>
                  <a:pt x="5443065" y="1822578"/>
                  <a:pt x="5426281" y="1834644"/>
                </a:cubicBezTo>
                <a:cubicBezTo>
                  <a:pt x="5378455" y="1869248"/>
                  <a:pt x="5379178" y="1870385"/>
                  <a:pt x="5423754" y="1917282"/>
                </a:cubicBezTo>
                <a:cubicBezTo>
                  <a:pt x="5425921" y="1919330"/>
                  <a:pt x="5425017" y="1926161"/>
                  <a:pt x="5425378" y="1930714"/>
                </a:cubicBezTo>
                <a:cubicBezTo>
                  <a:pt x="5413647" y="1937998"/>
                  <a:pt x="5399932" y="1919786"/>
                  <a:pt x="5386217" y="1939365"/>
                </a:cubicBezTo>
                <a:cubicBezTo>
                  <a:pt x="5445952" y="2025417"/>
                  <a:pt x="5537091" y="2046587"/>
                  <a:pt x="5619566" y="2111243"/>
                </a:cubicBezTo>
                <a:cubicBezTo>
                  <a:pt x="5552792" y="2132642"/>
                  <a:pt x="5512726" y="2057972"/>
                  <a:pt x="5463640" y="2067533"/>
                </a:cubicBezTo>
                <a:cubicBezTo>
                  <a:pt x="5439094" y="2090982"/>
                  <a:pt x="5512005" y="2128545"/>
                  <a:pt x="5442523" y="2139700"/>
                </a:cubicBezTo>
                <a:cubicBezTo>
                  <a:pt x="5472663" y="2160188"/>
                  <a:pt x="5495041" y="2180220"/>
                  <a:pt x="5515794" y="2203898"/>
                </a:cubicBezTo>
                <a:cubicBezTo>
                  <a:pt x="5552792" y="2246241"/>
                  <a:pt x="5560010" y="2274014"/>
                  <a:pt x="5542865" y="2330929"/>
                </a:cubicBezTo>
                <a:cubicBezTo>
                  <a:pt x="5531676" y="2368264"/>
                  <a:pt x="5515253" y="2402640"/>
                  <a:pt x="5529691" y="2447031"/>
                </a:cubicBezTo>
                <a:cubicBezTo>
                  <a:pt x="5539796" y="2477537"/>
                  <a:pt x="5535826" y="2497570"/>
                  <a:pt x="5498289" y="2483910"/>
                </a:cubicBezTo>
                <a:cubicBezTo>
                  <a:pt x="5457864" y="2469340"/>
                  <a:pt x="5442704" y="2496659"/>
                  <a:pt x="5452810" y="2550157"/>
                </a:cubicBezTo>
                <a:cubicBezTo>
                  <a:pt x="5459307" y="2584534"/>
                  <a:pt x="5452449" y="2595005"/>
                  <a:pt x="5424658" y="2591135"/>
                </a:cubicBezTo>
                <a:cubicBezTo>
                  <a:pt x="5393976" y="2586810"/>
                  <a:pt x="5364740" y="2564271"/>
                  <a:pt x="5326841" y="2575200"/>
                </a:cubicBezTo>
                <a:cubicBezTo>
                  <a:pt x="5357159" y="2637577"/>
                  <a:pt x="5421950" y="2619820"/>
                  <a:pt x="5457322" y="2679238"/>
                </a:cubicBezTo>
                <a:cubicBezTo>
                  <a:pt x="5415093" y="2679464"/>
                  <a:pt x="5382787" y="2679238"/>
                  <a:pt x="5351566" y="2666261"/>
                </a:cubicBezTo>
                <a:cubicBezTo>
                  <a:pt x="5338571" y="2661024"/>
                  <a:pt x="5324314" y="2655562"/>
                  <a:pt x="5317096" y="2673546"/>
                </a:cubicBezTo>
                <a:cubicBezTo>
                  <a:pt x="5308613" y="2695173"/>
                  <a:pt x="5326119" y="2703369"/>
                  <a:pt x="5336768" y="2707238"/>
                </a:cubicBezTo>
                <a:cubicBezTo>
                  <a:pt x="5366726" y="2718166"/>
                  <a:pt x="5389645" y="2744118"/>
                  <a:pt x="5414369" y="2764378"/>
                </a:cubicBezTo>
                <a:cubicBezTo>
                  <a:pt x="5468692" y="2808772"/>
                  <a:pt x="5528248" y="2845879"/>
                  <a:pt x="5574268" y="2919184"/>
                </a:cubicBezTo>
                <a:cubicBezTo>
                  <a:pt x="5516335" y="2900516"/>
                  <a:pt x="5473203" y="2857035"/>
                  <a:pt x="5419422" y="2848157"/>
                </a:cubicBezTo>
                <a:cubicBezTo>
                  <a:pt x="5465985" y="2914859"/>
                  <a:pt x="5525902" y="2958795"/>
                  <a:pt x="5582568" y="3007285"/>
                </a:cubicBezTo>
                <a:cubicBezTo>
                  <a:pt x="5598811" y="3020945"/>
                  <a:pt x="5615234" y="3030279"/>
                  <a:pt x="5618844" y="3060100"/>
                </a:cubicBezTo>
                <a:cubicBezTo>
                  <a:pt x="5625883" y="3117925"/>
                  <a:pt x="5646997" y="3165732"/>
                  <a:pt x="5692115" y="3191228"/>
                </a:cubicBezTo>
                <a:cubicBezTo>
                  <a:pt x="5692475" y="3191457"/>
                  <a:pt x="5689949" y="3200109"/>
                  <a:pt x="5688506" y="3206025"/>
                </a:cubicBezTo>
                <a:cubicBezTo>
                  <a:pt x="5660893" y="3207848"/>
                  <a:pt x="5639057" y="3173699"/>
                  <a:pt x="5603864" y="3184854"/>
                </a:cubicBezTo>
                <a:cubicBezTo>
                  <a:pt x="5637613" y="3231295"/>
                  <a:pt x="5665767" y="3272957"/>
                  <a:pt x="5713591" y="3295040"/>
                </a:cubicBezTo>
                <a:cubicBezTo>
                  <a:pt x="5751851" y="3312567"/>
                  <a:pt x="5799134" y="3322812"/>
                  <a:pt x="5826927" y="3379724"/>
                </a:cubicBezTo>
                <a:cubicBezTo>
                  <a:pt x="5794623" y="3390881"/>
                  <a:pt x="5770619" y="3376768"/>
                  <a:pt x="5746436" y="3366750"/>
                </a:cubicBezTo>
                <a:cubicBezTo>
                  <a:pt x="5709440" y="3351269"/>
                  <a:pt x="5672804" y="3333741"/>
                  <a:pt x="5635807" y="3318259"/>
                </a:cubicBezTo>
                <a:cubicBezTo>
                  <a:pt x="5621731" y="3312340"/>
                  <a:pt x="5606392" y="3308241"/>
                  <a:pt x="5597367" y="3336472"/>
                </a:cubicBezTo>
                <a:cubicBezTo>
                  <a:pt x="5644471" y="3342391"/>
                  <a:pt x="5672624" y="3380636"/>
                  <a:pt x="5702221" y="3416605"/>
                </a:cubicBezTo>
                <a:cubicBezTo>
                  <a:pt x="5718825" y="3436867"/>
                  <a:pt x="5732361" y="3463958"/>
                  <a:pt x="5762317" y="3453714"/>
                </a:cubicBezTo>
                <a:cubicBezTo>
                  <a:pt x="5778019" y="3448251"/>
                  <a:pt x="5787944" y="3463501"/>
                  <a:pt x="5786319" y="3482169"/>
                </a:cubicBezTo>
                <a:cubicBezTo>
                  <a:pt x="5780365" y="3547962"/>
                  <a:pt x="5817001" y="3570954"/>
                  <a:pt x="5854901" y="3583703"/>
                </a:cubicBezTo>
                <a:cubicBezTo>
                  <a:pt x="5926728" y="3607607"/>
                  <a:pt x="5986464" y="3663836"/>
                  <a:pt x="6056305" y="3694570"/>
                </a:cubicBezTo>
                <a:cubicBezTo>
                  <a:pt x="6124163" y="3724393"/>
                  <a:pt x="6176680" y="3795192"/>
                  <a:pt x="6244716" y="3832301"/>
                </a:cubicBezTo>
                <a:cubicBezTo>
                  <a:pt x="6293986" y="3859164"/>
                  <a:pt x="6341089" y="3893766"/>
                  <a:pt x="6391802" y="3918125"/>
                </a:cubicBezTo>
                <a:cubicBezTo>
                  <a:pt x="6511814" y="3975722"/>
                  <a:pt x="6634174" y="4021935"/>
                  <a:pt x="6763572" y="4028537"/>
                </a:cubicBezTo>
                <a:cubicBezTo>
                  <a:pt x="6870411" y="4033774"/>
                  <a:pt x="7797129" y="4028766"/>
                  <a:pt x="8173592" y="3279560"/>
                </a:cubicBezTo>
                <a:cubicBezTo>
                  <a:pt x="8180811" y="3275916"/>
                  <a:pt x="8188931" y="3266355"/>
                  <a:pt x="8191458" y="3257248"/>
                </a:cubicBezTo>
                <a:cubicBezTo>
                  <a:pt x="8203550" y="3214677"/>
                  <a:pt x="8233147" y="3196237"/>
                  <a:pt x="8259856" y="3173245"/>
                </a:cubicBezTo>
                <a:cubicBezTo>
                  <a:pt x="8283318" y="3152983"/>
                  <a:pt x="8308224" y="3131812"/>
                  <a:pt x="8317969" y="3097663"/>
                </a:cubicBezTo>
                <a:cubicBezTo>
                  <a:pt x="8330783" y="3052133"/>
                  <a:pt x="8294328" y="3089468"/>
                  <a:pt x="8287650" y="3072166"/>
                </a:cubicBezTo>
                <a:cubicBezTo>
                  <a:pt x="8301546" y="3048491"/>
                  <a:pt x="8323023" y="3026863"/>
                  <a:pt x="8328617" y="3000000"/>
                </a:cubicBezTo>
                <a:cubicBezTo>
                  <a:pt x="8349009" y="2903020"/>
                  <a:pt x="8393045" y="2832447"/>
                  <a:pt x="8458917" y="2777583"/>
                </a:cubicBezTo>
                <a:cubicBezTo>
                  <a:pt x="8477866" y="2761875"/>
                  <a:pt x="8490318" y="2733190"/>
                  <a:pt x="8516125" y="2728639"/>
                </a:cubicBezTo>
                <a:cubicBezTo>
                  <a:pt x="8573515" y="2718621"/>
                  <a:pt x="8555468" y="2640309"/>
                  <a:pt x="8585788" y="2605478"/>
                </a:cubicBezTo>
                <a:cubicBezTo>
                  <a:pt x="8591563" y="2598874"/>
                  <a:pt x="8596796" y="2585900"/>
                  <a:pt x="8595714" y="2577023"/>
                </a:cubicBezTo>
                <a:cubicBezTo>
                  <a:pt x="8594091" y="2564271"/>
                  <a:pt x="8587232" y="2552206"/>
                  <a:pt x="8581457" y="2540823"/>
                </a:cubicBezTo>
                <a:cubicBezTo>
                  <a:pt x="8575501" y="2529441"/>
                  <a:pt x="8566478" y="2519424"/>
                  <a:pt x="8570809" y="2504399"/>
                </a:cubicBezTo>
                <a:cubicBezTo>
                  <a:pt x="8572612" y="2498253"/>
                  <a:pt x="8571351" y="2476854"/>
                  <a:pt x="8584705" y="2493699"/>
                </a:cubicBezTo>
                <a:cubicBezTo>
                  <a:pt x="8621340" y="2539914"/>
                  <a:pt x="8642637" y="2496205"/>
                  <a:pt x="8674038" y="2475260"/>
                </a:cubicBezTo>
                <a:cubicBezTo>
                  <a:pt x="8648772" y="2453632"/>
                  <a:pt x="8626033" y="2438380"/>
                  <a:pt x="8622243" y="2406054"/>
                </a:cubicBezTo>
                <a:cubicBezTo>
                  <a:pt x="8614483" y="2339351"/>
                  <a:pt x="8581278" y="2308846"/>
                  <a:pt x="8530925" y="2302926"/>
                </a:cubicBezTo>
                <a:cubicBezTo>
                  <a:pt x="8549513" y="2238501"/>
                  <a:pt x="8549513" y="2238501"/>
                  <a:pt x="8489417" y="2229622"/>
                </a:cubicBezTo>
                <a:cubicBezTo>
                  <a:pt x="8512517" y="2188645"/>
                  <a:pt x="8512517" y="2178173"/>
                  <a:pt x="8484543" y="2164058"/>
                </a:cubicBezTo>
                <a:cubicBezTo>
                  <a:pt x="8457653" y="2150626"/>
                  <a:pt x="8427876" y="2146073"/>
                  <a:pt x="8402970" y="2125358"/>
                </a:cubicBezTo>
                <a:cubicBezTo>
                  <a:pt x="8425891" y="2072997"/>
                  <a:pt x="8432387" y="2012214"/>
                  <a:pt x="8479670" y="1986716"/>
                </a:cubicBezTo>
                <a:cubicBezTo>
                  <a:pt x="8487070" y="1982846"/>
                  <a:pt x="8492123" y="1967138"/>
                  <a:pt x="8487432" y="1958032"/>
                </a:cubicBezTo>
                <a:cubicBezTo>
                  <a:pt x="8470286" y="1925023"/>
                  <a:pt x="8494830" y="1862417"/>
                  <a:pt x="8441412" y="1855361"/>
                </a:cubicBezTo>
                <a:cubicBezTo>
                  <a:pt x="8434733" y="1854678"/>
                  <a:pt x="8428597" y="1847847"/>
                  <a:pt x="8433831" y="1838969"/>
                </a:cubicBezTo>
                <a:cubicBezTo>
                  <a:pt x="8451879" y="1808009"/>
                  <a:pt x="8430041" y="1810057"/>
                  <a:pt x="8416868" y="1806187"/>
                </a:cubicBezTo>
                <a:cubicBezTo>
                  <a:pt x="8400985" y="1801408"/>
                  <a:pt x="8382938" y="1815066"/>
                  <a:pt x="8368140" y="1798219"/>
                </a:cubicBezTo>
                <a:cubicBezTo>
                  <a:pt x="8371569" y="1780462"/>
                  <a:pt x="8384382" y="1780689"/>
                  <a:pt x="8393405" y="1774999"/>
                </a:cubicBezTo>
                <a:cubicBezTo>
                  <a:pt x="8419754" y="1758607"/>
                  <a:pt x="8441231" y="1739030"/>
                  <a:pt x="8442495" y="1696458"/>
                </a:cubicBezTo>
                <a:cubicBezTo>
                  <a:pt x="8443396" y="1662083"/>
                  <a:pt x="8446284" y="1631805"/>
                  <a:pt x="8409828" y="1621332"/>
                </a:cubicBezTo>
                <a:cubicBezTo>
                  <a:pt x="8394669" y="1617006"/>
                  <a:pt x="8399001" y="1592193"/>
                  <a:pt x="8407664" y="1579899"/>
                </a:cubicBezTo>
                <a:cubicBezTo>
                  <a:pt x="8423184" y="1558045"/>
                  <a:pt x="8435996" y="1528906"/>
                  <a:pt x="8462707" y="1526857"/>
                </a:cubicBezTo>
                <a:cubicBezTo>
                  <a:pt x="8478949" y="1525492"/>
                  <a:pt x="8491402" y="1516384"/>
                  <a:pt x="8504215" y="1505913"/>
                </a:cubicBezTo>
                <a:cubicBezTo>
                  <a:pt x="8513419" y="1498398"/>
                  <a:pt x="8524428" y="1492025"/>
                  <a:pt x="8523345" y="1475863"/>
                </a:cubicBezTo>
                <a:cubicBezTo>
                  <a:pt x="8522262" y="1460382"/>
                  <a:pt x="8511615" y="1454008"/>
                  <a:pt x="8500786" y="1450820"/>
                </a:cubicBezTo>
                <a:cubicBezTo>
                  <a:pt x="8464691" y="1440577"/>
                  <a:pt x="8430764" y="1425551"/>
                  <a:pt x="8400624" y="1391176"/>
                </a:cubicBezTo>
                <a:cubicBezTo>
                  <a:pt x="8420657" y="1372963"/>
                  <a:pt x="8439787" y="1359759"/>
                  <a:pt x="8454585" y="1341319"/>
                </a:cubicBezTo>
                <a:cubicBezTo>
                  <a:pt x="8490318" y="1296701"/>
                  <a:pt x="8187668" y="1156238"/>
                  <a:pt x="8172509" y="1106153"/>
                </a:cubicBezTo>
                <a:cubicBezTo>
                  <a:pt x="8167817" y="1090673"/>
                  <a:pt x="8151755" y="1074738"/>
                  <a:pt x="8138399" y="1070184"/>
                </a:cubicBezTo>
                <a:cubicBezTo>
                  <a:pt x="8075777" y="1048785"/>
                  <a:pt x="8021456" y="1000749"/>
                  <a:pt x="7957388" y="982992"/>
                </a:cubicBezTo>
                <a:cubicBezTo>
                  <a:pt x="7896929" y="966147"/>
                  <a:pt x="7837375" y="943608"/>
                  <a:pt x="7771142" y="921300"/>
                </a:cubicBezTo>
                <a:cubicBezTo>
                  <a:pt x="7811747" y="865296"/>
                  <a:pt x="7883756" y="871899"/>
                  <a:pt x="7900539" y="791082"/>
                </a:cubicBezTo>
                <a:cubicBezTo>
                  <a:pt x="7835028" y="770137"/>
                  <a:pt x="7766090" y="794042"/>
                  <a:pt x="7702923" y="760803"/>
                </a:cubicBezTo>
                <a:cubicBezTo>
                  <a:pt x="7697509" y="757845"/>
                  <a:pt x="7690109" y="760803"/>
                  <a:pt x="7683614" y="761714"/>
                </a:cubicBezTo>
                <a:cubicBezTo>
                  <a:pt x="7553493" y="779471"/>
                  <a:pt x="7423915" y="763991"/>
                  <a:pt x="7295600" y="741680"/>
                </a:cubicBezTo>
                <a:cubicBezTo>
                  <a:pt x="7110798" y="709810"/>
                  <a:pt x="6925273" y="689548"/>
                  <a:pt x="6739388" y="675206"/>
                </a:cubicBezTo>
                <a:cubicBezTo>
                  <a:pt x="6585807" y="663367"/>
                  <a:pt x="6431866" y="658132"/>
                  <a:pt x="6279006" y="635367"/>
                </a:cubicBezTo>
                <a:cubicBezTo>
                  <a:pt x="6115501" y="611009"/>
                  <a:pt x="5952175" y="583462"/>
                  <a:pt x="5788847" y="557964"/>
                </a:cubicBezTo>
                <a:cubicBezTo>
                  <a:pt x="5781448" y="556825"/>
                  <a:pt x="5773282" y="553240"/>
                  <a:pt x="5765387" y="552984"/>
                </a:cubicBezTo>
                <a:close/>
                <a:moveTo>
                  <a:pt x="0" y="0"/>
                </a:moveTo>
                <a:lnTo>
                  <a:pt x="768106" y="0"/>
                </a:lnTo>
                <a:lnTo>
                  <a:pt x="767098" y="10118"/>
                </a:lnTo>
                <a:cubicBezTo>
                  <a:pt x="765697" y="22412"/>
                  <a:pt x="763205" y="34103"/>
                  <a:pt x="756850" y="43654"/>
                </a:cubicBezTo>
                <a:cubicBezTo>
                  <a:pt x="749894" y="54193"/>
                  <a:pt x="757386" y="72374"/>
                  <a:pt x="768357" y="76852"/>
                </a:cubicBezTo>
                <a:cubicBezTo>
                  <a:pt x="838462" y="106364"/>
                  <a:pt x="848094" y="176713"/>
                  <a:pt x="882077" y="237315"/>
                </a:cubicBezTo>
                <a:cubicBezTo>
                  <a:pt x="845150" y="261290"/>
                  <a:pt x="801001" y="266560"/>
                  <a:pt x="761133" y="282106"/>
                </a:cubicBezTo>
                <a:cubicBezTo>
                  <a:pt x="719657" y="298442"/>
                  <a:pt x="719657" y="310562"/>
                  <a:pt x="753907" y="357988"/>
                </a:cubicBezTo>
                <a:cubicBezTo>
                  <a:pt x="664804" y="368265"/>
                  <a:pt x="664804" y="368265"/>
                  <a:pt x="692364" y="442830"/>
                </a:cubicBezTo>
                <a:cubicBezTo>
                  <a:pt x="617709" y="449681"/>
                  <a:pt x="568477" y="484987"/>
                  <a:pt x="556972" y="562188"/>
                </a:cubicBezTo>
                <a:cubicBezTo>
                  <a:pt x="551352" y="599602"/>
                  <a:pt x="517637" y="617254"/>
                  <a:pt x="480177" y="642286"/>
                </a:cubicBezTo>
                <a:cubicBezTo>
                  <a:pt x="526734" y="666528"/>
                  <a:pt x="558310" y="717115"/>
                  <a:pt x="612627" y="663627"/>
                </a:cubicBezTo>
                <a:cubicBezTo>
                  <a:pt x="632427" y="644130"/>
                  <a:pt x="630557" y="668898"/>
                  <a:pt x="633230" y="676011"/>
                </a:cubicBezTo>
                <a:cubicBezTo>
                  <a:pt x="639651" y="693400"/>
                  <a:pt x="626274" y="704995"/>
                  <a:pt x="617443" y="718168"/>
                </a:cubicBezTo>
                <a:cubicBezTo>
                  <a:pt x="608881" y="731343"/>
                  <a:pt x="598711" y="745306"/>
                  <a:pt x="596304" y="760064"/>
                </a:cubicBezTo>
                <a:cubicBezTo>
                  <a:pt x="594700" y="770339"/>
                  <a:pt x="602459" y="785355"/>
                  <a:pt x="611021" y="792998"/>
                </a:cubicBezTo>
                <a:cubicBezTo>
                  <a:pt x="655975" y="833311"/>
                  <a:pt x="629217" y="923949"/>
                  <a:pt x="714308" y="935543"/>
                </a:cubicBezTo>
                <a:cubicBezTo>
                  <a:pt x="752570" y="940811"/>
                  <a:pt x="771032" y="974010"/>
                  <a:pt x="799128" y="992190"/>
                </a:cubicBezTo>
                <a:cubicBezTo>
                  <a:pt x="896793" y="1055689"/>
                  <a:pt x="962082" y="1137368"/>
                  <a:pt x="992317" y="1249612"/>
                </a:cubicBezTo>
                <a:cubicBezTo>
                  <a:pt x="1000611" y="1280703"/>
                  <a:pt x="1032454" y="1305735"/>
                  <a:pt x="1053058" y="1333136"/>
                </a:cubicBezTo>
                <a:cubicBezTo>
                  <a:pt x="1043156" y="1353160"/>
                  <a:pt x="989106" y="1309949"/>
                  <a:pt x="1008104" y="1362645"/>
                </a:cubicBezTo>
                <a:cubicBezTo>
                  <a:pt x="1022553" y="1402169"/>
                  <a:pt x="1059480" y="1426672"/>
                  <a:pt x="1094265" y="1450123"/>
                </a:cubicBezTo>
                <a:cubicBezTo>
                  <a:pt x="1133866" y="1476733"/>
                  <a:pt x="1177749" y="1498075"/>
                  <a:pt x="1195677" y="1547347"/>
                </a:cubicBezTo>
                <a:cubicBezTo>
                  <a:pt x="1199423" y="1557887"/>
                  <a:pt x="1211463" y="1568953"/>
                  <a:pt x="1222166" y="1573170"/>
                </a:cubicBezTo>
                <a:cubicBezTo>
                  <a:pt x="1780331" y="2440289"/>
                  <a:pt x="3154333" y="2446085"/>
                  <a:pt x="3312738" y="2440024"/>
                </a:cubicBezTo>
                <a:cubicBezTo>
                  <a:pt x="3504591" y="2432384"/>
                  <a:pt x="3686008" y="2378897"/>
                  <a:pt x="3863944" y="2312235"/>
                </a:cubicBezTo>
                <a:cubicBezTo>
                  <a:pt x="3939135" y="2284043"/>
                  <a:pt x="4008972" y="2243995"/>
                  <a:pt x="4082022" y="2212904"/>
                </a:cubicBezTo>
                <a:cubicBezTo>
                  <a:pt x="4182897" y="2169955"/>
                  <a:pt x="4260761" y="2088012"/>
                  <a:pt x="4361371" y="2053496"/>
                </a:cubicBezTo>
                <a:cubicBezTo>
                  <a:pt x="4464921" y="2017925"/>
                  <a:pt x="4553490" y="1952846"/>
                  <a:pt x="4659987" y="1925180"/>
                </a:cubicBezTo>
                <a:cubicBezTo>
                  <a:pt x="4716177" y="1910425"/>
                  <a:pt x="4770494" y="1883815"/>
                  <a:pt x="4761667" y="1807667"/>
                </a:cubicBezTo>
                <a:cubicBezTo>
                  <a:pt x="4759257" y="1786061"/>
                  <a:pt x="4773973" y="1768410"/>
                  <a:pt x="4797253" y="1774733"/>
                </a:cubicBezTo>
                <a:cubicBezTo>
                  <a:pt x="4841669" y="1786589"/>
                  <a:pt x="4861738" y="1755234"/>
                  <a:pt x="4886356" y="1731784"/>
                </a:cubicBezTo>
                <a:cubicBezTo>
                  <a:pt x="4930237" y="1690154"/>
                  <a:pt x="4971978" y="1645890"/>
                  <a:pt x="5041818" y="1639039"/>
                </a:cubicBezTo>
                <a:cubicBezTo>
                  <a:pt x="5028440" y="1606365"/>
                  <a:pt x="5005695" y="1611110"/>
                  <a:pt x="4984824" y="1617960"/>
                </a:cubicBezTo>
                <a:cubicBezTo>
                  <a:pt x="4929971" y="1635878"/>
                  <a:pt x="4875653" y="1656165"/>
                  <a:pt x="4820800" y="1674082"/>
                </a:cubicBezTo>
                <a:cubicBezTo>
                  <a:pt x="4784945" y="1685677"/>
                  <a:pt x="4749356" y="1702012"/>
                  <a:pt x="4701459" y="1689099"/>
                </a:cubicBezTo>
                <a:cubicBezTo>
                  <a:pt x="4742668" y="1623230"/>
                  <a:pt x="4812771" y="1611373"/>
                  <a:pt x="4869498" y="1591086"/>
                </a:cubicBezTo>
                <a:cubicBezTo>
                  <a:pt x="4940404" y="1565528"/>
                  <a:pt x="4982147" y="1517309"/>
                  <a:pt x="5032185" y="1463559"/>
                </a:cubicBezTo>
                <a:cubicBezTo>
                  <a:pt x="4980006" y="1450649"/>
                  <a:pt x="4947630" y="1490172"/>
                  <a:pt x="4906692" y="1488062"/>
                </a:cubicBezTo>
                <a:cubicBezTo>
                  <a:pt x="4904550" y="1481215"/>
                  <a:pt x="4900805" y="1471202"/>
                  <a:pt x="4901340" y="1470936"/>
                </a:cubicBezTo>
                <a:cubicBezTo>
                  <a:pt x="4968234" y="1441427"/>
                  <a:pt x="4999539" y="1386097"/>
                  <a:pt x="5009976" y="1319171"/>
                </a:cubicBezTo>
                <a:cubicBezTo>
                  <a:pt x="5015328" y="1284656"/>
                  <a:pt x="5039677" y="1273853"/>
                  <a:pt x="5063760" y="1258044"/>
                </a:cubicBezTo>
                <a:cubicBezTo>
                  <a:pt x="5147777" y="1201922"/>
                  <a:pt x="5236613" y="1151071"/>
                  <a:pt x="5305648" y="1073871"/>
                </a:cubicBezTo>
                <a:cubicBezTo>
                  <a:pt x="5225910" y="1084147"/>
                  <a:pt x="5161960" y="1134471"/>
                  <a:pt x="5076067" y="1156077"/>
                </a:cubicBezTo>
                <a:cubicBezTo>
                  <a:pt x="5144298" y="1071235"/>
                  <a:pt x="5232600" y="1028288"/>
                  <a:pt x="5313141" y="976907"/>
                </a:cubicBezTo>
                <a:cubicBezTo>
                  <a:pt x="5349798" y="953458"/>
                  <a:pt x="5383779" y="923421"/>
                  <a:pt x="5428196" y="910774"/>
                </a:cubicBezTo>
                <a:cubicBezTo>
                  <a:pt x="5443985" y="906295"/>
                  <a:pt x="5469939" y="896809"/>
                  <a:pt x="5457363" y="871779"/>
                </a:cubicBezTo>
                <a:cubicBezTo>
                  <a:pt x="5446661" y="850965"/>
                  <a:pt x="5425523" y="857286"/>
                  <a:pt x="5406256" y="863347"/>
                </a:cubicBezTo>
                <a:cubicBezTo>
                  <a:pt x="5359965" y="878367"/>
                  <a:pt x="5312069" y="878629"/>
                  <a:pt x="5249456" y="878367"/>
                </a:cubicBezTo>
                <a:cubicBezTo>
                  <a:pt x="5301901" y="809597"/>
                  <a:pt x="5397963" y="830149"/>
                  <a:pt x="5442914" y="757955"/>
                </a:cubicBezTo>
                <a:cubicBezTo>
                  <a:pt x="5386723" y="745306"/>
                  <a:pt x="5343376" y="771392"/>
                  <a:pt x="5297887" y="776398"/>
                </a:cubicBezTo>
                <a:cubicBezTo>
                  <a:pt x="5256683" y="780877"/>
                  <a:pt x="5246513" y="768758"/>
                  <a:pt x="5256146" y="728971"/>
                </a:cubicBezTo>
                <a:cubicBezTo>
                  <a:pt x="5271129" y="667053"/>
                  <a:pt x="5248653" y="635435"/>
                  <a:pt x="5188716" y="652298"/>
                </a:cubicBezTo>
                <a:cubicBezTo>
                  <a:pt x="5133062" y="668107"/>
                  <a:pt x="5127175" y="644922"/>
                  <a:pt x="5142160" y="609614"/>
                </a:cubicBezTo>
                <a:cubicBezTo>
                  <a:pt x="5163564" y="558237"/>
                  <a:pt x="5139216" y="518450"/>
                  <a:pt x="5122626" y="475239"/>
                </a:cubicBezTo>
                <a:cubicBezTo>
                  <a:pt x="5097205" y="409367"/>
                  <a:pt x="5107908" y="377223"/>
                  <a:pt x="5162763" y="328215"/>
                </a:cubicBezTo>
                <a:cubicBezTo>
                  <a:pt x="5193532" y="300811"/>
                  <a:pt x="5226711" y="277627"/>
                  <a:pt x="5271399" y="253914"/>
                </a:cubicBezTo>
                <a:cubicBezTo>
                  <a:pt x="5168381" y="241003"/>
                  <a:pt x="5276483" y="197528"/>
                  <a:pt x="5240091" y="170389"/>
                </a:cubicBezTo>
                <a:cubicBezTo>
                  <a:pt x="5167310" y="159323"/>
                  <a:pt x="5107908" y="245745"/>
                  <a:pt x="5008904" y="220979"/>
                </a:cubicBezTo>
                <a:cubicBezTo>
                  <a:pt x="5131187" y="146147"/>
                  <a:pt x="5266315" y="121645"/>
                  <a:pt x="5354881" y="22050"/>
                </a:cubicBezTo>
                <a:cubicBezTo>
                  <a:pt x="5334546" y="-611"/>
                  <a:pt x="5314210" y="20468"/>
                  <a:pt x="5296818" y="12038"/>
                </a:cubicBezTo>
                <a:cubicBezTo>
                  <a:pt x="5297085" y="9403"/>
                  <a:pt x="5296884" y="6109"/>
                  <a:pt x="5297018" y="3177"/>
                </a:cubicBezTo>
                <a:lnTo>
                  <a:pt x="5298067" y="0"/>
                </a:lnTo>
                <a:lnTo>
                  <a:pt x="8958468" y="0"/>
                </a:lnTo>
                <a:lnTo>
                  <a:pt x="8936439" y="18562"/>
                </a:lnTo>
                <a:cubicBezTo>
                  <a:pt x="8928025" y="29598"/>
                  <a:pt x="8926611" y="39110"/>
                  <a:pt x="8934304" y="46608"/>
                </a:cubicBezTo>
                <a:cubicBezTo>
                  <a:pt x="8959791" y="71400"/>
                  <a:pt x="8992737" y="89152"/>
                  <a:pt x="9027240" y="113638"/>
                </a:cubicBezTo>
                <a:cubicBezTo>
                  <a:pt x="8975330" y="159853"/>
                  <a:pt x="8916899" y="180054"/>
                  <a:pt x="8854734" y="193826"/>
                </a:cubicBezTo>
                <a:cubicBezTo>
                  <a:pt x="8836083" y="198111"/>
                  <a:pt x="8817746" y="206680"/>
                  <a:pt x="8815880" y="227493"/>
                </a:cubicBezTo>
                <a:cubicBezTo>
                  <a:pt x="8814017" y="249223"/>
                  <a:pt x="8832977" y="257791"/>
                  <a:pt x="8848828" y="267894"/>
                </a:cubicBezTo>
                <a:cubicBezTo>
                  <a:pt x="8870895" y="281971"/>
                  <a:pt x="8892342" y="294216"/>
                  <a:pt x="8920315" y="296052"/>
                </a:cubicBezTo>
                <a:cubicBezTo>
                  <a:pt x="8966319" y="298806"/>
                  <a:pt x="8988385" y="337982"/>
                  <a:pt x="9015115" y="367363"/>
                </a:cubicBezTo>
                <a:cubicBezTo>
                  <a:pt x="9030034" y="383892"/>
                  <a:pt x="9037496" y="417251"/>
                  <a:pt x="9011388" y="423067"/>
                </a:cubicBezTo>
                <a:cubicBezTo>
                  <a:pt x="8948601" y="437148"/>
                  <a:pt x="8953575" y="477853"/>
                  <a:pt x="8955127" y="524068"/>
                </a:cubicBezTo>
                <a:cubicBezTo>
                  <a:pt x="8957303" y="581304"/>
                  <a:pt x="8994292" y="607624"/>
                  <a:pt x="9039672" y="629661"/>
                </a:cubicBezTo>
                <a:cubicBezTo>
                  <a:pt x="9055213" y="637312"/>
                  <a:pt x="9077279" y="637006"/>
                  <a:pt x="9083187" y="660880"/>
                </a:cubicBezTo>
                <a:cubicBezTo>
                  <a:pt x="9057699" y="683528"/>
                  <a:pt x="9026617" y="665166"/>
                  <a:pt x="8999263" y="671592"/>
                </a:cubicBezTo>
                <a:cubicBezTo>
                  <a:pt x="8976575" y="676794"/>
                  <a:pt x="8938965" y="674041"/>
                  <a:pt x="8970048" y="715664"/>
                </a:cubicBezTo>
                <a:cubicBezTo>
                  <a:pt x="8979063" y="727601"/>
                  <a:pt x="8968494" y="736784"/>
                  <a:pt x="8956992" y="737702"/>
                </a:cubicBezTo>
                <a:cubicBezTo>
                  <a:pt x="8864991" y="747189"/>
                  <a:pt x="8907262" y="831359"/>
                  <a:pt x="8877733" y="875737"/>
                </a:cubicBezTo>
                <a:cubicBezTo>
                  <a:pt x="8869654" y="887979"/>
                  <a:pt x="8878357" y="909097"/>
                  <a:pt x="8891100" y="914300"/>
                </a:cubicBezTo>
                <a:cubicBezTo>
                  <a:pt x="8972534" y="948581"/>
                  <a:pt x="8983724" y="1030299"/>
                  <a:pt x="9023199" y="1100695"/>
                </a:cubicBezTo>
                <a:cubicBezTo>
                  <a:pt x="8980304" y="1128545"/>
                  <a:pt x="8929020" y="1134666"/>
                  <a:pt x="8882708" y="1152725"/>
                </a:cubicBezTo>
                <a:cubicBezTo>
                  <a:pt x="8834530" y="1171701"/>
                  <a:pt x="8834530" y="1185780"/>
                  <a:pt x="8874315" y="1240870"/>
                </a:cubicBezTo>
                <a:cubicBezTo>
                  <a:pt x="8770812" y="1252808"/>
                  <a:pt x="8770812" y="1252808"/>
                  <a:pt x="8802826" y="1339424"/>
                </a:cubicBezTo>
                <a:cubicBezTo>
                  <a:pt x="8716105" y="1347382"/>
                  <a:pt x="8658917" y="1388394"/>
                  <a:pt x="8645552" y="1478072"/>
                </a:cubicBezTo>
                <a:cubicBezTo>
                  <a:pt x="8639024" y="1521532"/>
                  <a:pt x="8599861" y="1542037"/>
                  <a:pt x="8556347" y="1571114"/>
                </a:cubicBezTo>
                <a:cubicBezTo>
                  <a:pt x="8610428" y="1599274"/>
                  <a:pt x="8647106" y="1658037"/>
                  <a:pt x="8710202" y="1595904"/>
                </a:cubicBezTo>
                <a:cubicBezTo>
                  <a:pt x="8733202" y="1573257"/>
                  <a:pt x="8731030" y="1602027"/>
                  <a:pt x="8734135" y="1610290"/>
                </a:cubicBezTo>
                <a:cubicBezTo>
                  <a:pt x="8741594" y="1630489"/>
                  <a:pt x="8726054" y="1643958"/>
                  <a:pt x="8715797" y="1659260"/>
                </a:cubicBezTo>
                <a:cubicBezTo>
                  <a:pt x="8705851" y="1674564"/>
                  <a:pt x="8694038" y="1690784"/>
                  <a:pt x="8691242" y="1707927"/>
                </a:cubicBezTo>
                <a:cubicBezTo>
                  <a:pt x="8689378" y="1719862"/>
                  <a:pt x="8698391" y="1737306"/>
                  <a:pt x="8708337" y="1746183"/>
                </a:cubicBezTo>
                <a:cubicBezTo>
                  <a:pt x="8760556" y="1793011"/>
                  <a:pt x="8729474" y="1898297"/>
                  <a:pt x="8828316" y="1911765"/>
                </a:cubicBezTo>
                <a:cubicBezTo>
                  <a:pt x="8872762" y="1917884"/>
                  <a:pt x="8894207" y="1956449"/>
                  <a:pt x="8926844" y="1977567"/>
                </a:cubicBezTo>
                <a:cubicBezTo>
                  <a:pt x="9040293" y="2051328"/>
                  <a:pt x="9116134" y="2146208"/>
                  <a:pt x="9151255" y="2276592"/>
                </a:cubicBezTo>
                <a:cubicBezTo>
                  <a:pt x="9160890" y="2312707"/>
                  <a:pt x="9197879" y="2341785"/>
                  <a:pt x="9221812" y="2373614"/>
                </a:cubicBezTo>
                <a:cubicBezTo>
                  <a:pt x="9210310" y="2396875"/>
                  <a:pt x="9147525" y="2346680"/>
                  <a:pt x="9169593" y="2407892"/>
                </a:cubicBezTo>
                <a:cubicBezTo>
                  <a:pt x="9186377" y="2453803"/>
                  <a:pt x="9229272" y="2482267"/>
                  <a:pt x="9269679" y="2509507"/>
                </a:cubicBezTo>
                <a:cubicBezTo>
                  <a:pt x="9315680" y="2540419"/>
                  <a:pt x="9366654" y="2565210"/>
                  <a:pt x="9387480" y="2622444"/>
                </a:cubicBezTo>
                <a:cubicBezTo>
                  <a:pt x="9391832" y="2634687"/>
                  <a:pt x="9405817" y="2647542"/>
                  <a:pt x="9418250" y="2652440"/>
                </a:cubicBezTo>
                <a:cubicBezTo>
                  <a:pt x="10066621" y="3659697"/>
                  <a:pt x="11662679" y="3666430"/>
                  <a:pt x="11846684" y="3659389"/>
                </a:cubicBezTo>
                <a:cubicBezTo>
                  <a:pt x="11958113" y="3654952"/>
                  <a:pt x="12066512" y="3637200"/>
                  <a:pt x="12172890" y="3610878"/>
                </a:cubicBezTo>
                <a:lnTo>
                  <a:pt x="12192000" y="3605403"/>
                </a:lnTo>
                <a:lnTo>
                  <a:pt x="12192000" y="6858000"/>
                </a:lnTo>
                <a:lnTo>
                  <a:pt x="2667892" y="6858000"/>
                </a:lnTo>
                <a:lnTo>
                  <a:pt x="2654380" y="6849405"/>
                </a:lnTo>
                <a:cubicBezTo>
                  <a:pt x="2607569" y="6826978"/>
                  <a:pt x="2555222" y="6809052"/>
                  <a:pt x="2517472" y="6768410"/>
                </a:cubicBezTo>
                <a:cubicBezTo>
                  <a:pt x="2640621" y="6736030"/>
                  <a:pt x="2751355" y="6703317"/>
                  <a:pt x="2863768" y="6678867"/>
                </a:cubicBezTo>
                <a:cubicBezTo>
                  <a:pt x="2982893" y="6653093"/>
                  <a:pt x="3083895" y="6583373"/>
                  <a:pt x="3200332" y="6552312"/>
                </a:cubicBezTo>
                <a:cubicBezTo>
                  <a:pt x="3225166" y="6545703"/>
                  <a:pt x="3255030" y="6522574"/>
                  <a:pt x="3263755" y="6500106"/>
                </a:cubicBezTo>
                <a:cubicBezTo>
                  <a:pt x="3291941" y="6427411"/>
                  <a:pt x="3854674" y="6223537"/>
                  <a:pt x="3788234" y="6158777"/>
                </a:cubicBezTo>
                <a:cubicBezTo>
                  <a:pt x="3760718" y="6132011"/>
                  <a:pt x="3725150" y="6112847"/>
                  <a:pt x="3687901" y="6086412"/>
                </a:cubicBezTo>
                <a:cubicBezTo>
                  <a:pt x="3743942" y="6036518"/>
                  <a:pt x="3807024" y="6014710"/>
                  <a:pt x="3874137" y="5999841"/>
                </a:cubicBezTo>
                <a:cubicBezTo>
                  <a:pt x="3894273" y="5995216"/>
                  <a:pt x="3914069" y="5985964"/>
                  <a:pt x="3916083" y="5963494"/>
                </a:cubicBezTo>
                <a:cubicBezTo>
                  <a:pt x="3918095" y="5940035"/>
                  <a:pt x="3897626" y="5930785"/>
                  <a:pt x="3880513" y="5919878"/>
                </a:cubicBezTo>
                <a:cubicBezTo>
                  <a:pt x="3856689" y="5904680"/>
                  <a:pt x="3833535" y="5891460"/>
                  <a:pt x="3803335" y="5889479"/>
                </a:cubicBezTo>
                <a:cubicBezTo>
                  <a:pt x="3753670" y="5886505"/>
                  <a:pt x="3729848" y="5844211"/>
                  <a:pt x="3700990" y="5812491"/>
                </a:cubicBezTo>
                <a:cubicBezTo>
                  <a:pt x="3684884" y="5794647"/>
                  <a:pt x="3676828" y="5758633"/>
                  <a:pt x="3705014" y="5752353"/>
                </a:cubicBezTo>
                <a:cubicBezTo>
                  <a:pt x="3772798" y="5737152"/>
                  <a:pt x="3767428" y="5693207"/>
                  <a:pt x="3765753" y="5643313"/>
                </a:cubicBezTo>
                <a:cubicBezTo>
                  <a:pt x="3763404" y="5581522"/>
                  <a:pt x="3723470" y="5553107"/>
                  <a:pt x="3674479" y="5529315"/>
                </a:cubicBezTo>
                <a:cubicBezTo>
                  <a:pt x="3657701" y="5521056"/>
                  <a:pt x="3633878" y="5521386"/>
                  <a:pt x="3627501" y="5495612"/>
                </a:cubicBezTo>
                <a:cubicBezTo>
                  <a:pt x="3655017" y="5471161"/>
                  <a:pt x="3688572" y="5490985"/>
                  <a:pt x="3718104" y="5484048"/>
                </a:cubicBezTo>
                <a:cubicBezTo>
                  <a:pt x="3742598" y="5478431"/>
                  <a:pt x="3783202" y="5481403"/>
                  <a:pt x="3749644" y="5436467"/>
                </a:cubicBezTo>
                <a:cubicBezTo>
                  <a:pt x="3739912" y="5423580"/>
                  <a:pt x="3751322" y="5413666"/>
                  <a:pt x="3763740" y="5412675"/>
                </a:cubicBezTo>
                <a:cubicBezTo>
                  <a:pt x="3863064" y="5402433"/>
                  <a:pt x="3817428" y="5311564"/>
                  <a:pt x="3849307" y="5263654"/>
                </a:cubicBezTo>
                <a:cubicBezTo>
                  <a:pt x="3858030" y="5250437"/>
                  <a:pt x="3848634" y="5227638"/>
                  <a:pt x="3834876" y="5222021"/>
                </a:cubicBezTo>
                <a:cubicBezTo>
                  <a:pt x="3746960" y="5185011"/>
                  <a:pt x="3734880" y="5096789"/>
                  <a:pt x="3692263" y="5020790"/>
                </a:cubicBezTo>
                <a:cubicBezTo>
                  <a:pt x="3738572" y="4990724"/>
                  <a:pt x="3793938" y="4984115"/>
                  <a:pt x="3843936" y="4964619"/>
                </a:cubicBezTo>
                <a:cubicBezTo>
                  <a:pt x="3895949" y="4944132"/>
                  <a:pt x="3895949" y="4928933"/>
                  <a:pt x="3852997" y="4869458"/>
                </a:cubicBezTo>
                <a:cubicBezTo>
                  <a:pt x="3964739" y="4856569"/>
                  <a:pt x="3964739" y="4856569"/>
                  <a:pt x="3930177" y="4763060"/>
                </a:cubicBezTo>
                <a:cubicBezTo>
                  <a:pt x="4023800" y="4754468"/>
                  <a:pt x="4085540" y="4710192"/>
                  <a:pt x="4099968" y="4613376"/>
                </a:cubicBezTo>
                <a:cubicBezTo>
                  <a:pt x="4107016" y="4566456"/>
                  <a:pt x="4149296" y="4544320"/>
                  <a:pt x="4196274" y="4512928"/>
                </a:cubicBezTo>
                <a:cubicBezTo>
                  <a:pt x="4137888" y="4482527"/>
                  <a:pt x="4098290" y="4419087"/>
                  <a:pt x="4030173" y="4486165"/>
                </a:cubicBezTo>
                <a:cubicBezTo>
                  <a:pt x="4005342" y="4510615"/>
                  <a:pt x="4007687" y="4479555"/>
                  <a:pt x="4004335" y="4470634"/>
                </a:cubicBezTo>
                <a:cubicBezTo>
                  <a:pt x="3996282" y="4448827"/>
                  <a:pt x="4013059" y="4434287"/>
                  <a:pt x="4024133" y="4417767"/>
                </a:cubicBezTo>
                <a:cubicBezTo>
                  <a:pt x="4034870" y="4401245"/>
                  <a:pt x="4047624" y="4383734"/>
                  <a:pt x="4050642" y="4365226"/>
                </a:cubicBezTo>
                <a:cubicBezTo>
                  <a:pt x="4052655" y="4352340"/>
                  <a:pt x="4042924" y="4333509"/>
                  <a:pt x="4032186" y="4323924"/>
                </a:cubicBezTo>
                <a:cubicBezTo>
                  <a:pt x="3975811" y="4273370"/>
                  <a:pt x="4009367" y="4159704"/>
                  <a:pt x="3902658" y="4145163"/>
                </a:cubicBezTo>
                <a:cubicBezTo>
                  <a:pt x="3854674" y="4138557"/>
                  <a:pt x="3831522" y="4096923"/>
                  <a:pt x="3796288" y="4074123"/>
                </a:cubicBezTo>
                <a:cubicBezTo>
                  <a:pt x="3673808" y="3994492"/>
                  <a:pt x="3591931" y="3892060"/>
                  <a:pt x="3554015" y="3751298"/>
                </a:cubicBezTo>
                <a:cubicBezTo>
                  <a:pt x="3543613" y="3712308"/>
                  <a:pt x="3503679" y="3680917"/>
                  <a:pt x="3477841" y="3646554"/>
                </a:cubicBezTo>
                <a:cubicBezTo>
                  <a:pt x="3490259" y="3621441"/>
                  <a:pt x="3558041" y="3675631"/>
                  <a:pt x="3534217" y="3609547"/>
                </a:cubicBezTo>
                <a:cubicBezTo>
                  <a:pt x="3516097" y="3559982"/>
                  <a:pt x="3469788" y="3529253"/>
                  <a:pt x="3426164" y="3499844"/>
                </a:cubicBezTo>
                <a:cubicBezTo>
                  <a:pt x="3376502" y="3466472"/>
                  <a:pt x="3321470" y="3439708"/>
                  <a:pt x="3298987" y="3377918"/>
                </a:cubicBezTo>
                <a:cubicBezTo>
                  <a:pt x="3294289" y="3364700"/>
                  <a:pt x="3279190" y="3350823"/>
                  <a:pt x="3265768" y="3345534"/>
                </a:cubicBezTo>
                <a:cubicBezTo>
                  <a:pt x="2609539" y="2326070"/>
                  <a:pt x="1054085" y="2255965"/>
                  <a:pt x="698533" y="2257448"/>
                </a:cubicBezTo>
                <a:cubicBezTo>
                  <a:pt x="674830" y="2257546"/>
                  <a:pt x="656459" y="2257963"/>
                  <a:pt x="644044" y="2258439"/>
                </a:cubicBezTo>
                <a:cubicBezTo>
                  <a:pt x="463596" y="2265625"/>
                  <a:pt x="290510" y="2305151"/>
                  <a:pt x="121106" y="2359734"/>
                </a:cubicBezTo>
                <a:lnTo>
                  <a:pt x="0" y="2402158"/>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96EB91D-DFE7-51CF-7570-96C8390DAAF5}"/>
              </a:ext>
            </a:extLst>
          </p:cNvPr>
          <p:cNvSpPr>
            <a:spLocks noGrp="1"/>
          </p:cNvSpPr>
          <p:nvPr>
            <p:ph type="title"/>
          </p:nvPr>
        </p:nvSpPr>
        <p:spPr>
          <a:xfrm>
            <a:off x="4654295" y="4029234"/>
            <a:ext cx="6864412" cy="845854"/>
          </a:xfrm>
        </p:spPr>
        <p:txBody>
          <a:bodyPr vert="horz" lIns="91440" tIns="45720" rIns="91440" bIns="45720" rtlCol="0" anchor="ctr">
            <a:noAutofit/>
          </a:bodyPr>
          <a:lstStyle/>
          <a:p>
            <a:pPr algn="ctr"/>
            <a:r>
              <a:rPr lang="en-US" sz="6000" b="1" dirty="0">
                <a:latin typeface="Times New Roman"/>
                <a:cs typeface="Calibri Light"/>
              </a:rPr>
              <a:t>Tools &amp; Technology</a:t>
            </a:r>
            <a:endParaRPr lang="en-US" sz="6000" b="1">
              <a:latin typeface="Times New Roman"/>
              <a:cs typeface="Times New Roman"/>
            </a:endParaRPr>
          </a:p>
        </p:txBody>
      </p:sp>
      <p:pic>
        <p:nvPicPr>
          <p:cNvPr id="6" name="Picture 6" descr="Logo&#10;&#10;Description automatically generated">
            <a:extLst>
              <a:ext uri="{FF2B5EF4-FFF2-40B4-BE49-F238E27FC236}">
                <a16:creationId xmlns:a16="http://schemas.microsoft.com/office/drawing/2014/main" id="{641AC682-0862-A236-DF02-0B1C5E4DF354}"/>
              </a:ext>
            </a:extLst>
          </p:cNvPr>
          <p:cNvPicPr>
            <a:picLocks noChangeAspect="1"/>
          </p:cNvPicPr>
          <p:nvPr/>
        </p:nvPicPr>
        <p:blipFill>
          <a:blip r:embed="rId2"/>
          <a:stretch>
            <a:fillRect/>
          </a:stretch>
        </p:blipFill>
        <p:spPr>
          <a:xfrm>
            <a:off x="1477735" y="245721"/>
            <a:ext cx="2903412" cy="1528757"/>
          </a:xfrm>
          <a:prstGeom prst="rect">
            <a:avLst/>
          </a:prstGeom>
        </p:spPr>
      </p:pic>
      <p:pic>
        <p:nvPicPr>
          <p:cNvPr id="4" name="Picture 4" descr="Icon&#10;&#10;Description automatically generated">
            <a:extLst>
              <a:ext uri="{FF2B5EF4-FFF2-40B4-BE49-F238E27FC236}">
                <a16:creationId xmlns:a16="http://schemas.microsoft.com/office/drawing/2014/main" id="{34E721FA-34D4-269D-C09A-A90132C3297E}"/>
              </a:ext>
            </a:extLst>
          </p:cNvPr>
          <p:cNvPicPr>
            <a:picLocks noChangeAspect="1"/>
          </p:cNvPicPr>
          <p:nvPr/>
        </p:nvPicPr>
        <p:blipFill>
          <a:blip r:embed="rId3"/>
          <a:stretch>
            <a:fillRect/>
          </a:stretch>
        </p:blipFill>
        <p:spPr>
          <a:xfrm>
            <a:off x="452374" y="3547640"/>
            <a:ext cx="2563781" cy="2563781"/>
          </a:xfrm>
          <a:prstGeom prst="rect">
            <a:avLst/>
          </a:prstGeom>
        </p:spPr>
      </p:pic>
      <p:pic>
        <p:nvPicPr>
          <p:cNvPr id="5" name="Picture 5" descr="Icon&#10;&#10;Description automatically generated">
            <a:extLst>
              <a:ext uri="{FF2B5EF4-FFF2-40B4-BE49-F238E27FC236}">
                <a16:creationId xmlns:a16="http://schemas.microsoft.com/office/drawing/2014/main" id="{AB907180-EB5C-190A-000B-AFC8E2CA8485}"/>
              </a:ext>
            </a:extLst>
          </p:cNvPr>
          <p:cNvPicPr>
            <a:picLocks noChangeAspect="1"/>
          </p:cNvPicPr>
          <p:nvPr/>
        </p:nvPicPr>
        <p:blipFill>
          <a:blip r:embed="rId4"/>
          <a:stretch>
            <a:fillRect/>
          </a:stretch>
        </p:blipFill>
        <p:spPr>
          <a:xfrm>
            <a:off x="6148316" y="1259359"/>
            <a:ext cx="1746914" cy="2166173"/>
          </a:xfrm>
          <a:prstGeom prst="rect">
            <a:avLst/>
          </a:prstGeom>
        </p:spPr>
      </p:pic>
      <p:pic>
        <p:nvPicPr>
          <p:cNvPr id="8" name="Picture 5" descr="Chart, surface chart&#10;&#10;Description automatically generated">
            <a:extLst>
              <a:ext uri="{FF2B5EF4-FFF2-40B4-BE49-F238E27FC236}">
                <a16:creationId xmlns:a16="http://schemas.microsoft.com/office/drawing/2014/main" id="{C49EBD1D-268C-F647-8712-B66B749F2EF5}"/>
              </a:ext>
            </a:extLst>
          </p:cNvPr>
          <p:cNvPicPr>
            <a:picLocks noChangeAspect="1"/>
          </p:cNvPicPr>
          <p:nvPr/>
        </p:nvPicPr>
        <p:blipFill>
          <a:blip r:embed="rId5"/>
          <a:stretch>
            <a:fillRect/>
          </a:stretch>
        </p:blipFill>
        <p:spPr>
          <a:xfrm>
            <a:off x="9594376" y="709961"/>
            <a:ext cx="2183642" cy="1690124"/>
          </a:xfrm>
          <a:prstGeom prst="rect">
            <a:avLst/>
          </a:prstGeom>
        </p:spPr>
      </p:pic>
      <p:sp>
        <p:nvSpPr>
          <p:cNvPr id="3" name="Content Placeholder 2">
            <a:extLst>
              <a:ext uri="{FF2B5EF4-FFF2-40B4-BE49-F238E27FC236}">
                <a16:creationId xmlns:a16="http://schemas.microsoft.com/office/drawing/2014/main" id="{005870F8-D87D-91DB-6616-51F264529294}"/>
              </a:ext>
            </a:extLst>
          </p:cNvPr>
          <p:cNvSpPr>
            <a:spLocks noGrp="1"/>
          </p:cNvSpPr>
          <p:nvPr>
            <p:ph idx="1"/>
          </p:nvPr>
        </p:nvSpPr>
        <p:spPr>
          <a:xfrm>
            <a:off x="4654294" y="4887430"/>
            <a:ext cx="6864411" cy="1813975"/>
          </a:xfrm>
        </p:spPr>
        <p:txBody>
          <a:bodyPr vert="horz" lIns="91440" tIns="45720" rIns="91440" bIns="45720" rtlCol="0" anchor="t">
            <a:noAutofit/>
          </a:bodyPr>
          <a:lstStyle/>
          <a:p>
            <a:r>
              <a:rPr lang="en-US" sz="2000" dirty="0">
                <a:latin typeface="Times New Roman"/>
                <a:ea typeface="+mn-lt"/>
                <a:cs typeface="+mn-lt"/>
              </a:rPr>
              <a:t>Python</a:t>
            </a:r>
          </a:p>
          <a:p>
            <a:r>
              <a:rPr lang="en-US" sz="2000" dirty="0">
                <a:latin typeface="Times New Roman"/>
                <a:cs typeface="Calibri"/>
              </a:rPr>
              <a:t>OpenCV</a:t>
            </a:r>
          </a:p>
          <a:p>
            <a:r>
              <a:rPr lang="en-US" sz="2000" dirty="0">
                <a:latin typeface="Times New Roman"/>
                <a:ea typeface="+mn-lt"/>
                <a:cs typeface="+mn-lt"/>
              </a:rPr>
              <a:t>HSV Color Algorithm</a:t>
            </a:r>
          </a:p>
          <a:p>
            <a:r>
              <a:rPr lang="en-US" sz="2000" dirty="0">
                <a:latin typeface="Times New Roman"/>
                <a:ea typeface="+mn-lt"/>
                <a:cs typeface="+mn-lt"/>
              </a:rPr>
              <a:t>Anaconda Distribution </a:t>
            </a:r>
            <a:endParaRPr lang="en-US" sz="2000" dirty="0">
              <a:latin typeface="Times New Roman"/>
              <a:cs typeface="Calibri"/>
            </a:endParaRPr>
          </a:p>
        </p:txBody>
      </p:sp>
    </p:spTree>
    <p:extLst>
      <p:ext uri="{BB962C8B-B14F-4D97-AF65-F5344CB8AC3E}">
        <p14:creationId xmlns:p14="http://schemas.microsoft.com/office/powerpoint/2010/main" val="44740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C050-0D9F-7BB9-8A35-2D54A9AD4C43}"/>
              </a:ext>
            </a:extLst>
          </p:cNvPr>
          <p:cNvSpPr>
            <a:spLocks noGrp="1"/>
          </p:cNvSpPr>
          <p:nvPr>
            <p:ph type="title"/>
          </p:nvPr>
        </p:nvSpPr>
        <p:spPr/>
        <p:txBody>
          <a:bodyPr>
            <a:noAutofit/>
          </a:bodyPr>
          <a:lstStyle/>
          <a:p>
            <a:pPr algn="ctr"/>
            <a:r>
              <a:rPr lang="en-US" sz="9600" b="1" dirty="0">
                <a:latin typeface="Times New Roman"/>
                <a:cs typeface="Times New Roman"/>
              </a:rPr>
              <a:t>Conceptual Model </a:t>
            </a:r>
            <a:endParaRPr lang="en-US"/>
          </a:p>
        </p:txBody>
      </p:sp>
      <p:pic>
        <p:nvPicPr>
          <p:cNvPr id="4" name="Picture 4" descr="A picture containing text, electronics&#10;&#10;Description automatically generated">
            <a:extLst>
              <a:ext uri="{FF2B5EF4-FFF2-40B4-BE49-F238E27FC236}">
                <a16:creationId xmlns:a16="http://schemas.microsoft.com/office/drawing/2014/main" id="{793D0CEC-649D-2665-771E-40FA369FC4AC}"/>
              </a:ext>
            </a:extLst>
          </p:cNvPr>
          <p:cNvPicPr>
            <a:picLocks noGrp="1" noChangeAspect="1"/>
          </p:cNvPicPr>
          <p:nvPr>
            <p:ph idx="1"/>
          </p:nvPr>
        </p:nvPicPr>
        <p:blipFill>
          <a:blip r:embed="rId2"/>
          <a:stretch>
            <a:fillRect/>
          </a:stretch>
        </p:blipFill>
        <p:spPr>
          <a:xfrm>
            <a:off x="90" y="1811248"/>
            <a:ext cx="7907368" cy="4351338"/>
          </a:xfrm>
        </p:spPr>
      </p:pic>
      <p:pic>
        <p:nvPicPr>
          <p:cNvPr id="5" name="Picture 5" descr="Diagram&#10;&#10;Description automatically generated">
            <a:extLst>
              <a:ext uri="{FF2B5EF4-FFF2-40B4-BE49-F238E27FC236}">
                <a16:creationId xmlns:a16="http://schemas.microsoft.com/office/drawing/2014/main" id="{EEA9C0B6-8E57-D30F-6647-0E0C7EBBB8BC}"/>
              </a:ext>
            </a:extLst>
          </p:cNvPr>
          <p:cNvPicPr>
            <a:picLocks noChangeAspect="1"/>
          </p:cNvPicPr>
          <p:nvPr/>
        </p:nvPicPr>
        <p:blipFill>
          <a:blip r:embed="rId3"/>
          <a:stretch>
            <a:fillRect/>
          </a:stretch>
        </p:blipFill>
        <p:spPr>
          <a:xfrm>
            <a:off x="5644551" y="1814461"/>
            <a:ext cx="5819954" cy="3056550"/>
          </a:xfrm>
          <a:prstGeom prst="rect">
            <a:avLst/>
          </a:prstGeom>
        </p:spPr>
      </p:pic>
    </p:spTree>
    <p:extLst>
      <p:ext uri="{BB962C8B-B14F-4D97-AF65-F5344CB8AC3E}">
        <p14:creationId xmlns:p14="http://schemas.microsoft.com/office/powerpoint/2010/main" val="101844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32BB-9072-EFC9-EF75-9625DE230C11}"/>
              </a:ext>
            </a:extLst>
          </p:cNvPr>
          <p:cNvSpPr>
            <a:spLocks noGrp="1"/>
          </p:cNvSpPr>
          <p:nvPr>
            <p:ph type="title"/>
          </p:nvPr>
        </p:nvSpPr>
        <p:spPr>
          <a:xfrm>
            <a:off x="4314" y="365125"/>
            <a:ext cx="12183372" cy="1339940"/>
          </a:xfrm>
        </p:spPr>
        <p:txBody>
          <a:bodyPr>
            <a:noAutofit/>
          </a:bodyPr>
          <a:lstStyle/>
          <a:p>
            <a:pPr algn="ctr"/>
            <a:r>
              <a:rPr lang="en-US" sz="7200" b="1" dirty="0">
                <a:latin typeface="Times New Roman"/>
                <a:cs typeface="Times New Roman"/>
              </a:rPr>
              <a:t>Data Presentation &amp; Analisis</a:t>
            </a:r>
            <a:endParaRPr lang="en-US" sz="7200">
              <a:cs typeface="Calibri Light"/>
            </a:endParaRPr>
          </a:p>
        </p:txBody>
      </p:sp>
      <p:pic>
        <p:nvPicPr>
          <p:cNvPr id="4" name="Picture 4">
            <a:extLst>
              <a:ext uri="{FF2B5EF4-FFF2-40B4-BE49-F238E27FC236}">
                <a16:creationId xmlns:a16="http://schemas.microsoft.com/office/drawing/2014/main" id="{15048ACA-F07D-A5D0-B86F-8D990FD9299B}"/>
              </a:ext>
            </a:extLst>
          </p:cNvPr>
          <p:cNvPicPr>
            <a:picLocks noGrp="1" noChangeAspect="1"/>
          </p:cNvPicPr>
          <p:nvPr>
            <p:ph idx="1"/>
          </p:nvPr>
        </p:nvPicPr>
        <p:blipFill>
          <a:blip r:embed="rId2"/>
          <a:stretch>
            <a:fillRect/>
          </a:stretch>
        </p:blipFill>
        <p:spPr>
          <a:xfrm>
            <a:off x="294286" y="1710352"/>
            <a:ext cx="11589049" cy="4840675"/>
          </a:xfrm>
        </p:spPr>
      </p:pic>
    </p:spTree>
    <p:extLst>
      <p:ext uri="{BB962C8B-B14F-4D97-AF65-F5344CB8AC3E}">
        <p14:creationId xmlns:p14="http://schemas.microsoft.com/office/powerpoint/2010/main" val="92344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1863A-AD03-2A92-BEC9-24DFDCE4ADE4}"/>
              </a:ext>
            </a:extLst>
          </p:cNvPr>
          <p:cNvSpPr>
            <a:spLocks noGrp="1"/>
          </p:cNvSpPr>
          <p:nvPr>
            <p:ph type="title"/>
          </p:nvPr>
        </p:nvSpPr>
        <p:spPr>
          <a:xfrm>
            <a:off x="546351" y="217885"/>
            <a:ext cx="11139854" cy="1376144"/>
          </a:xfrm>
        </p:spPr>
        <p:txBody>
          <a:bodyPr vert="horz" lIns="91440" tIns="45720" rIns="91440" bIns="45720" rtlCol="0" anchor="b">
            <a:noAutofit/>
          </a:bodyPr>
          <a:lstStyle/>
          <a:p>
            <a:pPr algn="ctr"/>
            <a:r>
              <a:rPr lang="en-US" sz="9600" b="1" dirty="0">
                <a:solidFill>
                  <a:srgbClr val="FFFFFF"/>
                </a:solidFill>
                <a:latin typeface="Times New Roman"/>
                <a:cs typeface="Times New Roman"/>
              </a:rPr>
              <a:t>Testing</a:t>
            </a:r>
          </a:p>
        </p:txBody>
      </p:sp>
      <p:cxnSp>
        <p:nvCxnSpPr>
          <p:cNvPr id="17"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text, application&#10;&#10;Description automatically generated">
            <a:extLst>
              <a:ext uri="{FF2B5EF4-FFF2-40B4-BE49-F238E27FC236}">
                <a16:creationId xmlns:a16="http://schemas.microsoft.com/office/drawing/2014/main" id="{254DA95D-F831-26F4-D7A0-301027CB894B}"/>
              </a:ext>
            </a:extLst>
          </p:cNvPr>
          <p:cNvPicPr>
            <a:picLocks noChangeAspect="1"/>
          </p:cNvPicPr>
          <p:nvPr/>
        </p:nvPicPr>
        <p:blipFill>
          <a:blip r:embed="rId2"/>
          <a:stretch>
            <a:fillRect/>
          </a:stretch>
        </p:blipFill>
        <p:spPr>
          <a:xfrm>
            <a:off x="331567" y="2536525"/>
            <a:ext cx="5455917" cy="3778222"/>
          </a:xfrm>
          <a:prstGeom prst="rect">
            <a:avLst/>
          </a:prstGeom>
        </p:spPr>
      </p:pic>
      <p:cxnSp>
        <p:nvCxnSpPr>
          <p:cNvPr id="18"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10;&#10;Description automatically generated">
            <a:extLst>
              <a:ext uri="{FF2B5EF4-FFF2-40B4-BE49-F238E27FC236}">
                <a16:creationId xmlns:a16="http://schemas.microsoft.com/office/drawing/2014/main" id="{22D51D20-4312-AA15-663C-66E695E878D9}"/>
              </a:ext>
            </a:extLst>
          </p:cNvPr>
          <p:cNvPicPr>
            <a:picLocks noGrp="1" noChangeAspect="1"/>
          </p:cNvPicPr>
          <p:nvPr>
            <p:ph idx="1"/>
          </p:nvPr>
        </p:nvPicPr>
        <p:blipFill>
          <a:blip r:embed="rId3"/>
          <a:stretch>
            <a:fillRect/>
          </a:stretch>
        </p:blipFill>
        <p:spPr>
          <a:xfrm>
            <a:off x="6445073" y="2536525"/>
            <a:ext cx="5455917" cy="3778222"/>
          </a:xfrm>
          <a:prstGeom prst="rect">
            <a:avLst/>
          </a:prstGeom>
        </p:spPr>
      </p:pic>
    </p:spTree>
    <p:extLst>
      <p:ext uri="{BB962C8B-B14F-4D97-AF65-F5344CB8AC3E}">
        <p14:creationId xmlns:p14="http://schemas.microsoft.com/office/powerpoint/2010/main" val="381734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C5C-2FDA-56C2-5268-F84B61AB4752}"/>
              </a:ext>
            </a:extLst>
          </p:cNvPr>
          <p:cNvSpPr>
            <a:spLocks noGrp="1"/>
          </p:cNvSpPr>
          <p:nvPr>
            <p:ph type="title"/>
          </p:nvPr>
        </p:nvSpPr>
        <p:spPr>
          <a:xfrm>
            <a:off x="-2627" y="365125"/>
            <a:ext cx="12197254" cy="1351838"/>
          </a:xfrm>
        </p:spPr>
        <p:txBody>
          <a:bodyPr>
            <a:noAutofit/>
          </a:bodyPr>
          <a:lstStyle/>
          <a:p>
            <a:pPr algn="ctr"/>
            <a:r>
              <a:rPr lang="en-US" sz="8000" b="1" dirty="0">
                <a:latin typeface="Times New Roman"/>
                <a:cs typeface="Calibri Light"/>
              </a:rPr>
              <a:t>Advantages of This System</a:t>
            </a:r>
            <a:endParaRPr lang="en-US"/>
          </a:p>
        </p:txBody>
      </p:sp>
      <p:sp>
        <p:nvSpPr>
          <p:cNvPr id="3" name="Content Placeholder 2">
            <a:extLst>
              <a:ext uri="{FF2B5EF4-FFF2-40B4-BE49-F238E27FC236}">
                <a16:creationId xmlns:a16="http://schemas.microsoft.com/office/drawing/2014/main" id="{1EB48D40-BB3D-7A9B-447C-DF6876ABA190}"/>
              </a:ext>
            </a:extLst>
          </p:cNvPr>
          <p:cNvSpPr>
            <a:spLocks noGrp="1"/>
          </p:cNvSpPr>
          <p:nvPr>
            <p:ph idx="1"/>
          </p:nvPr>
        </p:nvSpPr>
        <p:spPr>
          <a:xfrm>
            <a:off x="838200" y="2035832"/>
            <a:ext cx="10515600" cy="4771751"/>
          </a:xfrm>
        </p:spPr>
        <p:txBody>
          <a:bodyPr vert="horz" lIns="91440" tIns="45720" rIns="91440" bIns="45720" rtlCol="0" anchor="t">
            <a:normAutofit/>
          </a:bodyPr>
          <a:lstStyle/>
          <a:p>
            <a:pPr algn="just"/>
            <a:r>
              <a:rPr lang="en-US" sz="2000" dirty="0">
                <a:latin typeface="Times New Roman"/>
                <a:ea typeface="+mn-lt"/>
                <a:cs typeface="+mn-lt"/>
              </a:rPr>
              <a:t>IOT based fire alarm system compared to what is widely deployed right now will be alert faster, in real time.</a:t>
            </a:r>
            <a:endParaRPr lang="en-US" sz="2000">
              <a:latin typeface="Times New Roman"/>
              <a:cs typeface="Times New Roman"/>
            </a:endParaRPr>
          </a:p>
          <a:p>
            <a:pPr algn="just"/>
            <a:r>
              <a:rPr lang="en-US" sz="2000" dirty="0">
                <a:latin typeface="Times New Roman"/>
                <a:ea typeface="+mn-lt"/>
                <a:cs typeface="+mn-lt"/>
              </a:rPr>
              <a:t>flames quickly and can analyze location of fire.</a:t>
            </a:r>
          </a:p>
          <a:p>
            <a:pPr algn="just"/>
            <a:r>
              <a:rPr lang="en-US" sz="2000" dirty="0">
                <a:latin typeface="Times New Roman"/>
                <a:ea typeface="+mn-lt"/>
                <a:cs typeface="+mn-lt"/>
              </a:rPr>
              <a:t>In these detectors, flame which is the vision part of the fire can be analyzed via its color shape and movement based on spectral and spatial models, although, vision-based detectors have several advantages, however, false detections limit their utilities. </a:t>
            </a:r>
          </a:p>
          <a:p>
            <a:pPr algn="just"/>
            <a:r>
              <a:rPr lang="en-US" sz="2000" dirty="0">
                <a:latin typeface="Times New Roman"/>
                <a:ea typeface="+mn-lt"/>
                <a:cs typeface="+mn-lt"/>
              </a:rPr>
              <a:t>The reason behind proposing a system of like fire detection is to prevent from the loss and damages done by fire very before by generating an alert. </a:t>
            </a:r>
          </a:p>
          <a:p>
            <a:pPr algn="just"/>
            <a:r>
              <a:rPr lang="en-US" sz="2000" dirty="0">
                <a:latin typeface="Times New Roman"/>
                <a:ea typeface="+mn-lt"/>
                <a:cs typeface="+mn-lt"/>
              </a:rPr>
              <a:t>As the notification system is real time that can cut the response time significantly. </a:t>
            </a:r>
          </a:p>
          <a:p>
            <a:pPr algn="just"/>
            <a:r>
              <a:rPr lang="en-US" sz="2000" dirty="0">
                <a:latin typeface="Times New Roman"/>
                <a:ea typeface="+mn-lt"/>
                <a:cs typeface="+mn-lt"/>
              </a:rPr>
              <a:t>Even when the fire has spread the heat signature collected from the data would enable us to identify how the fire spread and thus give us better insight on how to best deal with it.</a:t>
            </a:r>
          </a:p>
          <a:p>
            <a:pPr algn="just"/>
            <a:endParaRPr lang="en-US" sz="2000" dirty="0">
              <a:latin typeface="Times New Roman"/>
              <a:cs typeface="Calibri"/>
            </a:endParaRPr>
          </a:p>
          <a:p>
            <a:pPr algn="just"/>
            <a:endParaRPr lang="en-US" sz="2000" dirty="0">
              <a:latin typeface="Times New Roman"/>
              <a:cs typeface="Calibri"/>
            </a:endParaRPr>
          </a:p>
        </p:txBody>
      </p:sp>
    </p:spTree>
    <p:extLst>
      <p:ext uri="{BB962C8B-B14F-4D97-AF65-F5344CB8AC3E}">
        <p14:creationId xmlns:p14="http://schemas.microsoft.com/office/powerpoint/2010/main" val="338078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4EFB-BC49-88D7-DAD3-E11BDED63F86}"/>
              </a:ext>
            </a:extLst>
          </p:cNvPr>
          <p:cNvSpPr>
            <a:spLocks noGrp="1"/>
          </p:cNvSpPr>
          <p:nvPr>
            <p:ph type="title"/>
          </p:nvPr>
        </p:nvSpPr>
        <p:spPr/>
        <p:txBody>
          <a:bodyPr>
            <a:noAutofit/>
          </a:bodyPr>
          <a:lstStyle/>
          <a:p>
            <a:pPr algn="ctr"/>
            <a:r>
              <a:rPr lang="en-US" sz="9600" b="1" dirty="0">
                <a:latin typeface="Times New Roman"/>
                <a:cs typeface="Calibri Light"/>
              </a:rPr>
              <a:t>Results</a:t>
            </a:r>
            <a:endParaRPr lang="en-US" sz="9600" b="1">
              <a:latin typeface="Times New Roman"/>
              <a:cs typeface="Times New Roman"/>
            </a:endParaRPr>
          </a:p>
        </p:txBody>
      </p:sp>
      <p:sp>
        <p:nvSpPr>
          <p:cNvPr id="3" name="Content Placeholder 2">
            <a:extLst>
              <a:ext uri="{FF2B5EF4-FFF2-40B4-BE49-F238E27FC236}">
                <a16:creationId xmlns:a16="http://schemas.microsoft.com/office/drawing/2014/main" id="{E6C879C6-11EB-9DDC-E13E-14EC6FA9254F}"/>
              </a:ext>
            </a:extLst>
          </p:cNvPr>
          <p:cNvSpPr>
            <a:spLocks noGrp="1"/>
          </p:cNvSpPr>
          <p:nvPr>
            <p:ph idx="1"/>
          </p:nvPr>
        </p:nvSpPr>
        <p:spPr>
          <a:xfrm>
            <a:off x="838200" y="2009556"/>
            <a:ext cx="10515600" cy="4351338"/>
          </a:xfrm>
        </p:spPr>
        <p:txBody>
          <a:bodyPr vert="horz" lIns="91440" tIns="45720" rIns="91440" bIns="45720" rtlCol="0" anchor="t">
            <a:normAutofit/>
          </a:bodyPr>
          <a:lstStyle/>
          <a:p>
            <a:pPr algn="just"/>
            <a:r>
              <a:rPr lang="en-US" sz="2000" dirty="0">
                <a:latin typeface="Times New Roman"/>
                <a:ea typeface="+mn-lt"/>
                <a:cs typeface="+mn-lt"/>
              </a:rPr>
              <a:t>The final result of our fire detection system is that it started detecting fire when fire comes up in front of camera and the system is working correctly and without any delay. </a:t>
            </a:r>
            <a:endParaRPr lang="en-US" sz="2000">
              <a:latin typeface="Times New Roman"/>
              <a:cs typeface="Times New Roman"/>
            </a:endParaRPr>
          </a:p>
          <a:p>
            <a:pPr algn="just"/>
            <a:r>
              <a:rPr lang="en-US" sz="2000" dirty="0">
                <a:latin typeface="Times New Roman"/>
                <a:ea typeface="+mn-lt"/>
                <a:cs typeface="+mn-lt"/>
              </a:rPr>
              <a:t>We are still working on the system to overcome the false alerts as the system doesn't know the exact shape and color of fire, so it detects the other objects of same color and fire and generate an alert.</a:t>
            </a:r>
          </a:p>
          <a:p>
            <a:pPr algn="just"/>
            <a:r>
              <a:rPr lang="en-US" sz="2000" dirty="0">
                <a:latin typeface="Times New Roman"/>
                <a:ea typeface="+mn-lt"/>
                <a:cs typeface="+mn-lt"/>
              </a:rPr>
              <a:t>We are working on our algorithm and making it more efficient so it can detect the exact shape and color of fire and don't get confused between another shape of other objects and don’t generate false alerts. </a:t>
            </a:r>
          </a:p>
          <a:p>
            <a:pPr algn="just"/>
            <a:r>
              <a:rPr lang="en-US" sz="2000" dirty="0">
                <a:latin typeface="Times New Roman"/>
                <a:ea typeface="+mn-lt"/>
                <a:cs typeface="+mn-lt"/>
              </a:rPr>
              <a:t>The fire detection system is very good approach in modern world so that the losses and damages done by fire before will not be repeated again and no other lives will be harm. </a:t>
            </a:r>
          </a:p>
          <a:p>
            <a:pPr algn="just"/>
            <a:r>
              <a:rPr lang="en-US" sz="2000" dirty="0">
                <a:latin typeface="Times New Roman"/>
                <a:ea typeface="+mn-lt"/>
                <a:cs typeface="+mn-lt"/>
              </a:rPr>
              <a:t>The main advantage of system is that it is portable and can be carry anywhere but very carefully and is very cost effective and is working very well. </a:t>
            </a:r>
            <a:endParaRPr lang="en-US" sz="2000" dirty="0">
              <a:latin typeface="Times New Roman"/>
              <a:cs typeface="Calibri"/>
            </a:endParaRPr>
          </a:p>
        </p:txBody>
      </p:sp>
    </p:spTree>
    <p:extLst>
      <p:ext uri="{BB962C8B-B14F-4D97-AF65-F5344CB8AC3E}">
        <p14:creationId xmlns:p14="http://schemas.microsoft.com/office/powerpoint/2010/main" val="345326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Conclusion Reason Final - Free photo on Pixabay">
            <a:extLst>
              <a:ext uri="{FF2B5EF4-FFF2-40B4-BE49-F238E27FC236}">
                <a16:creationId xmlns:a16="http://schemas.microsoft.com/office/drawing/2014/main" id="{7F91EE15-9E78-8869-C4A2-19F360C898AF}"/>
              </a:ext>
            </a:extLst>
          </p:cNvPr>
          <p:cNvPicPr>
            <a:picLocks noGrp="1" noChangeAspect="1"/>
          </p:cNvPicPr>
          <p:nvPr>
            <p:ph idx="1"/>
          </p:nvPr>
        </p:nvPicPr>
        <p:blipFill rotWithShape="1">
          <a:blip r:embed="rId2"/>
          <a:srcRect b="19"/>
          <a:stretch/>
        </p:blipFill>
        <p:spPr>
          <a:xfrm>
            <a:off x="5525536" y="0"/>
            <a:ext cx="6666464" cy="3749191"/>
          </a:xfrm>
          <a:prstGeom prst="rect">
            <a:avLst/>
          </a:prstGeom>
        </p:spPr>
      </p:pic>
      <p:sp>
        <p:nvSpPr>
          <p:cNvPr id="5" name="TextBox 4">
            <a:extLst>
              <a:ext uri="{FF2B5EF4-FFF2-40B4-BE49-F238E27FC236}">
                <a16:creationId xmlns:a16="http://schemas.microsoft.com/office/drawing/2014/main" id="{3CF34010-1B52-4D08-B868-B9410D1E5C6D}"/>
              </a:ext>
            </a:extLst>
          </p:cNvPr>
          <p:cNvSpPr txBox="1"/>
          <p:nvPr/>
        </p:nvSpPr>
        <p:spPr>
          <a:xfrm>
            <a:off x="0" y="3962816"/>
            <a:ext cx="12188952" cy="2535566"/>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IoT is very useful way to detect fire and to detect fire by using computer vision. The idea is that is to give a camera a power of human eye and to detect fire when it starts but that is not a easy job. The researchers then design and implement different algorithms using programming languages and they come up with a algorithm of fire detection using camera but it has some flaws. The algorithm that are design until now are not able to detect fire completely but they also detect some other objects in the color combination of fire and generate a false alarms or notification. The working on it are still going and researchers are working to minimize the rate of false alarms or notifications.</a:t>
            </a:r>
          </a:p>
        </p:txBody>
      </p:sp>
    </p:spTree>
    <p:extLst>
      <p:ext uri="{BB962C8B-B14F-4D97-AF65-F5344CB8AC3E}">
        <p14:creationId xmlns:p14="http://schemas.microsoft.com/office/powerpoint/2010/main" val="294106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con&#10;&#10;Description automatically generated">
            <a:extLst>
              <a:ext uri="{FF2B5EF4-FFF2-40B4-BE49-F238E27FC236}">
                <a16:creationId xmlns:a16="http://schemas.microsoft.com/office/drawing/2014/main" id="{ADF9BBFC-7772-64EC-D451-77D5A485B39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736618" y="474153"/>
            <a:ext cx="4718763" cy="5904092"/>
          </a:xfrm>
        </p:spPr>
      </p:pic>
    </p:spTree>
    <p:extLst>
      <p:ext uri="{BB962C8B-B14F-4D97-AF65-F5344CB8AC3E}">
        <p14:creationId xmlns:p14="http://schemas.microsoft.com/office/powerpoint/2010/main" val="4146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2EB63A3-A8F9-F0D0-1CE2-3E4BBAD9E0F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7294"/>
          <a:stretch/>
        </p:blipFill>
        <p:spPr>
          <a:xfrm>
            <a:off x="2522356"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B368F9C2-C563-4D22-CC51-7A6D9AA900F1}"/>
              </a:ext>
            </a:extLst>
          </p:cNvPr>
          <p:cNvSpPr>
            <a:spLocks noGrp="1"/>
          </p:cNvSpPr>
          <p:nvPr>
            <p:ph idx="1"/>
          </p:nvPr>
        </p:nvSpPr>
        <p:spPr>
          <a:xfrm>
            <a:off x="176842" y="191333"/>
            <a:ext cx="4814225" cy="6488836"/>
          </a:xfrm>
        </p:spPr>
        <p:txBody>
          <a:bodyPr vert="horz" lIns="91440" tIns="45720" rIns="91440" bIns="45720" rtlCol="0" anchor="t">
            <a:noAutofit/>
          </a:bodyPr>
          <a:lstStyle/>
          <a:p>
            <a:r>
              <a:rPr lang="en-US" sz="2000" b="1" dirty="0">
                <a:latin typeface="Times New Roman"/>
                <a:cs typeface="Times New Roman"/>
              </a:rPr>
              <a:t>Introduction</a:t>
            </a:r>
          </a:p>
          <a:p>
            <a:r>
              <a:rPr lang="en-US" sz="2000" b="1" dirty="0">
                <a:latin typeface="Times New Roman"/>
                <a:cs typeface="Times New Roman"/>
              </a:rPr>
              <a:t>Fire</a:t>
            </a:r>
          </a:p>
          <a:p>
            <a:r>
              <a:rPr lang="en-US" sz="2000" b="1" dirty="0">
                <a:latin typeface="Times New Roman"/>
                <a:cs typeface="Times New Roman"/>
              </a:rPr>
              <a:t>Proposed Solution</a:t>
            </a:r>
          </a:p>
          <a:p>
            <a:r>
              <a:rPr lang="en-US" sz="2000" b="1" dirty="0">
                <a:latin typeface="Times New Roman"/>
                <a:cs typeface="Times New Roman"/>
              </a:rPr>
              <a:t>Internet of Things</a:t>
            </a:r>
          </a:p>
          <a:p>
            <a:r>
              <a:rPr lang="en-US" sz="2000" b="1" dirty="0">
                <a:latin typeface="Times New Roman"/>
                <a:cs typeface="Times New Roman"/>
              </a:rPr>
              <a:t>Fire Detection</a:t>
            </a:r>
          </a:p>
          <a:p>
            <a:r>
              <a:rPr lang="en-US" sz="2000" b="1" dirty="0">
                <a:latin typeface="Times New Roman"/>
                <a:cs typeface="Times New Roman"/>
              </a:rPr>
              <a:t>Computer Vision</a:t>
            </a:r>
          </a:p>
          <a:p>
            <a:r>
              <a:rPr lang="en-US" sz="2000" b="1" dirty="0">
                <a:latin typeface="Times New Roman"/>
                <a:cs typeface="Times New Roman"/>
              </a:rPr>
              <a:t>Color Conversion &amp; HSV Color Algorithm</a:t>
            </a:r>
          </a:p>
          <a:p>
            <a:r>
              <a:rPr lang="en-US" sz="2000" b="1" dirty="0">
                <a:latin typeface="Times New Roman"/>
                <a:cs typeface="Times New Roman"/>
              </a:rPr>
              <a:t>Generate Alert on Fire</a:t>
            </a:r>
          </a:p>
          <a:p>
            <a:r>
              <a:rPr lang="en-US" sz="2000" b="1" dirty="0">
                <a:latin typeface="Times New Roman"/>
                <a:cs typeface="Times New Roman"/>
              </a:rPr>
              <a:t>Tools &amp; Technology</a:t>
            </a:r>
          </a:p>
          <a:p>
            <a:r>
              <a:rPr lang="en-US" sz="2000" b="1" dirty="0">
                <a:latin typeface="Times New Roman"/>
                <a:cs typeface="Times New Roman"/>
              </a:rPr>
              <a:t>Conceptual Model</a:t>
            </a:r>
          </a:p>
          <a:p>
            <a:r>
              <a:rPr lang="en-US" sz="2000" b="1" dirty="0">
                <a:latin typeface="Times New Roman"/>
                <a:cs typeface="Times New Roman"/>
              </a:rPr>
              <a:t>Data Presentation &amp; Analisis</a:t>
            </a:r>
          </a:p>
          <a:p>
            <a:r>
              <a:rPr lang="en-US" sz="2000" b="1" dirty="0">
                <a:latin typeface="Times New Roman"/>
                <a:cs typeface="Times New Roman"/>
              </a:rPr>
              <a:t>Testing</a:t>
            </a:r>
          </a:p>
          <a:p>
            <a:r>
              <a:rPr lang="en-US" sz="2000" b="1" dirty="0">
                <a:latin typeface="Times New Roman"/>
                <a:cs typeface="Times New Roman"/>
              </a:rPr>
              <a:t>Advantages of This System</a:t>
            </a:r>
          </a:p>
          <a:p>
            <a:r>
              <a:rPr lang="en-US" sz="2000" b="1" dirty="0">
                <a:latin typeface="Times New Roman"/>
                <a:cs typeface="Times New Roman"/>
              </a:rPr>
              <a:t>Result</a:t>
            </a:r>
          </a:p>
          <a:p>
            <a:r>
              <a:rPr lang="en-US" sz="2000" b="1" dirty="0">
                <a:latin typeface="Times New Roman"/>
                <a:cs typeface="Times New Roman"/>
              </a:rPr>
              <a:t>Conclusion</a:t>
            </a: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p:txBody>
      </p:sp>
    </p:spTree>
    <p:extLst>
      <p:ext uri="{BB962C8B-B14F-4D97-AF65-F5344CB8AC3E}">
        <p14:creationId xmlns:p14="http://schemas.microsoft.com/office/powerpoint/2010/main" val="329335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54EE1-EC36-B863-49F9-837AFAD18742}"/>
              </a:ext>
            </a:extLst>
          </p:cNvPr>
          <p:cNvSpPr>
            <a:spLocks noGrp="1"/>
          </p:cNvSpPr>
          <p:nvPr>
            <p:ph type="title"/>
          </p:nvPr>
        </p:nvSpPr>
        <p:spPr>
          <a:xfrm>
            <a:off x="6547530" y="2772587"/>
            <a:ext cx="5639882" cy="1297115"/>
          </a:xfrm>
        </p:spPr>
        <p:txBody>
          <a:bodyPr vert="horz" lIns="91440" tIns="45720" rIns="91440" bIns="45720" rtlCol="0" anchor="ctr">
            <a:noAutofit/>
          </a:bodyPr>
          <a:lstStyle/>
          <a:p>
            <a:r>
              <a:rPr lang="en-US" sz="8900" b="1" kern="1200" dirty="0">
                <a:solidFill>
                  <a:schemeClr val="tx2"/>
                </a:solidFill>
                <a:latin typeface="Times New Roman"/>
                <a:cs typeface="Times New Roman"/>
              </a:rPr>
              <a:t>Thank You</a:t>
            </a:r>
          </a:p>
        </p:txBody>
      </p:sp>
      <p:pic>
        <p:nvPicPr>
          <p:cNvPr id="7" name="Graphic 6" descr="Handshake">
            <a:extLst>
              <a:ext uri="{FF2B5EF4-FFF2-40B4-BE49-F238E27FC236}">
                <a16:creationId xmlns:a16="http://schemas.microsoft.com/office/drawing/2014/main" id="{396EB4B9-619A-43F8-F1E4-FE73C98CB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972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A7B2-E3EB-F6B0-748C-1F2688E9D0AE}"/>
              </a:ext>
            </a:extLst>
          </p:cNvPr>
          <p:cNvSpPr>
            <a:spLocks noGrp="1"/>
          </p:cNvSpPr>
          <p:nvPr>
            <p:ph type="title"/>
          </p:nvPr>
        </p:nvSpPr>
        <p:spPr>
          <a:xfrm>
            <a:off x="4313" y="3543"/>
            <a:ext cx="12183371" cy="1536536"/>
          </a:xfrm>
        </p:spPr>
        <p:txBody>
          <a:bodyPr vert="horz" lIns="91440" tIns="45720" rIns="91440" bIns="45720" rtlCol="0" anchor="ctr">
            <a:normAutofit/>
          </a:bodyPr>
          <a:lstStyle/>
          <a:p>
            <a:pPr algn="ctr"/>
            <a:r>
              <a:rPr lang="en-US" sz="9600" b="1" kern="1200" dirty="0">
                <a:latin typeface="Times New Roman"/>
                <a:cs typeface="Times New Roman"/>
              </a:rPr>
              <a:t>Introduction </a:t>
            </a:r>
            <a:endParaRPr lang="en-US" sz="9600">
              <a:cs typeface="Calibri Light"/>
            </a:endParaRPr>
          </a:p>
        </p:txBody>
      </p:sp>
      <p:pic>
        <p:nvPicPr>
          <p:cNvPr id="4" name="Picture 4" descr="Diagram&#10;&#10;Description automatically generated">
            <a:extLst>
              <a:ext uri="{FF2B5EF4-FFF2-40B4-BE49-F238E27FC236}">
                <a16:creationId xmlns:a16="http://schemas.microsoft.com/office/drawing/2014/main" id="{FC95EBA2-7608-AEFD-352A-D7DAB204633D}"/>
              </a:ext>
            </a:extLst>
          </p:cNvPr>
          <p:cNvPicPr>
            <a:picLocks noGrp="1" noChangeAspect="1"/>
          </p:cNvPicPr>
          <p:nvPr>
            <p:ph idx="1"/>
          </p:nvPr>
        </p:nvPicPr>
        <p:blipFill>
          <a:blip r:embed="rId2"/>
          <a:stretch>
            <a:fillRect/>
          </a:stretch>
        </p:blipFill>
        <p:spPr>
          <a:xfrm>
            <a:off x="-7585" y="1446858"/>
            <a:ext cx="12178414" cy="5404027"/>
          </a:xfrm>
          <a:prstGeom prst="rect">
            <a:avLst/>
          </a:prstGeom>
        </p:spPr>
      </p:pic>
    </p:spTree>
    <p:extLst>
      <p:ext uri="{BB962C8B-B14F-4D97-AF65-F5344CB8AC3E}">
        <p14:creationId xmlns:p14="http://schemas.microsoft.com/office/powerpoint/2010/main" val="114498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5DAF924-450E-3188-DDA7-DFAA354B62B3}"/>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9600" b="1" dirty="0">
                <a:latin typeface="Times New Roman"/>
                <a:cs typeface="Times New Roman"/>
              </a:rPr>
              <a:t>Fire</a:t>
            </a:r>
          </a:p>
        </p:txBody>
      </p:sp>
      <p:sp>
        <p:nvSpPr>
          <p:cNvPr id="28"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Shape 29">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Graphic 6" descr="Fire">
            <a:extLst>
              <a:ext uri="{FF2B5EF4-FFF2-40B4-BE49-F238E27FC236}">
                <a16:creationId xmlns:a16="http://schemas.microsoft.com/office/drawing/2014/main" id="{D38531CC-1524-68DF-1710-FC1637453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4" name="TextBox 3">
            <a:extLst>
              <a:ext uri="{FF2B5EF4-FFF2-40B4-BE49-F238E27FC236}">
                <a16:creationId xmlns:a16="http://schemas.microsoft.com/office/drawing/2014/main" id="{4E4808F6-BDA6-1FB4-5E4B-44016CDABFBF}"/>
              </a:ext>
            </a:extLst>
          </p:cNvPr>
          <p:cNvSpPr txBox="1"/>
          <p:nvPr/>
        </p:nvSpPr>
        <p:spPr>
          <a:xfrm>
            <a:off x="965199" y="3729161"/>
            <a:ext cx="5690043" cy="2277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gn="just">
              <a:lnSpc>
                <a:spcPct val="90000"/>
              </a:lnSpc>
              <a:spcAft>
                <a:spcPts val="600"/>
              </a:spcAft>
              <a:buFont typeface="Arial" panose="020B0604020202020204" pitchFamily="34" charset="0"/>
              <a:buChar char="•"/>
            </a:pPr>
            <a:r>
              <a:rPr lang="en-US" sz="2000" dirty="0">
                <a:latin typeface="Times New Roman"/>
                <a:cs typeface="Times New Roman"/>
              </a:rPr>
              <a:t>Fire is the visible effect of the process of combustion- a special type of chemical reaction. It occurs between oxygen in the air and some sort of fuel. The products from the chemical reaction are completely different from the starting material.</a:t>
            </a:r>
            <a:endParaRPr lang="en-US"/>
          </a:p>
          <a:p>
            <a:pPr indent="-228600" algn="just">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gn="just">
              <a:lnSpc>
                <a:spcPct val="90000"/>
              </a:lnSpc>
              <a:spcAft>
                <a:spcPts val="600"/>
              </a:spcAft>
              <a:buFont typeface="Arial" panose="020B0604020202020204" pitchFamily="34" charset="0"/>
              <a:buChar char="•"/>
            </a:pPr>
            <a:r>
              <a:rPr lang="en-US" sz="2000" dirty="0">
                <a:latin typeface="Times New Roman"/>
                <a:cs typeface="Times New Roman"/>
              </a:rPr>
              <a:t>The fuel must be heated to its ignition temperature for combustion to occur. The reaction will keep going as long as there is enough heat, fuel and oxygen.</a:t>
            </a:r>
          </a:p>
        </p:txBody>
      </p:sp>
      <p:pic>
        <p:nvPicPr>
          <p:cNvPr id="5" name="Picture 5" descr="A picture containing text, clipart, businesscard&#10;&#10;Description automatically generated">
            <a:extLst>
              <a:ext uri="{FF2B5EF4-FFF2-40B4-BE49-F238E27FC236}">
                <a16:creationId xmlns:a16="http://schemas.microsoft.com/office/drawing/2014/main" id="{120DC6C3-44C9-9B6E-5D7D-EF695C75138A}"/>
              </a:ext>
            </a:extLst>
          </p:cNvPr>
          <p:cNvPicPr>
            <a:picLocks noChangeAspect="1"/>
          </p:cNvPicPr>
          <p:nvPr/>
        </p:nvPicPr>
        <p:blipFill>
          <a:blip r:embed="rId4"/>
          <a:stretch>
            <a:fillRect/>
          </a:stretch>
        </p:blipFill>
        <p:spPr>
          <a:xfrm>
            <a:off x="8050038" y="2105530"/>
            <a:ext cx="2713512" cy="3211255"/>
          </a:xfrm>
          <a:prstGeom prst="rect">
            <a:avLst/>
          </a:prstGeom>
        </p:spPr>
      </p:pic>
    </p:spTree>
    <p:extLst>
      <p:ext uri="{BB962C8B-B14F-4D97-AF65-F5344CB8AC3E}">
        <p14:creationId xmlns:p14="http://schemas.microsoft.com/office/powerpoint/2010/main" val="389656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3CB16A-24C5-B6BB-2AE5-080C135D97B4}"/>
              </a:ext>
            </a:extLst>
          </p:cNvPr>
          <p:cNvSpPr>
            <a:spLocks noGrp="1"/>
          </p:cNvSpPr>
          <p:nvPr>
            <p:ph type="title"/>
          </p:nvPr>
        </p:nvSpPr>
        <p:spPr>
          <a:xfrm>
            <a:off x="958506" y="800392"/>
            <a:ext cx="10264697" cy="1212102"/>
          </a:xfrm>
        </p:spPr>
        <p:txBody>
          <a:bodyPr>
            <a:noAutofit/>
          </a:bodyPr>
          <a:lstStyle/>
          <a:p>
            <a:pPr algn="ctr"/>
            <a:r>
              <a:rPr lang="en-US" sz="9600" b="1" dirty="0">
                <a:solidFill>
                  <a:srgbClr val="FFFFFF"/>
                </a:solidFill>
                <a:latin typeface="Times New Roman"/>
                <a:cs typeface="Calibri Light"/>
              </a:rPr>
              <a:t>Proposed Solution</a:t>
            </a:r>
            <a:endParaRPr lang="en-US" sz="9600" b="1">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31A3F233-FB42-0E85-C9C0-05B310D95D50}"/>
              </a:ext>
            </a:extLst>
          </p:cNvPr>
          <p:cNvSpPr>
            <a:spLocks noGrp="1"/>
          </p:cNvSpPr>
          <p:nvPr>
            <p:ph idx="1"/>
          </p:nvPr>
        </p:nvSpPr>
        <p:spPr>
          <a:xfrm>
            <a:off x="1367624" y="2490436"/>
            <a:ext cx="9708995" cy="3567173"/>
          </a:xfrm>
        </p:spPr>
        <p:txBody>
          <a:bodyPr vert="horz" lIns="91440" tIns="45720" rIns="91440" bIns="45720" rtlCol="0" anchor="ctr">
            <a:normAutofit/>
          </a:bodyPr>
          <a:lstStyle/>
          <a:p>
            <a:pPr algn="just"/>
            <a:r>
              <a:rPr lang="en-US" sz="2500" dirty="0">
                <a:latin typeface="Times New Roman"/>
                <a:ea typeface="+mn-lt"/>
                <a:cs typeface="+mn-lt"/>
              </a:rPr>
              <a:t>IOT based Fire Direction system that has the ability to think and recognize pattern based on experience aka collected data and algorithm that has a heigh probability of resulting in unwanted hazardous fire.</a:t>
            </a:r>
            <a:endParaRPr lang="en-US" sz="2500" dirty="0">
              <a:latin typeface="Times New Roman"/>
              <a:cs typeface="Times New Roman"/>
            </a:endParaRPr>
          </a:p>
        </p:txBody>
      </p:sp>
    </p:spTree>
    <p:extLst>
      <p:ext uri="{BB962C8B-B14F-4D97-AF65-F5344CB8AC3E}">
        <p14:creationId xmlns:p14="http://schemas.microsoft.com/office/powerpoint/2010/main" val="317690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C509D2-0C1A-47B8-89C1-D3AB17D45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CCA86-4E11-3CC6-295D-C9B4298844BD}"/>
              </a:ext>
            </a:extLst>
          </p:cNvPr>
          <p:cNvSpPr>
            <a:spLocks noGrp="1"/>
          </p:cNvSpPr>
          <p:nvPr>
            <p:ph type="title"/>
          </p:nvPr>
        </p:nvSpPr>
        <p:spPr>
          <a:xfrm>
            <a:off x="6183321" y="53786"/>
            <a:ext cx="6004365" cy="1672499"/>
          </a:xfrm>
        </p:spPr>
        <p:txBody>
          <a:bodyPr>
            <a:noAutofit/>
          </a:bodyPr>
          <a:lstStyle/>
          <a:p>
            <a:pPr algn="ctr"/>
            <a:r>
              <a:rPr lang="en-US" sz="4000" b="1" dirty="0">
                <a:latin typeface="Times New Roman"/>
                <a:cs typeface="Calibri Light"/>
              </a:rPr>
              <a:t>Proposing Fire Detection System Components</a:t>
            </a:r>
            <a:endParaRPr lang="en-US" sz="4000">
              <a:cs typeface="Calibri Light"/>
            </a:endParaRPr>
          </a:p>
        </p:txBody>
      </p:sp>
      <p:pic>
        <p:nvPicPr>
          <p:cNvPr id="5" name="Picture 5" descr="A picture containing electronics&#10;&#10;Description automatically generated">
            <a:extLst>
              <a:ext uri="{FF2B5EF4-FFF2-40B4-BE49-F238E27FC236}">
                <a16:creationId xmlns:a16="http://schemas.microsoft.com/office/drawing/2014/main" id="{19070A3C-676A-5614-DBFF-263F0F84490D}"/>
              </a:ext>
            </a:extLst>
          </p:cNvPr>
          <p:cNvPicPr>
            <a:picLocks noChangeAspect="1"/>
          </p:cNvPicPr>
          <p:nvPr/>
        </p:nvPicPr>
        <p:blipFill rotWithShape="1">
          <a:blip r:embed="rId2"/>
          <a:srcRect l="6569" r="3420" b="1"/>
          <a:stretch/>
        </p:blipFill>
        <p:spPr>
          <a:xfrm>
            <a:off x="-4642" y="10"/>
            <a:ext cx="3006061" cy="3339639"/>
          </a:xfrm>
          <a:prstGeom prst="rect">
            <a:avLst/>
          </a:prstGeom>
        </p:spPr>
      </p:pic>
      <p:pic>
        <p:nvPicPr>
          <p:cNvPr id="6" name="Picture 6" descr="A picture containing electronics&#10;&#10;Description automatically generated">
            <a:extLst>
              <a:ext uri="{FF2B5EF4-FFF2-40B4-BE49-F238E27FC236}">
                <a16:creationId xmlns:a16="http://schemas.microsoft.com/office/drawing/2014/main" id="{7CBB7304-7E7E-889B-E58F-A898EC26D593}"/>
              </a:ext>
            </a:extLst>
          </p:cNvPr>
          <p:cNvPicPr>
            <a:picLocks noChangeAspect="1"/>
          </p:cNvPicPr>
          <p:nvPr/>
        </p:nvPicPr>
        <p:blipFill rotWithShape="1">
          <a:blip r:embed="rId3"/>
          <a:srcRect l="10437" r="1" b="1"/>
          <a:stretch/>
        </p:blipFill>
        <p:spPr>
          <a:xfrm>
            <a:off x="3198068" y="10"/>
            <a:ext cx="2991088" cy="3339639"/>
          </a:xfrm>
          <a:prstGeom prst="rect">
            <a:avLst/>
          </a:prstGeom>
        </p:spPr>
      </p:pic>
      <p:pic>
        <p:nvPicPr>
          <p:cNvPr id="4" name="Picture 4" descr="A picture containing electronics, circuit&#10;&#10;Description automatically generated">
            <a:extLst>
              <a:ext uri="{FF2B5EF4-FFF2-40B4-BE49-F238E27FC236}">
                <a16:creationId xmlns:a16="http://schemas.microsoft.com/office/drawing/2014/main" id="{2BF4B624-D1C0-E3AD-B149-487A0526CB3C}"/>
              </a:ext>
            </a:extLst>
          </p:cNvPr>
          <p:cNvPicPr>
            <a:picLocks noChangeAspect="1"/>
          </p:cNvPicPr>
          <p:nvPr/>
        </p:nvPicPr>
        <p:blipFill rotWithShape="1">
          <a:blip r:embed="rId4"/>
          <a:srcRect t="4760" r="1" b="3394"/>
          <a:stretch/>
        </p:blipFill>
        <p:spPr>
          <a:xfrm>
            <a:off x="-2" y="3518351"/>
            <a:ext cx="6189158" cy="3339649"/>
          </a:xfrm>
          <a:prstGeom prst="rect">
            <a:avLst/>
          </a:prstGeom>
        </p:spPr>
      </p:pic>
      <p:sp>
        <p:nvSpPr>
          <p:cNvPr id="3" name="Content Placeholder 2">
            <a:extLst>
              <a:ext uri="{FF2B5EF4-FFF2-40B4-BE49-F238E27FC236}">
                <a16:creationId xmlns:a16="http://schemas.microsoft.com/office/drawing/2014/main" id="{D648B22C-49AF-4640-2BCC-851AA4E33D03}"/>
              </a:ext>
            </a:extLst>
          </p:cNvPr>
          <p:cNvSpPr>
            <a:spLocks noGrp="1"/>
          </p:cNvSpPr>
          <p:nvPr>
            <p:ph idx="1"/>
          </p:nvPr>
        </p:nvSpPr>
        <p:spPr>
          <a:xfrm>
            <a:off x="6600265" y="2413645"/>
            <a:ext cx="4753534" cy="3694734"/>
          </a:xfrm>
        </p:spPr>
        <p:txBody>
          <a:bodyPr vert="horz" lIns="91440" tIns="45720" rIns="91440" bIns="45720" rtlCol="0">
            <a:normAutofit/>
          </a:bodyPr>
          <a:lstStyle/>
          <a:p>
            <a:r>
              <a:rPr lang="en-US" sz="2000">
                <a:latin typeface="Times New Roman"/>
                <a:ea typeface="+mn-lt"/>
                <a:cs typeface="+mn-lt"/>
              </a:rPr>
              <a:t>Raspberry Pi</a:t>
            </a:r>
          </a:p>
          <a:p>
            <a:r>
              <a:rPr lang="en-US" sz="2000">
                <a:latin typeface="Times New Roman"/>
                <a:ea typeface="+mn-lt"/>
                <a:cs typeface="+mn-lt"/>
              </a:rPr>
              <a:t>Pi Camera</a:t>
            </a:r>
          </a:p>
          <a:p>
            <a:r>
              <a:rPr lang="en-US" sz="2000">
                <a:latin typeface="Times New Roman"/>
                <a:ea typeface="+mn-lt"/>
                <a:cs typeface="+mn-lt"/>
              </a:rPr>
              <a:t>Buzzer </a:t>
            </a:r>
            <a:endParaRPr lang="en-US" sz="2000">
              <a:latin typeface="Times New Roman"/>
              <a:cs typeface="Calibri"/>
            </a:endParaRPr>
          </a:p>
        </p:txBody>
      </p:sp>
    </p:spTree>
    <p:extLst>
      <p:ext uri="{BB962C8B-B14F-4D97-AF65-F5344CB8AC3E}">
        <p14:creationId xmlns:p14="http://schemas.microsoft.com/office/powerpoint/2010/main" val="389656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0AC0-2C9C-AE2B-DE84-00BAEFC2801E}"/>
              </a:ext>
            </a:extLst>
          </p:cNvPr>
          <p:cNvSpPr>
            <a:spLocks noGrp="1"/>
          </p:cNvSpPr>
          <p:nvPr>
            <p:ph type="title"/>
          </p:nvPr>
        </p:nvSpPr>
        <p:spPr>
          <a:xfrm>
            <a:off x="4314" y="5691"/>
            <a:ext cx="12168995" cy="1325563"/>
          </a:xfrm>
        </p:spPr>
        <p:txBody>
          <a:bodyPr>
            <a:noAutofit/>
          </a:bodyPr>
          <a:lstStyle/>
          <a:p>
            <a:pPr algn="ctr"/>
            <a:r>
              <a:rPr lang="en-US" sz="9600" b="1" dirty="0">
                <a:latin typeface="Times New Roman"/>
                <a:cs typeface="Calibri Light"/>
              </a:rPr>
              <a:t>Internet of Things</a:t>
            </a:r>
            <a:endParaRPr lang="en-US" sz="9600" b="1">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04FE97E4-DB95-1E1C-CCB7-EF5A48EDA13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268956" y="2501361"/>
            <a:ext cx="4929032" cy="4351338"/>
          </a:xfrm>
        </p:spPr>
      </p:pic>
      <p:sp>
        <p:nvSpPr>
          <p:cNvPr id="7" name="TextBox 6">
            <a:extLst>
              <a:ext uri="{FF2B5EF4-FFF2-40B4-BE49-F238E27FC236}">
                <a16:creationId xmlns:a16="http://schemas.microsoft.com/office/drawing/2014/main" id="{0A56A628-DE5D-0F91-51B0-55E699A3B502}"/>
              </a:ext>
            </a:extLst>
          </p:cNvPr>
          <p:cNvSpPr txBox="1"/>
          <p:nvPr/>
        </p:nvSpPr>
        <p:spPr>
          <a:xfrm>
            <a:off x="123646" y="3055144"/>
            <a:ext cx="7243312" cy="161683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500" dirty="0">
                <a:latin typeface="Times New Roman"/>
                <a:cs typeface="Times New Roman"/>
              </a:rPr>
              <a:t>Internet of things (IoT) is the network of programmable software, sensors, electronics, and communication facility that helps to gather and transfer data. </a:t>
            </a:r>
            <a:endParaRPr lang="en-US" sz="2500" dirty="0">
              <a:cs typeface="Calibri"/>
            </a:endParaRPr>
          </a:p>
        </p:txBody>
      </p:sp>
    </p:spTree>
    <p:extLst>
      <p:ext uri="{BB962C8B-B14F-4D97-AF65-F5344CB8AC3E}">
        <p14:creationId xmlns:p14="http://schemas.microsoft.com/office/powerpoint/2010/main" val="131792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43175E-8594-CEC2-81CE-F27F233F6FAF}"/>
              </a:ext>
            </a:extLst>
          </p:cNvPr>
          <p:cNvSpPr>
            <a:spLocks noGrp="1"/>
          </p:cNvSpPr>
          <p:nvPr>
            <p:ph type="title"/>
          </p:nvPr>
        </p:nvSpPr>
        <p:spPr>
          <a:xfrm>
            <a:off x="61076" y="1161288"/>
            <a:ext cx="5241753" cy="4526280"/>
          </a:xfrm>
        </p:spPr>
        <p:txBody>
          <a:bodyPr>
            <a:normAutofit/>
          </a:bodyPr>
          <a:lstStyle/>
          <a:p>
            <a:r>
              <a:rPr lang="en-US" sz="6000" b="1" dirty="0">
                <a:latin typeface="Times New Roman"/>
                <a:ea typeface="+mj-lt"/>
                <a:cs typeface="+mj-lt"/>
              </a:rPr>
              <a:t>Fire Detection</a:t>
            </a:r>
            <a:endParaRPr lang="en-US" sz="6000" b="1">
              <a:latin typeface="Times New Roman"/>
              <a:cs typeface="Times New Roman"/>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DB22B2C-8344-0B73-79C9-BC25375855BB}"/>
              </a:ext>
            </a:extLst>
          </p:cNvPr>
          <p:cNvGraphicFramePr>
            <a:graphicFrameLocks noGrp="1"/>
          </p:cNvGraphicFramePr>
          <p:nvPr>
            <p:ph idx="1"/>
            <p:extLst>
              <p:ext uri="{D42A27DB-BD31-4B8C-83A1-F6EECF244321}">
                <p14:modId xmlns:p14="http://schemas.microsoft.com/office/powerpoint/2010/main" val="210304589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59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55335-DE3D-6A82-DD66-D106AA5B08F5}"/>
              </a:ext>
            </a:extLst>
          </p:cNvPr>
          <p:cNvSpPr>
            <a:spLocks noGrp="1"/>
          </p:cNvSpPr>
          <p:nvPr>
            <p:ph type="title"/>
          </p:nvPr>
        </p:nvSpPr>
        <p:spPr>
          <a:xfrm>
            <a:off x="4314" y="365125"/>
            <a:ext cx="7292901" cy="1807305"/>
          </a:xfrm>
        </p:spPr>
        <p:txBody>
          <a:bodyPr>
            <a:normAutofit/>
          </a:bodyPr>
          <a:lstStyle/>
          <a:p>
            <a:pPr algn="ctr"/>
            <a:r>
              <a:rPr lang="en-US" sz="7200" b="1" dirty="0">
                <a:latin typeface="Times New Roman"/>
                <a:ea typeface="+mj-lt"/>
                <a:cs typeface="+mj-lt"/>
              </a:rPr>
              <a:t>Computer Vision</a:t>
            </a:r>
            <a:endParaRPr lang="en-US" sz="7200" b="1">
              <a:latin typeface="Times New Roman"/>
              <a:cs typeface="Times New Roman"/>
            </a:endParaRPr>
          </a:p>
        </p:txBody>
      </p:sp>
      <p:sp>
        <p:nvSpPr>
          <p:cNvPr id="9" name="Content Placeholder 8">
            <a:extLst>
              <a:ext uri="{FF2B5EF4-FFF2-40B4-BE49-F238E27FC236}">
                <a16:creationId xmlns:a16="http://schemas.microsoft.com/office/drawing/2014/main" id="{374C3A9A-E29A-492C-0622-C4A4C7268D4F}"/>
              </a:ext>
            </a:extLst>
          </p:cNvPr>
          <p:cNvSpPr>
            <a:spLocks noGrp="1"/>
          </p:cNvSpPr>
          <p:nvPr>
            <p:ph idx="1"/>
          </p:nvPr>
        </p:nvSpPr>
        <p:spPr>
          <a:xfrm>
            <a:off x="181304" y="2333297"/>
            <a:ext cx="6288137" cy="3843666"/>
          </a:xfrm>
        </p:spPr>
        <p:txBody>
          <a:bodyPr vert="horz" lIns="91440" tIns="45720" rIns="91440" bIns="45720" rtlCol="0" anchor="t">
            <a:normAutofit/>
          </a:bodyPr>
          <a:lstStyle/>
          <a:p>
            <a:pPr algn="just"/>
            <a:r>
              <a:rPr lang="en-US" sz="2500" dirty="0">
                <a:latin typeface="Times New Roman"/>
                <a:ea typeface="+mn-lt"/>
                <a:cs typeface="+mn-lt"/>
              </a:rPr>
              <a:t>Computer vision is an interdisciplinary scientific field that deals with how computers can be made to gain high-level understanding from digital images or videos. From the perspective of engineering, it seeks to automate tasks that the human visual system can do. </a:t>
            </a:r>
            <a:endParaRPr lang="en-US" sz="2500">
              <a:latin typeface="Times New Roman"/>
              <a:cs typeface="Calibri" panose="020F0502020204030204"/>
            </a:endParaRPr>
          </a:p>
        </p:txBody>
      </p:sp>
      <p:pic>
        <p:nvPicPr>
          <p:cNvPr id="4" name="Picture 4" descr="Background pattern&#10;&#10;Description automatically generated">
            <a:extLst>
              <a:ext uri="{FF2B5EF4-FFF2-40B4-BE49-F238E27FC236}">
                <a16:creationId xmlns:a16="http://schemas.microsoft.com/office/drawing/2014/main" id="{83AB1D9B-B2FF-FB86-2A2B-908F5EC00EE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749" r="1630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A34A2FCD-65A9-DDB2-B12A-5370E908170E}"/>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009434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962</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IoT Based Fire Detection System</vt:lpstr>
      <vt:lpstr>PowerPoint Presentation</vt:lpstr>
      <vt:lpstr>Introduction </vt:lpstr>
      <vt:lpstr>Fire</vt:lpstr>
      <vt:lpstr>Proposed Solution</vt:lpstr>
      <vt:lpstr>Proposing Fire Detection System Components</vt:lpstr>
      <vt:lpstr>Internet of Things</vt:lpstr>
      <vt:lpstr>Fire Detection</vt:lpstr>
      <vt:lpstr>Computer Vision</vt:lpstr>
      <vt:lpstr>Color Conversion &amp; HSV Color Algorithm</vt:lpstr>
      <vt:lpstr>Generate Alert on Fire </vt:lpstr>
      <vt:lpstr>Tools &amp; Technology</vt:lpstr>
      <vt:lpstr>Conceptual Model </vt:lpstr>
      <vt:lpstr>Data Presentation &amp; Analisis</vt:lpstr>
      <vt:lpstr>Testing</vt:lpstr>
      <vt:lpstr>Advantages of This System</vt:lpstr>
      <vt:lpstr>Results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SHALOMSHAN SELVAKUMAR</dc:creator>
  <cp:lastModifiedBy>SHALOMSHAN SELVAKUMAR</cp:lastModifiedBy>
  <cp:revision>460</cp:revision>
  <dcterms:created xsi:type="dcterms:W3CDTF">2022-09-17T12:34:09Z</dcterms:created>
  <dcterms:modified xsi:type="dcterms:W3CDTF">2022-09-26T05:47:52Z</dcterms:modified>
</cp:coreProperties>
</file>