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4"/>
  </p:notesMasterIdLst>
  <p:sldIdLst>
    <p:sldId id="256" r:id="rId2"/>
    <p:sldId id="312" r:id="rId3"/>
    <p:sldId id="296" r:id="rId4"/>
    <p:sldId id="259" r:id="rId5"/>
    <p:sldId id="297" r:id="rId6"/>
    <p:sldId id="298" r:id="rId7"/>
    <p:sldId id="260" r:id="rId8"/>
    <p:sldId id="299" r:id="rId9"/>
    <p:sldId id="261" r:id="rId10"/>
    <p:sldId id="300" r:id="rId11"/>
    <p:sldId id="301" r:id="rId12"/>
    <p:sldId id="302" r:id="rId13"/>
    <p:sldId id="262" r:id="rId14"/>
    <p:sldId id="263" r:id="rId15"/>
    <p:sldId id="266" r:id="rId16"/>
    <p:sldId id="267" r:id="rId17"/>
    <p:sldId id="268" r:id="rId18"/>
    <p:sldId id="303" r:id="rId19"/>
    <p:sldId id="304" r:id="rId20"/>
    <p:sldId id="270" r:id="rId21"/>
    <p:sldId id="305" r:id="rId22"/>
    <p:sldId id="306" r:id="rId23"/>
    <p:sldId id="307" r:id="rId24"/>
    <p:sldId id="271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308" r:id="rId35"/>
    <p:sldId id="309" r:id="rId36"/>
    <p:sldId id="310" r:id="rId37"/>
    <p:sldId id="311" r:id="rId38"/>
    <p:sldId id="289" r:id="rId39"/>
    <p:sldId id="292" r:id="rId40"/>
    <p:sldId id="290" r:id="rId41"/>
    <p:sldId id="291" r:id="rId42"/>
    <p:sldId id="313" r:id="rId4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8538-2C6B-42D8-919C-C4792B10891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3C165-C380-46DC-80DE-CD36870DB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98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3C165-C380-46DC-80DE-CD36870DB5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0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4BD5F39-9E8A-4AC1-943E-24340AF0F96C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44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B73A-723D-491D-9D76-6E741A6E4F08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4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9D75-9C24-4565-A8AA-3E28B74A6965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87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6E74-F850-4E32-A5B1-CEB7A7F9F2FF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157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7BEB-41C5-490D-96FC-E3943690F6F8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99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15D6-C281-4155-B4B1-072670890423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4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2FDF-8257-43FB-ACB0-4D5B6098C291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743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2568-57AB-4571-88F3-9B07149E26E8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95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F08A-CF33-4AD3-81BF-F34C57DDD30F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A2BA-AE67-469B-9B95-1075F9D7BEF3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2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5761-231C-4A52-987E-B259F1F8029B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6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72D0-B5D5-4637-ABD6-3F0B136A8094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3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FF87-ABC4-4619-9394-F637EAB8F640}" type="datetime1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3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AF-A70F-466D-9A56-57264B3297F3}" type="datetime1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09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31B4-90A3-4ECA-AF5B-D4EE49C5D872}" type="datetime1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5963-365F-4EEE-B963-7EBAB0D42A85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35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701F-1028-4354-911B-C857F9F328C2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1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B38F31-9AB7-40B0-B042-81D086478EA9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6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6190" y="33019"/>
            <a:ext cx="14236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PEMP-CSN2501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Sorting Algorithms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4876800"/>
            <a:ext cx="363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 Structures &amp; Algorithms</a:t>
            </a:r>
          </a:p>
          <a:p>
            <a:r>
              <a:rPr lang="en-US" sz="2000" dirty="0" smtClean="0"/>
              <a:t>HND CSD</a:t>
            </a:r>
          </a:p>
          <a:p>
            <a:r>
              <a:rPr lang="en-US" sz="2000" dirty="0" smtClean="0"/>
              <a:t>BCAS Campus, </a:t>
            </a:r>
            <a:r>
              <a:rPr lang="en-US" sz="2000" dirty="0" err="1" smtClean="0"/>
              <a:t>Kalmunai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US" altLang="en-US" smtClean="0"/>
              <a:t>1. </a:t>
            </a:r>
            <a:r>
              <a:rPr lang="en-US" altLang="en-US" b="0" i="1" smtClean="0"/>
              <a:t>BUBBLE SORT</a:t>
            </a:r>
          </a:p>
        </p:txBody>
      </p:sp>
      <p:pic>
        <p:nvPicPr>
          <p:cNvPr id="1331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9733" y="2274138"/>
            <a:ext cx="4953000" cy="18652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733" y="4546106"/>
            <a:ext cx="4953000" cy="168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2819400" y="4139360"/>
            <a:ext cx="375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i="1" dirty="0"/>
              <a:t>Bubble sort: beginning of first pass</a:t>
            </a:r>
            <a:r>
              <a:rPr lang="en-US" alt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US" altLang="en-US" smtClean="0"/>
              <a:t>1. </a:t>
            </a:r>
            <a:r>
              <a:rPr lang="en-US" altLang="en-US" b="0" i="1" smtClean="0"/>
              <a:t>BUBBLE SORT</a:t>
            </a:r>
          </a:p>
        </p:txBody>
      </p:sp>
      <p:pic>
        <p:nvPicPr>
          <p:cNvPr id="14339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2471688"/>
            <a:ext cx="4511196" cy="17431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635" y="4479878"/>
            <a:ext cx="4511196" cy="1756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3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US" altLang="en-US" smtClean="0"/>
              <a:t>1. </a:t>
            </a:r>
            <a:r>
              <a:rPr lang="en-US" altLang="en-US" b="0" i="1" smtClean="0"/>
              <a:t>BUBBLE SORT</a:t>
            </a:r>
          </a:p>
        </p:txBody>
      </p:sp>
      <p:pic>
        <p:nvPicPr>
          <p:cNvPr id="15363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4933" y="2611272"/>
            <a:ext cx="5562600" cy="228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3200400" y="5289340"/>
            <a:ext cx="321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i="1" dirty="0"/>
              <a:t>Bubble sort: end of First pass</a:t>
            </a:r>
            <a:r>
              <a:rPr lang="en-US" alt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8259" y="34290"/>
            <a:ext cx="892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PEMP</a:t>
            </a:r>
            <a:r>
              <a:rPr sz="1000" spc="-5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222DB"/>
                </a:solidFill>
                <a:latin typeface="Times New Roman"/>
                <a:cs typeface="Times New Roman"/>
              </a:rPr>
              <a:t>CSN2501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8" y="5338883"/>
            <a:ext cx="168910" cy="135636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N D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Gangadhar</a:t>
            </a:r>
            <a:r>
              <a:rPr sz="1000" spc="-6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MSRSAS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1579" y="6587490"/>
            <a:ext cx="4098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©M.S.Ramaiah </a:t>
            </a:r>
            <a:r>
              <a:rPr sz="1400" dirty="0">
                <a:latin typeface="Times New Roman"/>
                <a:cs typeface="Times New Roman"/>
              </a:rPr>
              <a:t>School of Advanced Studies 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Bangalore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28800" y="447811"/>
            <a:ext cx="483234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Trace </a:t>
            </a:r>
            <a:r>
              <a:rPr dirty="0"/>
              <a:t>of a </a:t>
            </a:r>
            <a:r>
              <a:rPr spc="-10" dirty="0"/>
              <a:t>Bubble</a:t>
            </a:r>
            <a:r>
              <a:rPr spc="-95" dirty="0"/>
              <a:t> </a:t>
            </a:r>
            <a:r>
              <a:rPr spc="-5" dirty="0"/>
              <a:t>Sort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9069" y="2358390"/>
            <a:ext cx="1304925" cy="2804160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A[0]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40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A[1]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50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A[2]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A[3]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A[4]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60390" y="3884929"/>
            <a:ext cx="505459" cy="0"/>
          </a:xfrm>
          <a:custGeom>
            <a:avLst/>
            <a:gdLst/>
            <a:ahLst/>
            <a:cxnLst/>
            <a:rect l="l" t="t" r="r" b="b"/>
            <a:pathLst>
              <a:path w="505460">
                <a:moveTo>
                  <a:pt x="5054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52440" y="3827779"/>
            <a:ext cx="115570" cy="114300"/>
          </a:xfrm>
          <a:custGeom>
            <a:avLst/>
            <a:gdLst/>
            <a:ahLst/>
            <a:cxnLst/>
            <a:rect l="l" t="t" r="r" b="b"/>
            <a:pathLst>
              <a:path w="115570" h="114300">
                <a:moveTo>
                  <a:pt x="115570" y="0"/>
                </a:moveTo>
                <a:lnTo>
                  <a:pt x="0" y="57150"/>
                </a:lnTo>
                <a:lnTo>
                  <a:pt x="115570" y="114300"/>
                </a:lnTo>
                <a:lnTo>
                  <a:pt x="11557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0390" y="4413250"/>
            <a:ext cx="505459" cy="0"/>
          </a:xfrm>
          <a:custGeom>
            <a:avLst/>
            <a:gdLst/>
            <a:ahLst/>
            <a:cxnLst/>
            <a:rect l="l" t="t" r="r" b="b"/>
            <a:pathLst>
              <a:path w="505460">
                <a:moveTo>
                  <a:pt x="5054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52440" y="4356100"/>
            <a:ext cx="115570" cy="114300"/>
          </a:xfrm>
          <a:custGeom>
            <a:avLst/>
            <a:gdLst/>
            <a:ahLst/>
            <a:cxnLst/>
            <a:rect l="l" t="t" r="r" b="b"/>
            <a:pathLst>
              <a:path w="115570" h="114300">
                <a:moveTo>
                  <a:pt x="115570" y="0"/>
                </a:moveTo>
                <a:lnTo>
                  <a:pt x="0" y="57150"/>
                </a:lnTo>
                <a:lnTo>
                  <a:pt x="115570" y="114300"/>
                </a:lnTo>
                <a:lnTo>
                  <a:pt x="11557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9500" y="3884929"/>
            <a:ext cx="0" cy="525780"/>
          </a:xfrm>
          <a:custGeom>
            <a:avLst/>
            <a:gdLst/>
            <a:ahLst/>
            <a:cxnLst/>
            <a:rect l="l" t="t" r="r" b="b"/>
            <a:pathLst>
              <a:path h="525779">
                <a:moveTo>
                  <a:pt x="0" y="0"/>
                </a:moveTo>
                <a:lnTo>
                  <a:pt x="0" y="525780"/>
                </a:lnTo>
              </a:path>
            </a:pathLst>
          </a:custGeom>
          <a:ln w="38097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16350" y="2358390"/>
            <a:ext cx="365125" cy="2804160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40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50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93389" y="2741929"/>
            <a:ext cx="505459" cy="0"/>
          </a:xfrm>
          <a:custGeom>
            <a:avLst/>
            <a:gdLst/>
            <a:ahLst/>
            <a:cxnLst/>
            <a:rect l="l" t="t" r="r" b="b"/>
            <a:pathLst>
              <a:path w="505460">
                <a:moveTo>
                  <a:pt x="5054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86710" y="268477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93389" y="3270250"/>
            <a:ext cx="505459" cy="0"/>
          </a:xfrm>
          <a:custGeom>
            <a:avLst/>
            <a:gdLst/>
            <a:ahLst/>
            <a:cxnLst/>
            <a:rect l="l" t="t" r="r" b="b"/>
            <a:pathLst>
              <a:path w="505460">
                <a:moveTo>
                  <a:pt x="5054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86710" y="32131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92500" y="2741929"/>
            <a:ext cx="0" cy="523240"/>
          </a:xfrm>
          <a:custGeom>
            <a:avLst/>
            <a:gdLst/>
            <a:ahLst/>
            <a:cxnLst/>
            <a:rect l="l" t="t" r="r" b="b"/>
            <a:pathLst>
              <a:path h="523239">
                <a:moveTo>
                  <a:pt x="0" y="0"/>
                </a:moveTo>
                <a:lnTo>
                  <a:pt x="0" y="523240"/>
                </a:lnTo>
              </a:path>
            </a:pathLst>
          </a:custGeom>
          <a:ln w="38097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187950" y="2358390"/>
            <a:ext cx="363855" cy="2804160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64990" y="3275329"/>
            <a:ext cx="505459" cy="0"/>
          </a:xfrm>
          <a:custGeom>
            <a:avLst/>
            <a:gdLst/>
            <a:ahLst/>
            <a:cxnLst/>
            <a:rect l="l" t="t" r="r" b="b"/>
            <a:pathLst>
              <a:path w="505460">
                <a:moveTo>
                  <a:pt x="5054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58309" y="321817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64990" y="3802379"/>
            <a:ext cx="505459" cy="0"/>
          </a:xfrm>
          <a:custGeom>
            <a:avLst/>
            <a:gdLst/>
            <a:ahLst/>
            <a:cxnLst/>
            <a:rect l="l" t="t" r="r" b="b"/>
            <a:pathLst>
              <a:path w="505460">
                <a:moveTo>
                  <a:pt x="5054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58309" y="374522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64100" y="3275329"/>
            <a:ext cx="0" cy="521970"/>
          </a:xfrm>
          <a:custGeom>
            <a:avLst/>
            <a:gdLst/>
            <a:ahLst/>
            <a:cxnLst/>
            <a:rect l="l" t="t" r="r" b="b"/>
            <a:pathLst>
              <a:path h="521970">
                <a:moveTo>
                  <a:pt x="0" y="0"/>
                </a:moveTo>
                <a:lnTo>
                  <a:pt x="0" y="521970"/>
                </a:lnTo>
              </a:path>
            </a:pathLst>
          </a:custGeom>
          <a:ln w="38097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407150" y="2358390"/>
            <a:ext cx="363855" cy="2804160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77050" y="4417059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50545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70369" y="4358640"/>
            <a:ext cx="114300" cy="115570"/>
          </a:xfrm>
          <a:custGeom>
            <a:avLst/>
            <a:gdLst/>
            <a:ahLst/>
            <a:cxnLst/>
            <a:rect l="l" t="t" r="r" b="b"/>
            <a:pathLst>
              <a:path w="114300" h="115570">
                <a:moveTo>
                  <a:pt x="114300" y="0"/>
                </a:moveTo>
                <a:lnTo>
                  <a:pt x="0" y="58420"/>
                </a:lnTo>
                <a:lnTo>
                  <a:pt x="114300" y="115570"/>
                </a:lnTo>
                <a:lnTo>
                  <a:pt x="11430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77050" y="4944109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50545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70369" y="4885690"/>
            <a:ext cx="114300" cy="115570"/>
          </a:xfrm>
          <a:custGeom>
            <a:avLst/>
            <a:gdLst/>
            <a:ahLst/>
            <a:cxnLst/>
            <a:rect l="l" t="t" r="r" b="b"/>
            <a:pathLst>
              <a:path w="114300" h="115570">
                <a:moveTo>
                  <a:pt x="114300" y="0"/>
                </a:moveTo>
                <a:lnTo>
                  <a:pt x="0" y="58420"/>
                </a:lnTo>
                <a:lnTo>
                  <a:pt x="114300" y="115570"/>
                </a:lnTo>
                <a:lnTo>
                  <a:pt x="11430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76159" y="4417059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700"/>
                </a:lnTo>
              </a:path>
            </a:pathLst>
          </a:custGeom>
          <a:ln w="38097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35100" y="1979929"/>
            <a:ext cx="5782310" cy="377190"/>
          </a:xfrm>
          <a:custGeom>
            <a:avLst/>
            <a:gdLst/>
            <a:ahLst/>
            <a:cxnLst/>
            <a:rect l="l" t="t" r="r" b="b"/>
            <a:pathLst>
              <a:path w="5782309" h="377189">
                <a:moveTo>
                  <a:pt x="5782309" y="377190"/>
                </a:moveTo>
                <a:lnTo>
                  <a:pt x="5759314" y="315567"/>
                </a:lnTo>
                <a:lnTo>
                  <a:pt x="5732638" y="286690"/>
                </a:lnTo>
                <a:lnTo>
                  <a:pt x="5697685" y="260133"/>
                </a:lnTo>
                <a:lnTo>
                  <a:pt x="5655832" y="236671"/>
                </a:lnTo>
                <a:lnTo>
                  <a:pt x="5608461" y="217075"/>
                </a:lnTo>
                <a:lnTo>
                  <a:pt x="5556950" y="202121"/>
                </a:lnTo>
                <a:lnTo>
                  <a:pt x="5502680" y="192581"/>
                </a:lnTo>
                <a:lnTo>
                  <a:pt x="5447030" y="189230"/>
                </a:lnTo>
                <a:lnTo>
                  <a:pt x="3295650" y="189230"/>
                </a:lnTo>
                <a:lnTo>
                  <a:pt x="3239621" y="185876"/>
                </a:lnTo>
                <a:lnTo>
                  <a:pt x="3185057" y="176324"/>
                </a:lnTo>
                <a:lnTo>
                  <a:pt x="3133325" y="161337"/>
                </a:lnTo>
                <a:lnTo>
                  <a:pt x="3085795" y="141677"/>
                </a:lnTo>
                <a:lnTo>
                  <a:pt x="3043836" y="118108"/>
                </a:lnTo>
                <a:lnTo>
                  <a:pt x="3008818" y="91392"/>
                </a:lnTo>
                <a:lnTo>
                  <a:pt x="2982109" y="62294"/>
                </a:lnTo>
                <a:lnTo>
                  <a:pt x="2959100" y="0"/>
                </a:lnTo>
                <a:lnTo>
                  <a:pt x="2953121" y="31575"/>
                </a:lnTo>
                <a:lnTo>
                  <a:pt x="2909428" y="91392"/>
                </a:lnTo>
                <a:lnTo>
                  <a:pt x="2874475" y="118108"/>
                </a:lnTo>
                <a:lnTo>
                  <a:pt x="2832622" y="141677"/>
                </a:lnTo>
                <a:lnTo>
                  <a:pt x="2785251" y="161337"/>
                </a:lnTo>
                <a:lnTo>
                  <a:pt x="2733740" y="176324"/>
                </a:lnTo>
                <a:lnTo>
                  <a:pt x="2679470" y="185876"/>
                </a:lnTo>
                <a:lnTo>
                  <a:pt x="2623820" y="189230"/>
                </a:lnTo>
                <a:lnTo>
                  <a:pt x="336550" y="189230"/>
                </a:lnTo>
                <a:lnTo>
                  <a:pt x="280856" y="192581"/>
                </a:lnTo>
                <a:lnTo>
                  <a:pt x="226469" y="202121"/>
                </a:lnTo>
                <a:lnTo>
                  <a:pt x="174789" y="217075"/>
                </a:lnTo>
                <a:lnTo>
                  <a:pt x="127217" y="236671"/>
                </a:lnTo>
                <a:lnTo>
                  <a:pt x="85154" y="260133"/>
                </a:lnTo>
                <a:lnTo>
                  <a:pt x="50000" y="286690"/>
                </a:lnTo>
                <a:lnTo>
                  <a:pt x="23156" y="315567"/>
                </a:lnTo>
                <a:lnTo>
                  <a:pt x="6022" y="345992"/>
                </a:lnTo>
                <a:lnTo>
                  <a:pt x="0" y="377190"/>
                </a:lnTo>
              </a:path>
            </a:pathLst>
          </a:custGeom>
          <a:ln w="3809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17409" y="2357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35100" y="1979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578859" y="1371600"/>
            <a:ext cx="1367790" cy="459740"/>
          </a:xfrm>
          <a:prstGeom prst="rect">
            <a:avLst/>
          </a:prstGeom>
          <a:solidFill>
            <a:srgbClr val="7F7F7F"/>
          </a:solidFill>
        </p:spPr>
        <p:txBody>
          <a:bodyPr vert="horz" wrap="square" lIns="0" tIns="4699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70"/>
              </a:spcBef>
            </a:pPr>
            <a:r>
              <a:rPr sz="2400" b="1" i="1" spc="110" dirty="0">
                <a:latin typeface="Lucida Sans"/>
                <a:cs typeface="Lucida Sans"/>
              </a:rPr>
              <a:t>I</a:t>
            </a:r>
            <a:r>
              <a:rPr sz="2400" b="1" i="1" spc="5" dirty="0">
                <a:latin typeface="Lucida Sans"/>
                <a:cs typeface="Lucida Sans"/>
              </a:rPr>
              <a:t> </a:t>
            </a:r>
            <a:r>
              <a:rPr sz="2400" b="1" i="1" spc="190" dirty="0">
                <a:latin typeface="Lucida Sans"/>
                <a:cs typeface="Lucida Sans"/>
              </a:rPr>
              <a:t>Pass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767319" y="14478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67319" y="1714500"/>
            <a:ext cx="0" cy="153670"/>
          </a:xfrm>
          <a:custGeom>
            <a:avLst/>
            <a:gdLst/>
            <a:ahLst/>
            <a:cxnLst/>
            <a:rect l="l" t="t" r="r" b="b"/>
            <a:pathLst>
              <a:path h="153669">
                <a:moveTo>
                  <a:pt x="0" y="0"/>
                </a:moveTo>
                <a:lnTo>
                  <a:pt x="0" y="1536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67319" y="198247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67319" y="224917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67319" y="2515870"/>
            <a:ext cx="0" cy="153670"/>
          </a:xfrm>
          <a:custGeom>
            <a:avLst/>
            <a:gdLst/>
            <a:ahLst/>
            <a:cxnLst/>
            <a:rect l="l" t="t" r="r" b="b"/>
            <a:pathLst>
              <a:path h="153669">
                <a:moveTo>
                  <a:pt x="0" y="0"/>
                </a:moveTo>
                <a:lnTo>
                  <a:pt x="0" y="15366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67319" y="278383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67319" y="305053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67319" y="3317240"/>
            <a:ext cx="0" cy="153670"/>
          </a:xfrm>
          <a:custGeom>
            <a:avLst/>
            <a:gdLst/>
            <a:ahLst/>
            <a:cxnLst/>
            <a:rect l="l" t="t" r="r" b="b"/>
            <a:pathLst>
              <a:path h="153670">
                <a:moveTo>
                  <a:pt x="0" y="0"/>
                </a:moveTo>
                <a:lnTo>
                  <a:pt x="0" y="1536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67319" y="358520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67319" y="385190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67319" y="4118609"/>
            <a:ext cx="0" cy="153670"/>
          </a:xfrm>
          <a:custGeom>
            <a:avLst/>
            <a:gdLst/>
            <a:ahLst/>
            <a:cxnLst/>
            <a:rect l="l" t="t" r="r" b="b"/>
            <a:pathLst>
              <a:path h="153670">
                <a:moveTo>
                  <a:pt x="0" y="0"/>
                </a:moveTo>
                <a:lnTo>
                  <a:pt x="0" y="15366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67319" y="43865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67319" y="46532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67319" y="4919979"/>
            <a:ext cx="0" cy="153670"/>
          </a:xfrm>
          <a:custGeom>
            <a:avLst/>
            <a:gdLst/>
            <a:ahLst/>
            <a:cxnLst/>
            <a:rect l="l" t="t" r="r" b="b"/>
            <a:pathLst>
              <a:path h="153670">
                <a:moveTo>
                  <a:pt x="0" y="0"/>
                </a:moveTo>
                <a:lnTo>
                  <a:pt x="0" y="1536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67319" y="518795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67319" y="5454650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86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66800" y="13716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66800" y="1638300"/>
            <a:ext cx="0" cy="153670"/>
          </a:xfrm>
          <a:custGeom>
            <a:avLst/>
            <a:gdLst/>
            <a:ahLst/>
            <a:cxnLst/>
            <a:rect l="l" t="t" r="r" b="b"/>
            <a:pathLst>
              <a:path h="153669">
                <a:moveTo>
                  <a:pt x="0" y="0"/>
                </a:moveTo>
                <a:lnTo>
                  <a:pt x="0" y="1536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66800" y="190627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66800" y="217297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66800" y="2439670"/>
            <a:ext cx="0" cy="153670"/>
          </a:xfrm>
          <a:custGeom>
            <a:avLst/>
            <a:gdLst/>
            <a:ahLst/>
            <a:cxnLst/>
            <a:rect l="l" t="t" r="r" b="b"/>
            <a:pathLst>
              <a:path h="153669">
                <a:moveTo>
                  <a:pt x="0" y="0"/>
                </a:moveTo>
                <a:lnTo>
                  <a:pt x="0" y="15366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66800" y="270763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66800" y="297433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66800" y="3241039"/>
            <a:ext cx="0" cy="153670"/>
          </a:xfrm>
          <a:custGeom>
            <a:avLst/>
            <a:gdLst/>
            <a:ahLst/>
            <a:cxnLst/>
            <a:rect l="l" t="t" r="r" b="b"/>
            <a:pathLst>
              <a:path h="153670">
                <a:moveTo>
                  <a:pt x="0" y="0"/>
                </a:moveTo>
                <a:lnTo>
                  <a:pt x="0" y="1536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66800" y="350900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66800" y="377570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66800" y="404240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66800" y="43103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66800" y="45770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66800" y="48437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66800" y="511175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66800" y="5378450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86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8259" y="34290"/>
            <a:ext cx="892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PEMP</a:t>
            </a:r>
            <a:r>
              <a:rPr sz="1000" spc="-5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222DB"/>
                </a:solidFill>
                <a:latin typeface="Times New Roman"/>
                <a:cs typeface="Times New Roman"/>
              </a:rPr>
              <a:t>CSN2501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8" y="5338883"/>
            <a:ext cx="168910" cy="135636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N D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Gangadhar</a:t>
            </a:r>
            <a:r>
              <a:rPr sz="1000" spc="-6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MSRSAS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1579" y="6587490"/>
            <a:ext cx="4098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©M.S.Ramaiah </a:t>
            </a:r>
            <a:r>
              <a:rPr sz="1400" dirty="0">
                <a:latin typeface="Times New Roman"/>
                <a:cs typeface="Times New Roman"/>
              </a:rPr>
              <a:t>School of Advanced Studies 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Bangalore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9201" y="409711"/>
            <a:ext cx="617918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contd…Trace </a:t>
            </a:r>
            <a:r>
              <a:rPr dirty="0"/>
              <a:t>of a </a:t>
            </a:r>
            <a:r>
              <a:rPr spc="-5" dirty="0"/>
              <a:t>Bubble</a:t>
            </a:r>
            <a:r>
              <a:rPr spc="-95" dirty="0"/>
              <a:t> </a:t>
            </a:r>
            <a:r>
              <a:rPr dirty="0"/>
              <a:t>Sort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1869" y="2348229"/>
            <a:ext cx="1287145" cy="28067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935355" algn="l"/>
              </a:tabLst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	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935355" algn="l"/>
              </a:tabLst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	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935355" algn="l"/>
              </a:tabLst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	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935355" algn="l"/>
              </a:tabLst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	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935355" algn="l"/>
              </a:tabLst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	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69389" y="2734310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27685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2710" y="267716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9389" y="3261359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27685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62710" y="320421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39900" y="2734310"/>
            <a:ext cx="0" cy="523240"/>
          </a:xfrm>
          <a:custGeom>
            <a:avLst/>
            <a:gdLst/>
            <a:ahLst/>
            <a:cxnLst/>
            <a:rect l="l" t="t" r="r" b="b"/>
            <a:pathLst>
              <a:path h="523239">
                <a:moveTo>
                  <a:pt x="0" y="0"/>
                </a:moveTo>
                <a:lnTo>
                  <a:pt x="0" y="523239"/>
                </a:lnTo>
              </a:path>
            </a:pathLst>
          </a:custGeom>
          <a:ln w="38097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901950" y="2348229"/>
            <a:ext cx="363855" cy="28067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6909" y="1969770"/>
            <a:ext cx="2810510" cy="377190"/>
          </a:xfrm>
          <a:custGeom>
            <a:avLst/>
            <a:gdLst/>
            <a:ahLst/>
            <a:cxnLst/>
            <a:rect l="l" t="t" r="r" b="b"/>
            <a:pathLst>
              <a:path w="2810510" h="377189">
                <a:moveTo>
                  <a:pt x="2810510" y="377189"/>
                </a:moveTo>
                <a:lnTo>
                  <a:pt x="2804107" y="330541"/>
                </a:lnTo>
                <a:lnTo>
                  <a:pt x="2786380" y="286361"/>
                </a:lnTo>
                <a:lnTo>
                  <a:pt x="2759551" y="247332"/>
                </a:lnTo>
                <a:lnTo>
                  <a:pt x="2725843" y="216135"/>
                </a:lnTo>
                <a:lnTo>
                  <a:pt x="2687478" y="195450"/>
                </a:lnTo>
                <a:lnTo>
                  <a:pt x="2646679" y="187959"/>
                </a:lnTo>
                <a:lnTo>
                  <a:pt x="1601470" y="187959"/>
                </a:lnTo>
                <a:lnTo>
                  <a:pt x="1561112" y="180563"/>
                </a:lnTo>
                <a:lnTo>
                  <a:pt x="1522871" y="160114"/>
                </a:lnTo>
                <a:lnTo>
                  <a:pt x="1489074" y="129222"/>
                </a:lnTo>
                <a:lnTo>
                  <a:pt x="1462052" y="90499"/>
                </a:lnTo>
                <a:lnTo>
                  <a:pt x="1444131" y="46554"/>
                </a:lnTo>
                <a:lnTo>
                  <a:pt x="1437640" y="0"/>
                </a:lnTo>
                <a:lnTo>
                  <a:pt x="1431242" y="46554"/>
                </a:lnTo>
                <a:lnTo>
                  <a:pt x="1413557" y="90499"/>
                </a:lnTo>
                <a:lnTo>
                  <a:pt x="1386840" y="129222"/>
                </a:lnTo>
                <a:lnTo>
                  <a:pt x="1353349" y="160114"/>
                </a:lnTo>
                <a:lnTo>
                  <a:pt x="1315343" y="180563"/>
                </a:lnTo>
                <a:lnTo>
                  <a:pt x="1275080" y="187959"/>
                </a:lnTo>
                <a:lnTo>
                  <a:pt x="163830" y="187959"/>
                </a:lnTo>
                <a:lnTo>
                  <a:pt x="123031" y="195450"/>
                </a:lnTo>
                <a:lnTo>
                  <a:pt x="84666" y="216135"/>
                </a:lnTo>
                <a:lnTo>
                  <a:pt x="50958" y="247332"/>
                </a:lnTo>
                <a:lnTo>
                  <a:pt x="24129" y="286361"/>
                </a:lnTo>
                <a:lnTo>
                  <a:pt x="6402" y="330541"/>
                </a:lnTo>
                <a:lnTo>
                  <a:pt x="0" y="377189"/>
                </a:lnTo>
              </a:path>
            </a:pathLst>
          </a:custGeom>
          <a:ln w="3809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87420" y="23469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6909" y="196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3400" y="128651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3400" y="155321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400" y="181991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400" y="20878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3400" y="23545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3400" y="26212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3400" y="288925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3400" y="315595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3400" y="342265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3400" y="369062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3400" y="395732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3400" y="422402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3400" y="449199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3400" y="475869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3400" y="502539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3400" y="5292090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0"/>
                </a:moveTo>
                <a:lnTo>
                  <a:pt x="0" y="10033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83789" y="3340100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2768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77110" y="32829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83789" y="3868420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2768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77110" y="381127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11430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54300" y="3340100"/>
            <a:ext cx="0" cy="523240"/>
          </a:xfrm>
          <a:custGeom>
            <a:avLst/>
            <a:gdLst/>
            <a:ahLst/>
            <a:cxnLst/>
            <a:rect l="l" t="t" r="r" b="b"/>
            <a:pathLst>
              <a:path h="523239">
                <a:moveTo>
                  <a:pt x="0" y="0"/>
                </a:moveTo>
                <a:lnTo>
                  <a:pt x="0" y="523239"/>
                </a:lnTo>
              </a:path>
            </a:pathLst>
          </a:custGeom>
          <a:ln w="38097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04920" y="128651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04920" y="155321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04920" y="181991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04920" y="20878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04920" y="23545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04920" y="26212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04920" y="288925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04920" y="315595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04920" y="342265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04920" y="369062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04920" y="395732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04920" y="422402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04920" y="449199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04920" y="475869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04920" y="502539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04920" y="5292090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0"/>
                </a:moveTo>
                <a:lnTo>
                  <a:pt x="0" y="10033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219200" y="1361439"/>
            <a:ext cx="1591310" cy="461009"/>
          </a:xfrm>
          <a:prstGeom prst="rect">
            <a:avLst/>
          </a:prstGeom>
          <a:solidFill>
            <a:srgbClr val="7F7F7F"/>
          </a:solidFill>
        </p:spPr>
        <p:txBody>
          <a:bodyPr vert="horz" wrap="square" lIns="0" tIns="4699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370"/>
              </a:spcBef>
            </a:pPr>
            <a:r>
              <a:rPr sz="2400" b="1" i="1" spc="110" dirty="0">
                <a:latin typeface="Lucida Sans"/>
                <a:cs typeface="Lucida Sans"/>
              </a:rPr>
              <a:t>II</a:t>
            </a:r>
            <a:r>
              <a:rPr sz="2400" b="1" i="1" spc="10" dirty="0">
                <a:latin typeface="Lucida Sans"/>
                <a:cs typeface="Lucida Sans"/>
              </a:rPr>
              <a:t> </a:t>
            </a:r>
            <a:r>
              <a:rPr sz="2400" b="1" i="1" spc="190" dirty="0">
                <a:latin typeface="Lucida Sans"/>
                <a:cs typeface="Lucida Sans"/>
              </a:rPr>
              <a:t>Pass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374390" y="3873500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2768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66440" y="3816350"/>
            <a:ext cx="115570" cy="114300"/>
          </a:xfrm>
          <a:custGeom>
            <a:avLst/>
            <a:gdLst/>
            <a:ahLst/>
            <a:cxnLst/>
            <a:rect l="l" t="t" r="r" b="b"/>
            <a:pathLst>
              <a:path w="115570" h="114300">
                <a:moveTo>
                  <a:pt x="115570" y="0"/>
                </a:moveTo>
                <a:lnTo>
                  <a:pt x="0" y="57150"/>
                </a:lnTo>
                <a:lnTo>
                  <a:pt x="115570" y="114300"/>
                </a:lnTo>
                <a:lnTo>
                  <a:pt x="11557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74390" y="4400550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2768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66440" y="4343400"/>
            <a:ext cx="115570" cy="114300"/>
          </a:xfrm>
          <a:custGeom>
            <a:avLst/>
            <a:gdLst/>
            <a:ahLst/>
            <a:cxnLst/>
            <a:rect l="l" t="t" r="r" b="b"/>
            <a:pathLst>
              <a:path w="115570" h="114300">
                <a:moveTo>
                  <a:pt x="115570" y="0"/>
                </a:moveTo>
                <a:lnTo>
                  <a:pt x="0" y="57150"/>
                </a:lnTo>
                <a:lnTo>
                  <a:pt x="115570" y="114300"/>
                </a:lnTo>
                <a:lnTo>
                  <a:pt x="11557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44900" y="3873500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700"/>
                </a:lnTo>
              </a:path>
            </a:pathLst>
          </a:custGeom>
          <a:ln w="38097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67529" y="2734310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2768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60850" y="267716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67529" y="3261359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2768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60850" y="320421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38040" y="2734310"/>
            <a:ext cx="0" cy="521970"/>
          </a:xfrm>
          <a:custGeom>
            <a:avLst/>
            <a:gdLst/>
            <a:ahLst/>
            <a:cxnLst/>
            <a:rect l="l" t="t" r="r" b="b"/>
            <a:pathLst>
              <a:path h="521970">
                <a:moveTo>
                  <a:pt x="0" y="0"/>
                </a:moveTo>
                <a:lnTo>
                  <a:pt x="0" y="521969"/>
                </a:lnTo>
              </a:path>
            </a:pathLst>
          </a:custGeom>
          <a:ln w="38097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897629" y="2348229"/>
            <a:ext cx="1275715" cy="28067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922655" algn="l"/>
              </a:tabLst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	20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922655" algn="l"/>
              </a:tabLst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	30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922655" algn="l"/>
              </a:tabLst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	10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922655" algn="l"/>
              </a:tabLst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	40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922655" algn="l"/>
              </a:tabLst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	50</a:t>
            </a:r>
            <a:endParaRPr sz="24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279390" y="3265170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2768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72709" y="320802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79390" y="3793490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2768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72709" y="3736340"/>
            <a:ext cx="114300" cy="115570"/>
          </a:xfrm>
          <a:custGeom>
            <a:avLst/>
            <a:gdLst/>
            <a:ahLst/>
            <a:cxnLst/>
            <a:rect l="l" t="t" r="r" b="b"/>
            <a:pathLst>
              <a:path w="114300" h="115570">
                <a:moveTo>
                  <a:pt x="114300" y="0"/>
                </a:moveTo>
                <a:lnTo>
                  <a:pt x="0" y="57150"/>
                </a:lnTo>
                <a:lnTo>
                  <a:pt x="114300" y="115570"/>
                </a:lnTo>
                <a:lnTo>
                  <a:pt x="11430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549900" y="3265170"/>
            <a:ext cx="0" cy="523240"/>
          </a:xfrm>
          <a:custGeom>
            <a:avLst/>
            <a:gdLst/>
            <a:ahLst/>
            <a:cxnLst/>
            <a:rect l="l" t="t" r="r" b="b"/>
            <a:pathLst>
              <a:path h="523239">
                <a:moveTo>
                  <a:pt x="0" y="0"/>
                </a:moveTo>
                <a:lnTo>
                  <a:pt x="0" y="523239"/>
                </a:lnTo>
              </a:path>
            </a:pathLst>
          </a:custGeom>
          <a:ln w="38097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09920" y="128651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09920" y="155321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09920" y="181991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709920" y="20878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09920" y="23545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709920" y="26212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709920" y="288925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709920" y="315595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709920" y="342265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709920" y="369062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709920" y="395732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709920" y="422402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709920" y="449199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709920" y="475869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709920" y="502539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709920" y="529209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3962400" y="1361439"/>
            <a:ext cx="1590040" cy="461009"/>
          </a:xfrm>
          <a:prstGeom prst="rect">
            <a:avLst/>
          </a:prstGeom>
          <a:solidFill>
            <a:srgbClr val="7F7F7F"/>
          </a:solidFill>
        </p:spPr>
        <p:txBody>
          <a:bodyPr vert="horz" wrap="square" lIns="0" tIns="4699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370"/>
              </a:spcBef>
            </a:pPr>
            <a:r>
              <a:rPr sz="2400" b="1" i="1" spc="105" dirty="0">
                <a:latin typeface="Lucida Sans"/>
                <a:cs typeface="Lucida Sans"/>
              </a:rPr>
              <a:t>III</a:t>
            </a:r>
            <a:r>
              <a:rPr sz="2400" b="1" i="1" spc="5" dirty="0">
                <a:latin typeface="Lucida Sans"/>
                <a:cs typeface="Lucida Sans"/>
              </a:rPr>
              <a:t> </a:t>
            </a:r>
            <a:r>
              <a:rPr sz="2400" b="1" i="1" spc="195" dirty="0">
                <a:latin typeface="Lucida Sans"/>
                <a:cs typeface="Lucida Sans"/>
              </a:rPr>
              <a:t>Pass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950970" y="1971039"/>
            <a:ext cx="1666239" cy="375920"/>
          </a:xfrm>
          <a:custGeom>
            <a:avLst/>
            <a:gdLst/>
            <a:ahLst/>
            <a:cxnLst/>
            <a:rect l="l" t="t" r="r" b="b"/>
            <a:pathLst>
              <a:path w="1666239" h="375919">
                <a:moveTo>
                  <a:pt x="1666239" y="375920"/>
                </a:moveTo>
                <a:lnTo>
                  <a:pt x="1660834" y="320283"/>
                </a:lnTo>
                <a:lnTo>
                  <a:pt x="1646163" y="269158"/>
                </a:lnTo>
                <a:lnTo>
                  <a:pt x="1624543" y="227055"/>
                </a:lnTo>
                <a:lnTo>
                  <a:pt x="1598289" y="198485"/>
                </a:lnTo>
                <a:lnTo>
                  <a:pt x="1569719" y="187960"/>
                </a:lnTo>
                <a:lnTo>
                  <a:pt x="949959" y="187960"/>
                </a:lnTo>
                <a:lnTo>
                  <a:pt x="921390" y="177434"/>
                </a:lnTo>
                <a:lnTo>
                  <a:pt x="895136" y="148864"/>
                </a:lnTo>
                <a:lnTo>
                  <a:pt x="873516" y="106761"/>
                </a:lnTo>
                <a:lnTo>
                  <a:pt x="858845" y="55636"/>
                </a:lnTo>
                <a:lnTo>
                  <a:pt x="853439" y="0"/>
                </a:lnTo>
                <a:lnTo>
                  <a:pt x="848024" y="55636"/>
                </a:lnTo>
                <a:lnTo>
                  <a:pt x="833282" y="106761"/>
                </a:lnTo>
                <a:lnTo>
                  <a:pt x="811469" y="148864"/>
                </a:lnTo>
                <a:lnTo>
                  <a:pt x="784839" y="177434"/>
                </a:lnTo>
                <a:lnTo>
                  <a:pt x="755650" y="187960"/>
                </a:lnTo>
                <a:lnTo>
                  <a:pt x="96519" y="187960"/>
                </a:lnTo>
                <a:lnTo>
                  <a:pt x="67950" y="198485"/>
                </a:lnTo>
                <a:lnTo>
                  <a:pt x="41696" y="227055"/>
                </a:lnTo>
                <a:lnTo>
                  <a:pt x="20076" y="269158"/>
                </a:lnTo>
                <a:lnTo>
                  <a:pt x="5405" y="320283"/>
                </a:lnTo>
                <a:lnTo>
                  <a:pt x="0" y="375920"/>
                </a:lnTo>
              </a:path>
            </a:pathLst>
          </a:custGeom>
          <a:ln w="3809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17209" y="23469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50970" y="197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5955029" y="2348229"/>
            <a:ext cx="363855" cy="28067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6498590" y="2734310"/>
            <a:ext cx="276860" cy="0"/>
          </a:xfrm>
          <a:custGeom>
            <a:avLst/>
            <a:gdLst/>
            <a:ahLst/>
            <a:cxnLst/>
            <a:rect l="l" t="t" r="r" b="b"/>
            <a:pathLst>
              <a:path w="276859">
                <a:moveTo>
                  <a:pt x="2768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391909" y="267716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299" y="0"/>
                </a:moveTo>
                <a:lnTo>
                  <a:pt x="0" y="57150"/>
                </a:lnTo>
                <a:lnTo>
                  <a:pt x="114299" y="114300"/>
                </a:lnTo>
                <a:lnTo>
                  <a:pt x="114299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498590" y="3261359"/>
            <a:ext cx="276860" cy="0"/>
          </a:xfrm>
          <a:custGeom>
            <a:avLst/>
            <a:gdLst/>
            <a:ahLst/>
            <a:cxnLst/>
            <a:rect l="l" t="t" r="r" b="b"/>
            <a:pathLst>
              <a:path w="276859">
                <a:moveTo>
                  <a:pt x="2768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91909" y="320421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299" y="0"/>
                </a:moveTo>
                <a:lnTo>
                  <a:pt x="0" y="57150"/>
                </a:lnTo>
                <a:lnTo>
                  <a:pt x="114299" y="114300"/>
                </a:lnTo>
                <a:lnTo>
                  <a:pt x="114299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769100" y="2734310"/>
            <a:ext cx="0" cy="521970"/>
          </a:xfrm>
          <a:custGeom>
            <a:avLst/>
            <a:gdLst/>
            <a:ahLst/>
            <a:cxnLst/>
            <a:rect l="l" t="t" r="r" b="b"/>
            <a:pathLst>
              <a:path h="521970">
                <a:moveTo>
                  <a:pt x="0" y="0"/>
                </a:moveTo>
                <a:lnTo>
                  <a:pt x="0" y="521969"/>
                </a:lnTo>
              </a:path>
            </a:pathLst>
          </a:custGeom>
          <a:ln w="38097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5867400" y="1361439"/>
            <a:ext cx="1590040" cy="461009"/>
          </a:xfrm>
          <a:prstGeom prst="rect">
            <a:avLst/>
          </a:prstGeom>
          <a:solidFill>
            <a:srgbClr val="7F7F7F"/>
          </a:solidFill>
        </p:spPr>
        <p:txBody>
          <a:bodyPr vert="horz" wrap="square" lIns="0" tIns="4699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370"/>
              </a:spcBef>
            </a:pPr>
            <a:r>
              <a:rPr sz="2400" b="1" i="1" spc="100" dirty="0">
                <a:latin typeface="Lucida Sans"/>
                <a:cs typeface="Lucida Sans"/>
              </a:rPr>
              <a:t>IV</a:t>
            </a:r>
            <a:r>
              <a:rPr sz="2400" b="1" i="1" spc="5" dirty="0">
                <a:latin typeface="Lucida Sans"/>
                <a:cs typeface="Lucida Sans"/>
              </a:rPr>
              <a:t> </a:t>
            </a:r>
            <a:r>
              <a:rPr sz="2400" b="1" i="1" spc="195" dirty="0">
                <a:latin typeface="Lucida Sans"/>
                <a:cs typeface="Lucida Sans"/>
              </a:rPr>
              <a:t>Pass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857240" y="1971039"/>
            <a:ext cx="830580" cy="375920"/>
          </a:xfrm>
          <a:custGeom>
            <a:avLst/>
            <a:gdLst/>
            <a:ahLst/>
            <a:cxnLst/>
            <a:rect l="l" t="t" r="r" b="b"/>
            <a:pathLst>
              <a:path w="830579" h="375919">
                <a:moveTo>
                  <a:pt x="830580" y="375920"/>
                </a:moveTo>
                <a:lnTo>
                  <a:pt x="826452" y="306903"/>
                </a:lnTo>
                <a:lnTo>
                  <a:pt x="815657" y="246697"/>
                </a:lnTo>
                <a:lnTo>
                  <a:pt x="800576" y="204112"/>
                </a:lnTo>
                <a:lnTo>
                  <a:pt x="783589" y="187960"/>
                </a:lnTo>
                <a:lnTo>
                  <a:pt x="461010" y="187960"/>
                </a:lnTo>
                <a:lnTo>
                  <a:pt x="443289" y="171807"/>
                </a:lnTo>
                <a:lnTo>
                  <a:pt x="427831" y="129222"/>
                </a:lnTo>
                <a:lnTo>
                  <a:pt x="416897" y="69016"/>
                </a:lnTo>
                <a:lnTo>
                  <a:pt x="412750" y="0"/>
                </a:lnTo>
                <a:lnTo>
                  <a:pt x="408602" y="69016"/>
                </a:lnTo>
                <a:lnTo>
                  <a:pt x="397668" y="129222"/>
                </a:lnTo>
                <a:lnTo>
                  <a:pt x="382210" y="171807"/>
                </a:lnTo>
                <a:lnTo>
                  <a:pt x="364489" y="187960"/>
                </a:lnTo>
                <a:lnTo>
                  <a:pt x="48260" y="187960"/>
                </a:lnTo>
                <a:lnTo>
                  <a:pt x="30539" y="204112"/>
                </a:lnTo>
                <a:lnTo>
                  <a:pt x="15081" y="246697"/>
                </a:lnTo>
                <a:lnTo>
                  <a:pt x="4147" y="306903"/>
                </a:lnTo>
                <a:lnTo>
                  <a:pt x="0" y="375920"/>
                </a:lnTo>
              </a:path>
            </a:pathLst>
          </a:custGeom>
          <a:ln w="3809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687819" y="23469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857240" y="197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691119" y="136271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691119" y="162941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691119" y="189611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691119" y="21640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691119" y="24307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691119" y="26974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691119" y="296545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691119" y="323215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691119" y="349885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691119" y="376682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691119" y="403352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691119" y="430022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691119" y="456819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691119" y="483489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691119" y="510159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691119" y="5369559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5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8087359" y="2423159"/>
            <a:ext cx="363855" cy="28067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b="1" i="1" spc="-10" dirty="0">
                <a:solidFill>
                  <a:srgbClr val="006600"/>
                </a:solidFill>
                <a:latin typeface="Arial"/>
                <a:cs typeface="Arial"/>
              </a:rPr>
              <a:t>1</a:t>
            </a:r>
            <a:r>
              <a:rPr sz="2400" b="1" i="1" dirty="0">
                <a:solidFill>
                  <a:srgbClr val="0066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i="1" spc="-10" dirty="0">
                <a:solidFill>
                  <a:srgbClr val="006600"/>
                </a:solidFill>
                <a:latin typeface="Arial"/>
                <a:cs typeface="Arial"/>
              </a:rPr>
              <a:t>2</a:t>
            </a:r>
            <a:r>
              <a:rPr sz="2400" b="1" i="1" dirty="0">
                <a:solidFill>
                  <a:srgbClr val="0066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i="1" spc="-10" dirty="0">
                <a:solidFill>
                  <a:srgbClr val="006600"/>
                </a:solidFill>
                <a:latin typeface="Arial"/>
                <a:cs typeface="Arial"/>
              </a:rPr>
              <a:t>3</a:t>
            </a:r>
            <a:r>
              <a:rPr sz="2400" b="1" i="1" dirty="0">
                <a:solidFill>
                  <a:srgbClr val="0066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i="1" spc="-10" dirty="0">
                <a:solidFill>
                  <a:srgbClr val="006600"/>
                </a:solidFill>
                <a:latin typeface="Arial"/>
                <a:cs typeface="Arial"/>
              </a:rPr>
              <a:t>4</a:t>
            </a:r>
            <a:r>
              <a:rPr sz="2400" b="1" i="1" dirty="0">
                <a:solidFill>
                  <a:srgbClr val="0066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i="1" spc="-10" dirty="0">
                <a:solidFill>
                  <a:srgbClr val="006600"/>
                </a:solidFill>
                <a:latin typeface="Arial"/>
                <a:cs typeface="Arial"/>
              </a:rPr>
              <a:t>5</a:t>
            </a:r>
            <a:r>
              <a:rPr sz="2400" b="1" i="1" dirty="0">
                <a:solidFill>
                  <a:srgbClr val="0066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848600" y="1437639"/>
            <a:ext cx="1060450" cy="642620"/>
          </a:xfrm>
          <a:prstGeom prst="rect">
            <a:avLst/>
          </a:prstGeom>
          <a:solidFill>
            <a:srgbClr val="7F7F7F"/>
          </a:solidFill>
        </p:spPr>
        <p:txBody>
          <a:bodyPr vert="horz" wrap="square" lIns="0" tIns="46990" rIns="0" bIns="0" rtlCol="0">
            <a:spAutoFit/>
          </a:bodyPr>
          <a:lstStyle/>
          <a:p>
            <a:pPr marL="177800" marR="90805" indent="-78740">
              <a:lnSpc>
                <a:spcPct val="100000"/>
              </a:lnSpc>
              <a:spcBef>
                <a:spcPts val="370"/>
              </a:spcBef>
            </a:pPr>
            <a:r>
              <a:rPr sz="1800" b="1" i="1" spc="200" dirty="0">
                <a:latin typeface="Lucida Sans"/>
                <a:cs typeface="Lucida Sans"/>
              </a:rPr>
              <a:t>S</a:t>
            </a:r>
            <a:r>
              <a:rPr sz="1800" b="1" i="1" spc="130" dirty="0">
                <a:latin typeface="Lucida Sans"/>
                <a:cs typeface="Lucida Sans"/>
              </a:rPr>
              <a:t>o</a:t>
            </a:r>
            <a:r>
              <a:rPr sz="1800" b="1" i="1" spc="80" dirty="0">
                <a:latin typeface="Lucida Sans"/>
                <a:cs typeface="Lucida Sans"/>
              </a:rPr>
              <a:t>rt</a:t>
            </a:r>
            <a:r>
              <a:rPr sz="1800" b="1" i="1" spc="110" dirty="0">
                <a:latin typeface="Lucida Sans"/>
                <a:cs typeface="Lucida Sans"/>
              </a:rPr>
              <a:t>e</a:t>
            </a:r>
            <a:r>
              <a:rPr sz="1800" b="1" i="1" spc="95" dirty="0">
                <a:latin typeface="Lucida Sans"/>
                <a:cs typeface="Lucida Sans"/>
              </a:rPr>
              <a:t>d </a:t>
            </a:r>
            <a:r>
              <a:rPr sz="1800" b="1" i="1" spc="65" dirty="0">
                <a:latin typeface="Lucida Sans"/>
                <a:cs typeface="Lucida Sans"/>
              </a:rPr>
              <a:t> </a:t>
            </a:r>
            <a:r>
              <a:rPr sz="1800" b="1" i="1" spc="30" dirty="0">
                <a:latin typeface="Lucida Sans"/>
                <a:cs typeface="Lucida Sans"/>
              </a:rPr>
              <a:t>Array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119" name="Slide Number Placeholder 1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8259" y="34290"/>
            <a:ext cx="892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PEMP</a:t>
            </a:r>
            <a:r>
              <a:rPr sz="1000" spc="-5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222DB"/>
                </a:solidFill>
                <a:latin typeface="Times New Roman"/>
                <a:cs typeface="Times New Roman"/>
              </a:rPr>
              <a:t>CSN2501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8" y="5338883"/>
            <a:ext cx="168910" cy="135636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N D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Gangadhar</a:t>
            </a:r>
            <a:r>
              <a:rPr sz="1000" spc="-6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MSRSAS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1579" y="6587490"/>
            <a:ext cx="4098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©M.S.Ramaiah </a:t>
            </a:r>
            <a:r>
              <a:rPr sz="1400" dirty="0">
                <a:latin typeface="Times New Roman"/>
                <a:cs typeface="Times New Roman"/>
              </a:rPr>
              <a:t>School of Advanced Studies 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Bangalore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62200" y="562111"/>
            <a:ext cx="350964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2. </a:t>
            </a:r>
            <a:r>
              <a:rPr spc="-5" dirty="0" smtClean="0"/>
              <a:t>Selection</a:t>
            </a:r>
            <a:r>
              <a:rPr spc="-80" dirty="0" smtClean="0"/>
              <a:t> </a:t>
            </a:r>
            <a:r>
              <a:rPr spc="-5" dirty="0"/>
              <a:t>Sort</a:t>
            </a:r>
          </a:p>
        </p:txBody>
      </p:sp>
      <p:sp>
        <p:nvSpPr>
          <p:cNvPr id="7" name="object 7"/>
          <p:cNvSpPr/>
          <p:nvPr/>
        </p:nvSpPr>
        <p:spPr>
          <a:xfrm>
            <a:off x="699769" y="1567180"/>
            <a:ext cx="219710" cy="219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9769" y="2374900"/>
            <a:ext cx="219710" cy="219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9769" y="3548379"/>
            <a:ext cx="219710" cy="219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7069" y="1482090"/>
            <a:ext cx="7613015" cy="406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170" marR="1143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Selection sort </a:t>
            </a:r>
            <a:r>
              <a:rPr sz="2400" dirty="0">
                <a:latin typeface="Times New Roman"/>
                <a:cs typeface="Times New Roman"/>
              </a:rPr>
              <a:t>is a sorting </a:t>
            </a:r>
            <a:r>
              <a:rPr sz="2400" spc="-5" dirty="0">
                <a:latin typeface="Times New Roman"/>
                <a:cs typeface="Times New Roman"/>
              </a:rPr>
              <a:t>algorithm, specifically </a:t>
            </a:r>
            <a:r>
              <a:rPr sz="2400" dirty="0">
                <a:latin typeface="Times New Roman"/>
                <a:cs typeface="Times New Roman"/>
              </a:rPr>
              <a:t>an in-  place </a:t>
            </a:r>
            <a:r>
              <a:rPr sz="2400" spc="-5" dirty="0">
                <a:latin typeface="Times New Roman"/>
                <a:cs typeface="Times New Roman"/>
              </a:rPr>
              <a:t>comparison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sort.</a:t>
            </a:r>
            <a:endParaRPr sz="2400">
              <a:latin typeface="Times New Roman"/>
              <a:cs typeface="Times New Roman"/>
            </a:endParaRPr>
          </a:p>
          <a:p>
            <a:pPr marL="344170" marR="5080" algn="just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Times New Roman"/>
                <a:cs typeface="Times New Roman"/>
              </a:rPr>
              <a:t>Selection </a:t>
            </a:r>
            <a:r>
              <a:rPr sz="2400" dirty="0">
                <a:latin typeface="Times New Roman"/>
                <a:cs typeface="Times New Roman"/>
              </a:rPr>
              <a:t>sort is </a:t>
            </a:r>
            <a:r>
              <a:rPr sz="2400" spc="-5" dirty="0">
                <a:latin typeface="Times New Roman"/>
                <a:cs typeface="Times New Roman"/>
              </a:rPr>
              <a:t>noted for </a:t>
            </a:r>
            <a:r>
              <a:rPr sz="2400" dirty="0">
                <a:latin typeface="Times New Roman"/>
                <a:cs typeface="Times New Roman"/>
              </a:rPr>
              <a:t>its simplicity, and also has  </a:t>
            </a:r>
            <a:r>
              <a:rPr sz="2400" spc="-5" dirty="0">
                <a:latin typeface="Times New Roman"/>
                <a:cs typeface="Times New Roman"/>
              </a:rPr>
              <a:t>performance </a:t>
            </a:r>
            <a:r>
              <a:rPr sz="2400" dirty="0">
                <a:latin typeface="Times New Roman"/>
                <a:cs typeface="Times New Roman"/>
              </a:rPr>
              <a:t>advantages over </a:t>
            </a:r>
            <a:r>
              <a:rPr sz="2400" spc="-5" dirty="0">
                <a:latin typeface="Times New Roman"/>
                <a:cs typeface="Times New Roman"/>
              </a:rPr>
              <a:t>more complicated algorithms  </a:t>
            </a:r>
            <a:r>
              <a:rPr sz="2400" dirty="0">
                <a:latin typeface="Times New Roman"/>
                <a:cs typeface="Times New Roman"/>
              </a:rPr>
              <a:t>in certain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situations.</a:t>
            </a:r>
            <a:endParaRPr sz="2400">
              <a:latin typeface="Times New Roman"/>
              <a:cs typeface="Times New Roman"/>
            </a:endParaRPr>
          </a:p>
          <a:p>
            <a:pPr marL="344170" algn="just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It works 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follows:</a:t>
            </a:r>
            <a:endParaRPr sz="2400">
              <a:latin typeface="Times New Roman"/>
              <a:cs typeface="Times New Roman"/>
            </a:endParaRPr>
          </a:p>
          <a:p>
            <a:pPr marL="344170" indent="-331470" algn="just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344170" algn="l"/>
              </a:tabLst>
            </a:pPr>
            <a:r>
              <a:rPr sz="2400" spc="-5" dirty="0">
                <a:latin typeface="Times New Roman"/>
                <a:cs typeface="Times New Roman"/>
              </a:rPr>
              <a:t>Find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minimum </a:t>
            </a:r>
            <a:r>
              <a:rPr sz="2400" dirty="0">
                <a:latin typeface="Times New Roman"/>
                <a:cs typeface="Times New Roman"/>
              </a:rPr>
              <a:t>value in 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</a:t>
            </a:r>
            <a:endParaRPr sz="2400">
              <a:latin typeface="Times New Roman"/>
              <a:cs typeface="Times New Roman"/>
            </a:endParaRPr>
          </a:p>
          <a:p>
            <a:pPr marL="344170" indent="-331470" algn="just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44170" algn="l"/>
              </a:tabLst>
            </a:pPr>
            <a:r>
              <a:rPr sz="2400" spc="-5" dirty="0">
                <a:latin typeface="Times New Roman"/>
                <a:cs typeface="Times New Roman"/>
              </a:rPr>
              <a:t>Swap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the value in the first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position</a:t>
            </a:r>
            <a:endParaRPr sz="2400">
              <a:latin typeface="Times New Roman"/>
              <a:cs typeface="Times New Roman"/>
            </a:endParaRPr>
          </a:p>
          <a:p>
            <a:pPr marL="344170" marR="10160" indent="-331470" algn="just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44170" algn="l"/>
              </a:tabLst>
            </a:pPr>
            <a:r>
              <a:rPr sz="2400" spc="-5" dirty="0">
                <a:latin typeface="Times New Roman"/>
                <a:cs typeface="Times New Roman"/>
              </a:rPr>
              <a:t>Repeat </a:t>
            </a:r>
            <a:r>
              <a:rPr sz="2400" dirty="0">
                <a:latin typeface="Times New Roman"/>
                <a:cs typeface="Times New Roman"/>
              </a:rPr>
              <a:t>the steps </a:t>
            </a:r>
            <a:r>
              <a:rPr sz="2400" spc="-5" dirty="0">
                <a:latin typeface="Times New Roman"/>
                <a:cs typeface="Times New Roman"/>
              </a:rPr>
              <a:t>above for remainder </a:t>
            </a:r>
            <a:r>
              <a:rPr sz="2400" dirty="0">
                <a:latin typeface="Times New Roman"/>
                <a:cs typeface="Times New Roman"/>
              </a:rPr>
              <a:t>of the list (starting at  the </a:t>
            </a:r>
            <a:r>
              <a:rPr sz="2400" spc="-5" dirty="0">
                <a:latin typeface="Times New Roman"/>
                <a:cs typeface="Times New Roman"/>
              </a:rPr>
              <a:t>second </a:t>
            </a:r>
            <a:r>
              <a:rPr sz="2400" dirty="0">
                <a:latin typeface="Times New Roman"/>
                <a:cs typeface="Times New Roman"/>
              </a:rPr>
              <a:t>position)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8259" y="34290"/>
            <a:ext cx="892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PEMP</a:t>
            </a:r>
            <a:r>
              <a:rPr sz="1000" spc="-5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222DB"/>
                </a:solidFill>
                <a:latin typeface="Times New Roman"/>
                <a:cs typeface="Times New Roman"/>
              </a:rPr>
              <a:t>CSN2501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8" y="5338883"/>
            <a:ext cx="168910" cy="135636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N D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Gangadhar</a:t>
            </a:r>
            <a:r>
              <a:rPr sz="1000" spc="-6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MSRSAS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1579" y="6587490"/>
            <a:ext cx="4098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©M.S.Ramaiah </a:t>
            </a:r>
            <a:r>
              <a:rPr sz="1400" dirty="0">
                <a:latin typeface="Times New Roman"/>
                <a:cs typeface="Times New Roman"/>
              </a:rPr>
              <a:t>School of Advanced Studies 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Bangalore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93850" y="371611"/>
            <a:ext cx="525652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Trace </a:t>
            </a:r>
            <a:r>
              <a:rPr dirty="0"/>
              <a:t>of a </a:t>
            </a:r>
            <a:r>
              <a:rPr spc="-10" dirty="0"/>
              <a:t>Selection</a:t>
            </a:r>
            <a:r>
              <a:rPr spc="-65" dirty="0"/>
              <a:t> </a:t>
            </a:r>
            <a:r>
              <a:rPr dirty="0"/>
              <a:t>Sort</a:t>
            </a:r>
          </a:p>
        </p:txBody>
      </p:sp>
      <p:sp>
        <p:nvSpPr>
          <p:cNvPr id="7" name="object 7"/>
          <p:cNvSpPr/>
          <p:nvPr/>
        </p:nvSpPr>
        <p:spPr>
          <a:xfrm>
            <a:off x="1896110" y="1676400"/>
            <a:ext cx="0" cy="1436370"/>
          </a:xfrm>
          <a:custGeom>
            <a:avLst/>
            <a:gdLst/>
            <a:ahLst/>
            <a:cxnLst/>
            <a:rect l="l" t="t" r="r" b="b"/>
            <a:pathLst>
              <a:path h="1436370">
                <a:moveTo>
                  <a:pt x="0" y="0"/>
                </a:moveTo>
                <a:lnTo>
                  <a:pt x="0" y="1436370"/>
                </a:lnTo>
              </a:path>
            </a:pathLst>
          </a:custGeom>
          <a:ln w="38097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4330" y="1676400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27685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17650" y="16192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0529" y="3117850"/>
            <a:ext cx="200660" cy="0"/>
          </a:xfrm>
          <a:custGeom>
            <a:avLst/>
            <a:gdLst/>
            <a:ahLst/>
            <a:cxnLst/>
            <a:rect l="l" t="t" r="r" b="b"/>
            <a:pathLst>
              <a:path w="200660">
                <a:moveTo>
                  <a:pt x="20065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93850" y="30607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56129" y="11430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56129" y="1219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56129" y="12954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56129" y="13716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6129" y="14478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6129" y="1524000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6129" y="160146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56129" y="1677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56129" y="1753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56129" y="1830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56129" y="1906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56129" y="19824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56129" y="2058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56129" y="2134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6129" y="2211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6129" y="2287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6129" y="2364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56129" y="2440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56129" y="2517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56129" y="2593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56129" y="2669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56129" y="2745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56129" y="2821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56129" y="2898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56129" y="2974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56129" y="3050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56129" y="3126739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56129" y="32042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56129" y="3280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56129" y="3356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56129" y="3432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56129" y="3509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56129" y="35852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56129" y="3661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56129" y="3737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56129" y="3813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56129" y="3890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56129" y="396620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56129" y="4043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56129" y="4119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56129" y="4196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56129" y="4272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56129" y="4348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56129" y="4424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56129" y="4500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56129" y="4577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56129" y="4653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056129" y="4729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56129" y="4806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56129" y="4883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056129" y="4959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56129" y="5035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56129" y="5111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56129" y="5187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6129" y="5264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56129" y="5340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56129" y="5416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56129" y="5492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56129" y="556895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4"/>
                </a:moveTo>
                <a:lnTo>
                  <a:pt x="19050" y="19684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56129" y="56464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56129" y="57226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56129" y="57988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56129" y="58750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56129" y="59512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306070" y="991362"/>
            <a:ext cx="1245235" cy="506666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400" spc="-5" dirty="0">
                <a:latin typeface="Times New Roman"/>
                <a:cs typeface="Times New Roman"/>
              </a:rPr>
              <a:t>Passes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1210" dirty="0">
                <a:latin typeface="Symbol"/>
                <a:cs typeface="Symbol"/>
              </a:rPr>
              <a:t></a:t>
            </a:r>
            <a:endParaRPr sz="2400">
              <a:latin typeface="Symbol"/>
              <a:cs typeface="Symbol"/>
            </a:endParaRPr>
          </a:p>
          <a:p>
            <a:pPr marL="163195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A[0] =</a:t>
            </a:r>
            <a:r>
              <a:rPr sz="20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45</a:t>
            </a:r>
            <a:endParaRPr sz="200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A[1] =</a:t>
            </a:r>
            <a:r>
              <a:rPr sz="20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A[2] =</a:t>
            </a:r>
            <a:r>
              <a:rPr sz="20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40</a:t>
            </a:r>
            <a:endParaRPr sz="200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  <a:spcBef>
                <a:spcPts val="124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A[3] =</a:t>
            </a:r>
            <a:r>
              <a:rPr sz="20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05</a:t>
            </a:r>
            <a:endParaRPr sz="200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A[4] =</a:t>
            </a:r>
            <a:r>
              <a:rPr sz="20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A[5] =</a:t>
            </a:r>
            <a:r>
              <a:rPr sz="20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25</a:t>
            </a:r>
            <a:endParaRPr sz="200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A[6] =</a:t>
            </a:r>
            <a:r>
              <a:rPr sz="20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50</a:t>
            </a:r>
            <a:endParaRPr sz="200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A[7] =</a:t>
            </a:r>
            <a:r>
              <a:rPr sz="20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35</a:t>
            </a:r>
            <a:endParaRPr sz="200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  <a:spcBef>
                <a:spcPts val="124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A[8] =</a:t>
            </a:r>
            <a:r>
              <a:rPr sz="20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A[9] =</a:t>
            </a:r>
            <a:r>
              <a:rPr sz="20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287270" y="823722"/>
            <a:ext cx="369570" cy="523430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680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05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40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45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25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50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35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956560" y="2133600"/>
            <a:ext cx="0" cy="3721100"/>
          </a:xfrm>
          <a:custGeom>
            <a:avLst/>
            <a:gdLst/>
            <a:ahLst/>
            <a:cxnLst/>
            <a:rect l="l" t="t" r="r" b="b"/>
            <a:pathLst>
              <a:path h="3721100">
                <a:moveTo>
                  <a:pt x="0" y="0"/>
                </a:moveTo>
                <a:lnTo>
                  <a:pt x="0" y="3721100"/>
                </a:lnTo>
              </a:path>
            </a:pathLst>
          </a:custGeom>
          <a:ln w="38097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688589" y="2133600"/>
            <a:ext cx="274320" cy="0"/>
          </a:xfrm>
          <a:custGeom>
            <a:avLst/>
            <a:gdLst/>
            <a:ahLst/>
            <a:cxnLst/>
            <a:rect l="l" t="t" r="r" b="b"/>
            <a:pathLst>
              <a:path w="274319">
                <a:moveTo>
                  <a:pt x="27432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81910" y="20764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760979" y="5859779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19938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53029" y="5802629"/>
            <a:ext cx="115570" cy="114300"/>
          </a:xfrm>
          <a:custGeom>
            <a:avLst/>
            <a:gdLst/>
            <a:ahLst/>
            <a:cxnLst/>
            <a:rect l="l" t="t" r="r" b="b"/>
            <a:pathLst>
              <a:path w="115569" h="114300">
                <a:moveTo>
                  <a:pt x="115569" y="0"/>
                </a:moveTo>
                <a:lnTo>
                  <a:pt x="0" y="57150"/>
                </a:lnTo>
                <a:lnTo>
                  <a:pt x="115569" y="114300"/>
                </a:lnTo>
                <a:lnTo>
                  <a:pt x="115569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119120" y="11430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119120" y="1219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119120" y="12954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119120" y="13716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119120" y="14478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19120" y="1524000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119120" y="160146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119120" y="1677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119120" y="1753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119120" y="1830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119120" y="1906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119120" y="19824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119120" y="2058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119120" y="2134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119120" y="2211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119120" y="2287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119120" y="2364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119120" y="2440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119120" y="2517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119120" y="2593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119120" y="2669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119120" y="2745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119120" y="2821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119120" y="2898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119120" y="2974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119120" y="3050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119120" y="3126739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119120" y="32042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119120" y="3280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119120" y="3356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119120" y="3432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119120" y="3509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119120" y="35852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119120" y="3661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119120" y="3737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119120" y="3813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119120" y="3890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119120" y="396620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119120" y="4043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119120" y="4119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119120" y="4196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119120" y="4272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119120" y="4348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119120" y="4424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119120" y="4500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119120" y="4577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119120" y="4653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119120" y="4729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119120" y="4806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119120" y="4883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119120" y="4959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119120" y="5035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119120" y="5111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119120" y="5187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119120" y="5264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119120" y="5340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119120" y="5416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119120" y="5492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119120" y="556895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4"/>
                </a:moveTo>
                <a:lnTo>
                  <a:pt x="19050" y="19684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119120" y="56464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119120" y="57226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119120" y="57988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119120" y="58750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119120" y="59512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 txBox="1"/>
          <p:nvPr/>
        </p:nvSpPr>
        <p:spPr>
          <a:xfrm>
            <a:off x="3430270" y="823722"/>
            <a:ext cx="369570" cy="523430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680"/>
              </a:spcBef>
            </a:pP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05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40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45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25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50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35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4103370" y="2590800"/>
            <a:ext cx="0" cy="979169"/>
          </a:xfrm>
          <a:custGeom>
            <a:avLst/>
            <a:gdLst/>
            <a:ahLst/>
            <a:cxnLst/>
            <a:rect l="l" t="t" r="r" b="b"/>
            <a:pathLst>
              <a:path h="979170">
                <a:moveTo>
                  <a:pt x="0" y="0"/>
                </a:moveTo>
                <a:lnTo>
                  <a:pt x="0" y="979170"/>
                </a:lnTo>
              </a:path>
            </a:pathLst>
          </a:custGeom>
          <a:ln w="38097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832859" y="2590800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2768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726179" y="25336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909059" y="3575050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19938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801109" y="3517900"/>
            <a:ext cx="115570" cy="114300"/>
          </a:xfrm>
          <a:custGeom>
            <a:avLst/>
            <a:gdLst/>
            <a:ahLst/>
            <a:cxnLst/>
            <a:rect l="l" t="t" r="r" b="b"/>
            <a:pathLst>
              <a:path w="115570" h="114300">
                <a:moveTo>
                  <a:pt x="115569" y="0"/>
                </a:moveTo>
                <a:lnTo>
                  <a:pt x="0" y="57150"/>
                </a:lnTo>
                <a:lnTo>
                  <a:pt x="115569" y="114300"/>
                </a:lnTo>
                <a:lnTo>
                  <a:pt x="115569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185920" y="11430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185920" y="1219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185920" y="12954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185920" y="13716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185920" y="14478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185920" y="1524000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185920" y="160146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185920" y="1677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185920" y="1753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185920" y="1830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185920" y="1906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185920" y="19824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185920" y="2058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185920" y="2134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185920" y="2211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185920" y="2287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185920" y="2364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185920" y="2440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185920" y="2517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185920" y="2593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185920" y="2669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185920" y="2745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185920" y="2821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185920" y="2898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185920" y="2974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185920" y="3050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185920" y="3126739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185920" y="32042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185920" y="3280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185920" y="3356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185920" y="3432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185920" y="3509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185920" y="35852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185920" y="3661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185920" y="3737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185920" y="3813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185920" y="3890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185920" y="396620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185920" y="4043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185920" y="4119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185920" y="4196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185920" y="4272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185920" y="4348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185920" y="4424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185920" y="4500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185920" y="4577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185920" y="4653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185920" y="4729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185920" y="4806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185920" y="4883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185920" y="4959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185920" y="5035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185920" y="5111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185920" y="5187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185920" y="5264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185920" y="5340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185920" y="5416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185920" y="5492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185920" y="556895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4"/>
                </a:moveTo>
                <a:lnTo>
                  <a:pt x="19050" y="19684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185920" y="56464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185920" y="57226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185920" y="57988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185920" y="58750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185920" y="59512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013959" y="3048000"/>
            <a:ext cx="0" cy="2807970"/>
          </a:xfrm>
          <a:custGeom>
            <a:avLst/>
            <a:gdLst/>
            <a:ahLst/>
            <a:cxnLst/>
            <a:rect l="l" t="t" r="r" b="b"/>
            <a:pathLst>
              <a:path h="2807970">
                <a:moveTo>
                  <a:pt x="0" y="0"/>
                </a:moveTo>
                <a:lnTo>
                  <a:pt x="0" y="2807970"/>
                </a:lnTo>
              </a:path>
            </a:pathLst>
          </a:custGeom>
          <a:ln w="38097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745990" y="3048000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27432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639309" y="29908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818379" y="5861050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19939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710429" y="5803900"/>
            <a:ext cx="115570" cy="114300"/>
          </a:xfrm>
          <a:custGeom>
            <a:avLst/>
            <a:gdLst/>
            <a:ahLst/>
            <a:cxnLst/>
            <a:rect l="l" t="t" r="r" b="b"/>
            <a:pathLst>
              <a:path w="115570" h="114300">
                <a:moveTo>
                  <a:pt x="115570" y="0"/>
                </a:moveTo>
                <a:lnTo>
                  <a:pt x="0" y="57150"/>
                </a:lnTo>
                <a:lnTo>
                  <a:pt x="115570" y="114300"/>
                </a:lnTo>
                <a:lnTo>
                  <a:pt x="11557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 txBox="1"/>
          <p:nvPr/>
        </p:nvSpPr>
        <p:spPr>
          <a:xfrm>
            <a:off x="4344670" y="823722"/>
            <a:ext cx="369570" cy="523430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680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05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45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40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25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50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35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5176520" y="11430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176520" y="1219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176520" y="12954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176520" y="13716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176520" y="14478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176520" y="1524000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176520" y="160146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176520" y="1677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176520" y="1753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176520" y="1830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176520" y="1906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176520" y="19824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176520" y="2058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176520" y="2134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176520" y="2211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176520" y="2287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176520" y="2364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176520" y="2440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176520" y="2517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176520" y="2593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176520" y="2669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176520" y="2745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76520" y="2821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176520" y="2898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176520" y="2974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176520" y="3050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176520" y="3126739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176520" y="32042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176520" y="3280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176520" y="3356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176520" y="3432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176520" y="3509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176520" y="35852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176520" y="3661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176520" y="3737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176520" y="3813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176520" y="3890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176520" y="396620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176520" y="4043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176520" y="4119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176520" y="4196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176520" y="4272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176520" y="4348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176520" y="4424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176520" y="4500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176520" y="4577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176520" y="4653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176520" y="4729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176520" y="4806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176520" y="4883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176520" y="4959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176520" y="5035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5176520" y="5111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176520" y="5187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5176520" y="5264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176520" y="5340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176520" y="5416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176520" y="5492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176520" y="556895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4"/>
                </a:moveTo>
                <a:lnTo>
                  <a:pt x="19050" y="19684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176520" y="56464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176520" y="57226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176520" y="57988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176520" y="58750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176520" y="59512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079490" y="350520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79">
                <a:moveTo>
                  <a:pt x="0" y="0"/>
                </a:moveTo>
                <a:lnTo>
                  <a:pt x="0" y="449580"/>
                </a:lnTo>
              </a:path>
            </a:pathLst>
          </a:custGeom>
          <a:ln w="38097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736590" y="3505200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>
                <a:moveTo>
                  <a:pt x="34925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629909" y="34480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736590" y="3957320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>
                <a:moveTo>
                  <a:pt x="34925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629909" y="390017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11430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 txBox="1"/>
          <p:nvPr/>
        </p:nvSpPr>
        <p:spPr>
          <a:xfrm>
            <a:off x="5335270" y="823722"/>
            <a:ext cx="371475" cy="523430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680"/>
              </a:spcBef>
            </a:pP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05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40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25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50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35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45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3" name="object 293"/>
          <p:cNvSpPr/>
          <p:nvPr/>
        </p:nvSpPr>
        <p:spPr>
          <a:xfrm>
            <a:off x="6167120" y="11430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167120" y="1219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167120" y="12954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167120" y="13716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167120" y="14478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167120" y="1524000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167120" y="160146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167120" y="1677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167120" y="1753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167120" y="1830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167120" y="1906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167120" y="19824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167120" y="2058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167120" y="2134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167120" y="2211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167120" y="2287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167120" y="2364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167120" y="2440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167120" y="2517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167120" y="2593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167120" y="2669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6167120" y="2745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6167120" y="2821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167120" y="2898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167120" y="2974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6167120" y="3050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167120" y="3126739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167120" y="32042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6167120" y="3280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167120" y="3356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6167120" y="3432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6167120" y="3509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167120" y="35852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6167120" y="3661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167120" y="3737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167120" y="3813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6167120" y="3890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6167120" y="396620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6167120" y="4043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167120" y="4119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167120" y="4196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167120" y="4272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6167120" y="4348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6167120" y="4424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6167120" y="4500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6167120" y="4577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6167120" y="4653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6167120" y="4729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6167120" y="4806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6167120" y="4883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6167120" y="4959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6167120" y="5035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6167120" y="5111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6167120" y="5187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6167120" y="5264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6167120" y="5340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6167120" y="5416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6167120" y="5492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6167120" y="556895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4"/>
                </a:moveTo>
                <a:lnTo>
                  <a:pt x="19050" y="19684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6167120" y="56464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6167120" y="57226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6167120" y="57988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6167120" y="58750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6167120" y="59512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7073900" y="3962400"/>
            <a:ext cx="0" cy="1436370"/>
          </a:xfrm>
          <a:custGeom>
            <a:avLst/>
            <a:gdLst/>
            <a:ahLst/>
            <a:cxnLst/>
            <a:rect l="l" t="t" r="r" b="b"/>
            <a:pathLst>
              <a:path h="1436370">
                <a:moveTo>
                  <a:pt x="0" y="0"/>
                </a:moveTo>
                <a:lnTo>
                  <a:pt x="0" y="1436370"/>
                </a:lnTo>
              </a:path>
            </a:pathLst>
          </a:custGeom>
          <a:ln w="38097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6728459" y="3962400"/>
            <a:ext cx="351790" cy="0"/>
          </a:xfrm>
          <a:custGeom>
            <a:avLst/>
            <a:gdLst/>
            <a:ahLst/>
            <a:cxnLst/>
            <a:rect l="l" t="t" r="r" b="b"/>
            <a:pathLst>
              <a:path w="351790">
                <a:moveTo>
                  <a:pt x="35179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6621780" y="39052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6728459" y="5402579"/>
            <a:ext cx="351790" cy="0"/>
          </a:xfrm>
          <a:custGeom>
            <a:avLst/>
            <a:gdLst/>
            <a:ahLst/>
            <a:cxnLst/>
            <a:rect l="l" t="t" r="r" b="b"/>
            <a:pathLst>
              <a:path w="351790">
                <a:moveTo>
                  <a:pt x="35179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6621780" y="534542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 txBox="1"/>
          <p:nvPr/>
        </p:nvSpPr>
        <p:spPr>
          <a:xfrm>
            <a:off x="6324600" y="823722"/>
            <a:ext cx="309245" cy="523430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680"/>
              </a:spcBef>
            </a:pPr>
            <a:r>
              <a:rPr sz="2400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3" name="object 363"/>
          <p:cNvSpPr/>
          <p:nvPr/>
        </p:nvSpPr>
        <p:spPr>
          <a:xfrm>
            <a:off x="7157719" y="11430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7157719" y="1219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7157719" y="12954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7157719" y="13716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157719" y="14478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157719" y="1524000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7157719" y="160146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7157719" y="1677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7157719" y="1753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7157719" y="1830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7157719" y="1906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7157719" y="19824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7157719" y="2058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7157719" y="2134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7157719" y="2211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7157719" y="2287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7157719" y="2364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7157719" y="2440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7157719" y="2517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7157719" y="2593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7157719" y="2669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7157719" y="2745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157719" y="2821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157719" y="2898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7157719" y="2974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7157719" y="3050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7157719" y="3126739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7157719" y="32042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7157719" y="3280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157719" y="3356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7157719" y="3432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7157719" y="3509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7157719" y="35852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157719" y="3661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7157719" y="3737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7157719" y="3813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7157719" y="3890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7157719" y="396620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7157719" y="4043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157719" y="4119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157719" y="4196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7157719" y="4272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7157719" y="4348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7157719" y="4424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7157719" y="4500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7157719" y="4577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7157719" y="4653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7157719" y="4729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7157719" y="4806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7157719" y="4883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7157719" y="4959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7157719" y="5035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7157719" y="5111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7157719" y="5187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7157719" y="5264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7157719" y="5340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7157719" y="5416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7157719" y="5492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7157719" y="556895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4"/>
                </a:moveTo>
                <a:lnTo>
                  <a:pt x="19050" y="19684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7157719" y="56464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7157719" y="57226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157719" y="57988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157719" y="58750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7157719" y="59512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 txBox="1"/>
          <p:nvPr/>
        </p:nvSpPr>
        <p:spPr>
          <a:xfrm>
            <a:off x="7316469" y="4179570"/>
            <a:ext cx="307975" cy="187833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8" name="object 428"/>
          <p:cNvSpPr/>
          <p:nvPr/>
        </p:nvSpPr>
        <p:spPr>
          <a:xfrm>
            <a:off x="8064500" y="4419600"/>
            <a:ext cx="0" cy="521970"/>
          </a:xfrm>
          <a:custGeom>
            <a:avLst/>
            <a:gdLst/>
            <a:ahLst/>
            <a:cxnLst/>
            <a:rect l="l" t="t" r="r" b="b"/>
            <a:pathLst>
              <a:path h="521970">
                <a:moveTo>
                  <a:pt x="0" y="0"/>
                </a:moveTo>
                <a:lnTo>
                  <a:pt x="0" y="521969"/>
                </a:lnTo>
              </a:path>
            </a:pathLst>
          </a:custGeom>
          <a:ln w="38097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7719059" y="4419600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>
                <a:moveTo>
                  <a:pt x="34925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7612380" y="43624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7719059" y="4946650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>
                <a:moveTo>
                  <a:pt x="34925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612380" y="48895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 txBox="1"/>
          <p:nvPr/>
        </p:nvSpPr>
        <p:spPr>
          <a:xfrm>
            <a:off x="7316469" y="823722"/>
            <a:ext cx="445770" cy="338137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680"/>
              </a:spcBef>
            </a:pP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05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25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4" name="object 434"/>
          <p:cNvSpPr/>
          <p:nvPr/>
        </p:nvSpPr>
        <p:spPr>
          <a:xfrm>
            <a:off x="8148319" y="11430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8148319" y="1219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148319" y="12954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8148319" y="13716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8148319" y="14478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8148319" y="1524000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8148319" y="160146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8148319" y="1677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8148319" y="1753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8148319" y="1830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8148319" y="1906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8148319" y="19824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8148319" y="2058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8148319" y="2134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8148319" y="2211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8148319" y="2287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8148319" y="2364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8148319" y="2440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8148319" y="2517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8148319" y="2593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8148319" y="2669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8148319" y="2745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8148319" y="2821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8148319" y="2898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8148319" y="2974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8148319" y="3050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8148319" y="3126739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8148319" y="32042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8148319" y="3280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8148319" y="3356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8148319" y="3432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8148319" y="3509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8148319" y="35852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8148319" y="3661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8148319" y="3737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8148319" y="3813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8148319" y="3890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8148319" y="396620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8148319" y="4043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8148319" y="4119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8148319" y="4196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8148319" y="4272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8148319" y="4348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8148319" y="4424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8148319" y="4500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8148319" y="4577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8148319" y="4653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8148319" y="4729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8148319" y="4806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8148319" y="4883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8148319" y="4959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8148319" y="5035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8148319" y="5111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8148319" y="5187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8148319" y="5264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8148319" y="5340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8148319" y="5416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8148319" y="5492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8148319" y="556895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4"/>
                </a:moveTo>
                <a:lnTo>
                  <a:pt x="19050" y="19684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8148319" y="56464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8148319" y="57226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8148319" y="57988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8148319" y="58750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8148319" y="59512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Slide Number Placeholder 49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8259" y="34290"/>
            <a:ext cx="892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PEMP</a:t>
            </a:r>
            <a:r>
              <a:rPr sz="1000" spc="-5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222DB"/>
                </a:solidFill>
                <a:latin typeface="Times New Roman"/>
                <a:cs typeface="Times New Roman"/>
              </a:rPr>
              <a:t>CSN2501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8" y="5338883"/>
            <a:ext cx="168910" cy="135636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N D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Gangadhar</a:t>
            </a:r>
            <a:r>
              <a:rPr sz="1000" spc="-6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MSRSAS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1579" y="6587490"/>
            <a:ext cx="4098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©M.S.Ramaiah </a:t>
            </a:r>
            <a:r>
              <a:rPr sz="1400" dirty="0">
                <a:latin typeface="Times New Roman"/>
                <a:cs typeface="Times New Roman"/>
              </a:rPr>
              <a:t>School of Advanced Studies 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Bangalore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23720" y="505459"/>
            <a:ext cx="54870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contd….Trace of a Selection</a:t>
            </a:r>
            <a:r>
              <a:rPr sz="3200" spc="-60" dirty="0"/>
              <a:t> </a:t>
            </a:r>
            <a:r>
              <a:rPr sz="3200" dirty="0"/>
              <a:t>Sort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455930" y="899922"/>
            <a:ext cx="448309" cy="523430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II</a:t>
            </a:r>
            <a:endParaRPr sz="2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spcBef>
                <a:spcPts val="132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05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124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25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35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50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40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124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45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81430" y="4951729"/>
            <a:ext cx="0" cy="523240"/>
          </a:xfrm>
          <a:custGeom>
            <a:avLst/>
            <a:gdLst/>
            <a:ahLst/>
            <a:cxnLst/>
            <a:rect l="l" t="t" r="r" b="b"/>
            <a:pathLst>
              <a:path h="523239">
                <a:moveTo>
                  <a:pt x="0" y="0"/>
                </a:moveTo>
                <a:lnTo>
                  <a:pt x="0" y="523240"/>
                </a:lnTo>
              </a:path>
            </a:pathLst>
          </a:custGeom>
          <a:ln w="38097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989" y="4951729"/>
            <a:ext cx="350520" cy="0"/>
          </a:xfrm>
          <a:custGeom>
            <a:avLst/>
            <a:gdLst/>
            <a:ahLst/>
            <a:cxnLst/>
            <a:rect l="l" t="t" r="r" b="b"/>
            <a:pathLst>
              <a:path w="350519">
                <a:moveTo>
                  <a:pt x="35051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9310" y="489457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989" y="5480050"/>
            <a:ext cx="350520" cy="0"/>
          </a:xfrm>
          <a:custGeom>
            <a:avLst/>
            <a:gdLst/>
            <a:ahLst/>
            <a:cxnLst/>
            <a:rect l="l" t="t" r="r" b="b"/>
            <a:pathLst>
              <a:path w="350519">
                <a:moveTo>
                  <a:pt x="35051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9310" y="54229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66519" y="12954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66519" y="13716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66519" y="14478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66519" y="15240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66519" y="1600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66519" y="16764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6519" y="1752600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66519" y="1830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66519" y="1906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66519" y="19824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6519" y="2058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66519" y="2134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6519" y="2211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66519" y="2287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66519" y="23634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66519" y="2439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66519" y="2515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66519" y="2593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66519" y="2669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66519" y="2745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66519" y="2821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66519" y="2898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66519" y="2974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66519" y="3050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66519" y="3126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66519" y="3202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66519" y="327914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66519" y="335534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6519" y="3432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66519" y="3509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6519" y="35852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66519" y="3661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66519" y="3737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66519" y="3813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66519" y="3890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66519" y="39662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6519" y="4042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6519" y="4118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66519" y="419480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66519" y="4272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66519" y="4348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66519" y="4424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66519" y="4500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66519" y="4577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66519" y="4653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66519" y="4729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66519" y="4805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66519" y="4881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66519" y="4958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66519" y="5035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66519" y="5111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66519" y="5187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66519" y="5264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66519" y="5340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366519" y="5416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66519" y="5492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66519" y="5568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366519" y="5645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66519" y="5721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66519" y="579755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4"/>
                </a:moveTo>
                <a:lnTo>
                  <a:pt x="19050" y="19684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66519" y="58750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66519" y="59512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66519" y="60274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66519" y="61036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28600" y="1219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28600" y="12954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28600" y="13716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28600" y="14478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28600" y="1524000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8600" y="160146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28600" y="1677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28600" y="1753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28600" y="1830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28600" y="1906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28600" y="19824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28600" y="2058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28600" y="2134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28600" y="2211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28600" y="2287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28600" y="2364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28600" y="2440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28600" y="2517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28600" y="2593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28600" y="2669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28600" y="2745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28600" y="2821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28600" y="2898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28600" y="2974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28600" y="3050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126739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28600" y="32042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28600" y="3280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28600" y="3356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28600" y="3432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8600" y="3509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28600" y="35852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28600" y="3661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28600" y="3737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8600" y="3813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28600" y="3890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8600" y="396620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8600" y="4043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28600" y="4119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28600" y="4196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8600" y="4272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28600" y="4348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28600" y="4424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8600" y="4500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28600" y="4577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28600" y="4653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28600" y="4729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28600" y="4806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28600" y="4883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28600" y="4959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28600" y="5035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28600" y="5111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28600" y="5187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28600" y="5264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28600" y="5340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8600" y="5416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28600" y="5492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28600" y="556895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4"/>
                </a:moveTo>
                <a:lnTo>
                  <a:pt x="19050" y="19684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28600" y="56464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28600" y="57226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28600" y="57988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28600" y="58750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8600" y="59512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28600" y="60274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1572260" y="899922"/>
            <a:ext cx="549910" cy="523430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III</a:t>
            </a:r>
            <a:endParaRPr sz="24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132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05</a:t>
            </a:r>
            <a:endParaRPr sz="2000">
              <a:latin typeface="Arial"/>
              <a:cs typeface="Arial"/>
            </a:endParaRPr>
          </a:p>
          <a:p>
            <a:pPr marL="116839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16839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 marL="116839">
              <a:lnSpc>
                <a:spcPct val="100000"/>
              </a:lnSpc>
              <a:spcBef>
                <a:spcPts val="124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  <a:p>
            <a:pPr marL="116839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25</a:t>
            </a:r>
            <a:endParaRPr sz="2000">
              <a:latin typeface="Arial"/>
              <a:cs typeface="Arial"/>
            </a:endParaRPr>
          </a:p>
          <a:p>
            <a:pPr marL="116839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  <a:p>
            <a:pPr marL="116839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35</a:t>
            </a:r>
            <a:endParaRPr sz="2000">
              <a:latin typeface="Arial"/>
              <a:cs typeface="Arial"/>
            </a:endParaRPr>
          </a:p>
          <a:p>
            <a:pPr marL="116839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40</a:t>
            </a:r>
            <a:endParaRPr sz="2000">
              <a:latin typeface="Arial"/>
              <a:cs typeface="Arial"/>
            </a:endParaRPr>
          </a:p>
          <a:p>
            <a:pPr marL="116839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50</a:t>
            </a:r>
            <a:endParaRPr sz="2000">
              <a:latin typeface="Arial"/>
              <a:cs typeface="Arial"/>
            </a:endParaRPr>
          </a:p>
          <a:p>
            <a:pPr marL="116839">
              <a:lnSpc>
                <a:spcPct val="100000"/>
              </a:lnSpc>
              <a:spcBef>
                <a:spcPts val="124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45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2501900" y="5408929"/>
            <a:ext cx="0" cy="523240"/>
          </a:xfrm>
          <a:custGeom>
            <a:avLst/>
            <a:gdLst/>
            <a:ahLst/>
            <a:cxnLst/>
            <a:rect l="l" t="t" r="r" b="b"/>
            <a:pathLst>
              <a:path h="523239">
                <a:moveTo>
                  <a:pt x="0" y="0"/>
                </a:moveTo>
                <a:lnTo>
                  <a:pt x="0" y="523240"/>
                </a:lnTo>
              </a:path>
            </a:pathLst>
          </a:custGeom>
          <a:ln w="38097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156460" y="5408929"/>
            <a:ext cx="351790" cy="0"/>
          </a:xfrm>
          <a:custGeom>
            <a:avLst/>
            <a:gdLst/>
            <a:ahLst/>
            <a:cxnLst/>
            <a:rect l="l" t="t" r="r" b="b"/>
            <a:pathLst>
              <a:path w="351789">
                <a:moveTo>
                  <a:pt x="35178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049779" y="535177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156460" y="5937250"/>
            <a:ext cx="351790" cy="0"/>
          </a:xfrm>
          <a:custGeom>
            <a:avLst/>
            <a:gdLst/>
            <a:ahLst/>
            <a:cxnLst/>
            <a:rect l="l" t="t" r="r" b="b"/>
            <a:pathLst>
              <a:path w="351789">
                <a:moveTo>
                  <a:pt x="35178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049779" y="58801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814320" y="1219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814320" y="12954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814320" y="13716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814320" y="14478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814320" y="1524000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814320" y="160146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814320" y="1677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814320" y="1753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814320" y="1830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814320" y="1906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814320" y="19824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814320" y="2058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814320" y="2134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814320" y="2211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814320" y="2287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814320" y="2364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814320" y="2440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814320" y="2517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814320" y="2593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814320" y="2669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814320" y="2745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814320" y="2821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814320" y="2898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814320" y="2974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814320" y="3050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814320" y="3126739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814320" y="32042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814320" y="3280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814320" y="3356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814320" y="3432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814320" y="3509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814320" y="35852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814320" y="3661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814320" y="3737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814320" y="3813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814320" y="3890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814320" y="396620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814320" y="4043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814320" y="4119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814320" y="4196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814320" y="4272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814320" y="4348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814320" y="4424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814320" y="4500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814320" y="4577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814320" y="4653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814320" y="4729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814320" y="4806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814320" y="4883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814320" y="4959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814320" y="5035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814320" y="5111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814320" y="5187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814320" y="5264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814320" y="5340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814320" y="5416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814320" y="5492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814320" y="556895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4"/>
                </a:moveTo>
                <a:lnTo>
                  <a:pt x="19050" y="19684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814320" y="56464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814320" y="57226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814320" y="57988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814320" y="58750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814320" y="59512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814320" y="60274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 txBox="1"/>
          <p:nvPr/>
        </p:nvSpPr>
        <p:spPr>
          <a:xfrm>
            <a:off x="3048000" y="899922"/>
            <a:ext cx="372745" cy="523430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680"/>
              </a:spcBef>
            </a:pP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05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25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35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40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45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50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3881120" y="1219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881120" y="12954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881120" y="13716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881120" y="14478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881120" y="1524000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881120" y="160146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881120" y="1677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881120" y="1753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881120" y="1830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881120" y="1906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881120" y="19824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881120" y="2058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881120" y="21348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881120" y="22110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881120" y="22872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881120" y="2364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881120" y="2440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881120" y="2517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881120" y="2593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881120" y="2669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881120" y="27457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881120" y="28219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881120" y="28981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881120" y="29743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881120" y="30505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881120" y="3126739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881120" y="32042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881120" y="3280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881120" y="3356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881120" y="3432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881120" y="3509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881120" y="35852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881120" y="36614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881120" y="3737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881120" y="38138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881120" y="38900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881120" y="396620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5"/>
                </a:moveTo>
                <a:lnTo>
                  <a:pt x="19050" y="19685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881120" y="4043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881120" y="4119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881120" y="4196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881120" y="4272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881120" y="4348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881120" y="44246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881120" y="45008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881120" y="4577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881120" y="46532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881120" y="47294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881120" y="4806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881120" y="4883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881120" y="4959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881120" y="5035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881120" y="5111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881120" y="51879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881120" y="52641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881120" y="53403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881120" y="5416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881120" y="54927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881120" y="556895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-19050" y="19684"/>
                </a:moveTo>
                <a:lnTo>
                  <a:pt x="19050" y="19684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881120" y="56464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881120" y="57226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881120" y="57988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881120" y="58750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881120" y="59512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881120" y="60274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-19050" y="19049"/>
                </a:moveTo>
                <a:lnTo>
                  <a:pt x="19050" y="1904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 txBox="1"/>
          <p:nvPr/>
        </p:nvSpPr>
        <p:spPr>
          <a:xfrm>
            <a:off x="6096000" y="1475740"/>
            <a:ext cx="307975" cy="465836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2000" b="1" i="1" spc="-5" dirty="0">
                <a:solidFill>
                  <a:srgbClr val="009900"/>
                </a:solidFill>
                <a:latin typeface="Arial"/>
                <a:cs typeface="Arial"/>
              </a:rPr>
              <a:t>0</a:t>
            </a:r>
            <a:r>
              <a:rPr sz="2000" b="1" i="1" dirty="0">
                <a:solidFill>
                  <a:srgbClr val="009900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i="1" spc="-5" dirty="0">
                <a:solidFill>
                  <a:srgbClr val="009900"/>
                </a:solidFill>
                <a:latin typeface="Arial"/>
                <a:cs typeface="Arial"/>
              </a:rPr>
              <a:t>1</a:t>
            </a:r>
            <a:r>
              <a:rPr sz="2000" b="1" i="1" dirty="0">
                <a:solidFill>
                  <a:srgbClr val="0099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i="1" spc="-5" dirty="0">
                <a:solidFill>
                  <a:srgbClr val="009900"/>
                </a:solidFill>
                <a:latin typeface="Arial"/>
                <a:cs typeface="Arial"/>
              </a:rPr>
              <a:t>1</a:t>
            </a:r>
            <a:r>
              <a:rPr sz="2000" b="1" i="1" dirty="0">
                <a:solidFill>
                  <a:srgbClr val="009900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i="1" spc="-5" dirty="0">
                <a:solidFill>
                  <a:srgbClr val="009900"/>
                </a:solidFill>
                <a:latin typeface="Arial"/>
                <a:cs typeface="Arial"/>
              </a:rPr>
              <a:t>2</a:t>
            </a:r>
            <a:r>
              <a:rPr sz="2000" b="1" i="1" dirty="0">
                <a:solidFill>
                  <a:srgbClr val="0099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i="1" spc="-5" dirty="0">
                <a:solidFill>
                  <a:srgbClr val="009900"/>
                </a:solidFill>
                <a:latin typeface="Arial"/>
                <a:cs typeface="Arial"/>
              </a:rPr>
              <a:t>2</a:t>
            </a:r>
            <a:r>
              <a:rPr sz="2000" b="1" i="1" dirty="0">
                <a:solidFill>
                  <a:srgbClr val="009900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i="1" spc="-5" dirty="0">
                <a:solidFill>
                  <a:srgbClr val="009900"/>
                </a:solidFill>
                <a:latin typeface="Arial"/>
                <a:cs typeface="Arial"/>
              </a:rPr>
              <a:t>3</a:t>
            </a:r>
            <a:r>
              <a:rPr sz="2000" b="1" i="1" dirty="0">
                <a:solidFill>
                  <a:srgbClr val="0099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i="1" spc="-5" dirty="0">
                <a:solidFill>
                  <a:srgbClr val="009900"/>
                </a:solidFill>
                <a:latin typeface="Arial"/>
                <a:cs typeface="Arial"/>
              </a:rPr>
              <a:t>3</a:t>
            </a:r>
            <a:r>
              <a:rPr sz="2000" b="1" i="1" dirty="0">
                <a:solidFill>
                  <a:srgbClr val="009900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i="1" spc="-5" dirty="0">
                <a:solidFill>
                  <a:srgbClr val="009900"/>
                </a:solidFill>
                <a:latin typeface="Arial"/>
                <a:cs typeface="Arial"/>
              </a:rPr>
              <a:t>4</a:t>
            </a:r>
            <a:r>
              <a:rPr sz="2000" b="1" i="1" dirty="0">
                <a:solidFill>
                  <a:srgbClr val="0099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i="1" spc="-5" dirty="0">
                <a:solidFill>
                  <a:srgbClr val="009900"/>
                </a:solidFill>
                <a:latin typeface="Arial"/>
                <a:cs typeface="Arial"/>
              </a:rPr>
              <a:t>4</a:t>
            </a:r>
            <a:r>
              <a:rPr sz="2000" b="1" i="1" dirty="0">
                <a:solidFill>
                  <a:srgbClr val="009900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i="1" spc="-5" dirty="0">
                <a:solidFill>
                  <a:srgbClr val="009900"/>
                </a:solidFill>
                <a:latin typeface="Arial"/>
                <a:cs typeface="Arial"/>
              </a:rPr>
              <a:t>5</a:t>
            </a:r>
            <a:r>
              <a:rPr sz="2000" b="1" i="1" dirty="0">
                <a:solidFill>
                  <a:srgbClr val="0099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4876800" y="1066800"/>
            <a:ext cx="2508250" cy="459740"/>
          </a:xfrm>
          <a:prstGeom prst="rect">
            <a:avLst/>
          </a:prstGeom>
          <a:solidFill>
            <a:srgbClr val="7F7F7F"/>
          </a:solidFill>
        </p:spPr>
        <p:txBody>
          <a:bodyPr vert="horz" wrap="square" lIns="0" tIns="4699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370"/>
              </a:spcBef>
            </a:pPr>
            <a:r>
              <a:rPr sz="2400" b="1" i="1" spc="160" dirty="0">
                <a:latin typeface="Lucida Sans"/>
                <a:cs typeface="Lucida Sans"/>
              </a:rPr>
              <a:t>Sorted</a:t>
            </a:r>
            <a:r>
              <a:rPr sz="2400" b="1" i="1" spc="20" dirty="0">
                <a:latin typeface="Lucida Sans"/>
                <a:cs typeface="Lucida Sans"/>
              </a:rPr>
              <a:t> </a:t>
            </a:r>
            <a:r>
              <a:rPr sz="2400" b="1" i="1" spc="40" dirty="0">
                <a:latin typeface="Lucida Sans"/>
                <a:cs typeface="Lucida Sans"/>
              </a:rPr>
              <a:t>Array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278" name="Slide Number Placeholder 2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 eaLnBrk="1" hangingPunct="1"/>
            <a:r>
              <a:rPr lang="en-US" altLang="en-US" sz="3600" i="1" dirty="0" smtClean="0"/>
              <a:t>Example For </a:t>
            </a:r>
            <a:r>
              <a:rPr lang="en-US" altLang="en-US" sz="3600" b="0" i="1" dirty="0" smtClean="0"/>
              <a:t>Selection Sort</a:t>
            </a:r>
          </a:p>
        </p:txBody>
      </p:sp>
      <p:pic>
        <p:nvPicPr>
          <p:cNvPr id="22531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3933" y="2362200"/>
            <a:ext cx="6324600" cy="919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3" y="3962400"/>
            <a:ext cx="76200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/>
            <a:r>
              <a:rPr lang="en-US" altLang="en-US" i="1" dirty="0"/>
              <a:t>Example For Selection Sort</a:t>
            </a:r>
            <a:endParaRPr lang="en-US" altLang="en-US" b="0" i="1" dirty="0" smtClean="0"/>
          </a:p>
        </p:txBody>
      </p:sp>
      <p:pic>
        <p:nvPicPr>
          <p:cNvPr id="2355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133" y="2438400"/>
            <a:ext cx="6172200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66" y="4393989"/>
            <a:ext cx="67056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Textbook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C &amp; Data Structures </a:t>
            </a:r>
          </a:p>
          <a:p>
            <a:pPr lvl="1" eaLnBrk="1" hangingPunct="1"/>
            <a:r>
              <a:rPr lang="en-US" altLang="en-US" b="1" dirty="0" smtClean="0"/>
              <a:t>P. S. Deshpande,  O. G. </a:t>
            </a:r>
            <a:r>
              <a:rPr lang="en-US" altLang="en-US" b="1" dirty="0" err="1" smtClean="0"/>
              <a:t>Kakde</a:t>
            </a:r>
            <a:endParaRPr lang="en-US" altLang="en-US" b="1" dirty="0" smtClean="0"/>
          </a:p>
          <a:p>
            <a:pPr lvl="1" eaLnBrk="1" hangingPunct="1"/>
            <a:r>
              <a:rPr lang="en-US" altLang="en-US" b="1" dirty="0" smtClean="0"/>
              <a:t>CHARLES RIVER MEDIA, INC. </a:t>
            </a:r>
            <a:br>
              <a:rPr lang="en-US" altLang="en-US" b="1" dirty="0" smtClean="0"/>
            </a:br>
            <a:r>
              <a:rPr lang="en-US" altLang="en-US" b="1" dirty="0" smtClean="0"/>
              <a:t>Hingham, Massachusetts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2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8259" y="34290"/>
            <a:ext cx="892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PEMP</a:t>
            </a:r>
            <a:r>
              <a:rPr sz="1000" spc="-5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222DB"/>
                </a:solidFill>
                <a:latin typeface="Times New Roman"/>
                <a:cs typeface="Times New Roman"/>
              </a:rPr>
              <a:t>CSN2501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8" y="5338883"/>
            <a:ext cx="168910" cy="135636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N D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Gangadhar</a:t>
            </a:r>
            <a:r>
              <a:rPr sz="1000" spc="-6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MSRSAS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1579" y="6587490"/>
            <a:ext cx="4098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©M.S.Ramaiah </a:t>
            </a:r>
            <a:r>
              <a:rPr sz="1400" dirty="0">
                <a:latin typeface="Times New Roman"/>
                <a:cs typeface="Times New Roman"/>
              </a:rPr>
              <a:t>School of Advanced Studies 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Bangalore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43200" y="866911"/>
            <a:ext cx="33528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/>
              <a:t>3.</a:t>
            </a:r>
            <a:r>
              <a:rPr spc="-10" dirty="0" smtClean="0"/>
              <a:t>Insertion</a:t>
            </a:r>
            <a:r>
              <a:rPr spc="-65" dirty="0" smtClean="0"/>
              <a:t> </a:t>
            </a:r>
            <a:r>
              <a:rPr spc="-5" dirty="0"/>
              <a:t>Sort</a:t>
            </a:r>
          </a:p>
        </p:txBody>
      </p:sp>
      <p:sp>
        <p:nvSpPr>
          <p:cNvPr id="7" name="object 7"/>
          <p:cNvSpPr/>
          <p:nvPr/>
        </p:nvSpPr>
        <p:spPr>
          <a:xfrm>
            <a:off x="469900" y="1935479"/>
            <a:ext cx="182879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900" y="2608579"/>
            <a:ext cx="182879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9900" y="2976879"/>
            <a:ext cx="182879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900" y="3345179"/>
            <a:ext cx="182879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9900" y="3713479"/>
            <a:ext cx="182879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9900" y="4081779"/>
            <a:ext cx="182879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9900" y="4450079"/>
            <a:ext cx="182879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9900" y="4818379"/>
            <a:ext cx="182879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89940" y="1863090"/>
            <a:ext cx="7603490" cy="321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Insertion </a:t>
            </a:r>
            <a:r>
              <a:rPr sz="2000" dirty="0">
                <a:latin typeface="Times New Roman"/>
                <a:cs typeface="Times New Roman"/>
              </a:rPr>
              <a:t>sort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simple </a:t>
            </a:r>
            <a:r>
              <a:rPr sz="2000" spc="-5" dirty="0">
                <a:latin typeface="Times New Roman"/>
                <a:cs typeface="Times New Roman"/>
              </a:rPr>
              <a:t>sorting algorithm,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comparison </a:t>
            </a:r>
            <a:r>
              <a:rPr sz="2000" dirty="0">
                <a:latin typeface="Times New Roman"/>
                <a:cs typeface="Times New Roman"/>
              </a:rPr>
              <a:t>sort </a:t>
            </a:r>
            <a:r>
              <a:rPr sz="2000" spc="-5" dirty="0">
                <a:latin typeface="Times New Roman"/>
                <a:cs typeface="Times New Roman"/>
              </a:rPr>
              <a:t>in which the  sorted </a:t>
            </a:r>
            <a:r>
              <a:rPr sz="2000" dirty="0">
                <a:latin typeface="Times New Roman"/>
                <a:cs typeface="Times New Roman"/>
              </a:rPr>
              <a:t>array (or </a:t>
            </a:r>
            <a:r>
              <a:rPr sz="2000" spc="-5" dirty="0">
                <a:latin typeface="Times New Roman"/>
                <a:cs typeface="Times New Roman"/>
              </a:rPr>
              <a:t>list) is built </a:t>
            </a:r>
            <a:r>
              <a:rPr sz="2000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entry at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  <a:p>
            <a:pPr marL="12700" marR="4770120">
              <a:lnSpc>
                <a:spcPct val="120800"/>
              </a:lnSpc>
            </a:pPr>
            <a:r>
              <a:rPr sz="2000" spc="-10" dirty="0">
                <a:latin typeface="Times New Roman"/>
                <a:cs typeface="Times New Roman"/>
              </a:rPr>
              <a:t>Simple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-10" dirty="0">
                <a:latin typeface="Times New Roman"/>
                <a:cs typeface="Times New Roman"/>
              </a:rPr>
              <a:t>implement.  </a:t>
            </a:r>
            <a:r>
              <a:rPr sz="2000" spc="-5" dirty="0">
                <a:latin typeface="Times New Roman"/>
                <a:cs typeface="Times New Roman"/>
              </a:rPr>
              <a:t>Efficient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10" dirty="0">
                <a:latin typeface="Times New Roman"/>
                <a:cs typeface="Times New Roman"/>
              </a:rPr>
              <a:t>small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sets.</a:t>
            </a:r>
            <a:endParaRPr sz="2000">
              <a:latin typeface="Times New Roman"/>
              <a:cs typeface="Times New Roman"/>
            </a:endParaRPr>
          </a:p>
          <a:p>
            <a:pPr marL="12700" marR="1540510">
              <a:lnSpc>
                <a:spcPct val="120800"/>
              </a:lnSpc>
            </a:pPr>
            <a:r>
              <a:rPr sz="2000" spc="-5" dirty="0">
                <a:latin typeface="Times New Roman"/>
                <a:cs typeface="Times New Roman"/>
              </a:rPr>
              <a:t>Efficient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data sets which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already substantially sorted  </a:t>
            </a:r>
            <a:r>
              <a:rPr sz="2000" dirty="0">
                <a:latin typeface="Times New Roman"/>
                <a:cs typeface="Times New Roman"/>
              </a:rPr>
              <a:t>Runs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5" dirty="0">
                <a:latin typeface="Times New Roman"/>
                <a:cs typeface="Times New Roman"/>
              </a:rPr>
              <a:t>O(</a:t>
            </a:r>
            <a:r>
              <a:rPr sz="2000" i="1" spc="5" dirty="0">
                <a:latin typeface="Times New Roman"/>
                <a:cs typeface="Times New Roman"/>
              </a:rPr>
              <a:t>n </a:t>
            </a:r>
            <a:r>
              <a:rPr sz="2000" dirty="0">
                <a:latin typeface="Times New Roman"/>
                <a:cs typeface="Times New Roman"/>
              </a:rPr>
              <a:t>+ </a:t>
            </a:r>
            <a:r>
              <a:rPr sz="2000" i="1" spc="5" dirty="0">
                <a:latin typeface="Times New Roman"/>
                <a:cs typeface="Times New Roman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) </a:t>
            </a:r>
            <a:r>
              <a:rPr sz="2000" spc="-10" dirty="0">
                <a:latin typeface="Times New Roman"/>
                <a:cs typeface="Times New Roman"/>
              </a:rPr>
              <a:t>time, </a:t>
            </a:r>
            <a:r>
              <a:rPr sz="2000" dirty="0">
                <a:latin typeface="Times New Roman"/>
                <a:cs typeface="Times New Roman"/>
              </a:rPr>
              <a:t>where d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inversions</a:t>
            </a:r>
            <a:endParaRPr sz="2000">
              <a:latin typeface="Times New Roman"/>
              <a:cs typeface="Times New Roman"/>
            </a:endParaRPr>
          </a:p>
          <a:p>
            <a:pPr marL="12700" marR="337820" algn="just">
              <a:lnSpc>
                <a:spcPct val="120800"/>
              </a:lnSpc>
            </a:pPr>
            <a:r>
              <a:rPr sz="2000" spc="-5" dirty="0">
                <a:latin typeface="Times New Roman"/>
                <a:cs typeface="Times New Roman"/>
              </a:rPr>
              <a:t>Stable </a:t>
            </a:r>
            <a:r>
              <a:rPr sz="2000" dirty="0">
                <a:latin typeface="Times New Roman"/>
                <a:cs typeface="Times New Roman"/>
              </a:rPr>
              <a:t>(does not change </a:t>
            </a:r>
            <a:r>
              <a:rPr sz="2000" spc="-5" dirty="0">
                <a:latin typeface="Times New Roman"/>
                <a:cs typeface="Times New Roman"/>
              </a:rPr>
              <a:t>the relative </a:t>
            </a:r>
            <a:r>
              <a:rPr sz="2000" dirty="0">
                <a:latin typeface="Times New Roman"/>
                <a:cs typeface="Times New Roman"/>
              </a:rPr>
              <a:t>order of </a:t>
            </a:r>
            <a:r>
              <a:rPr sz="2000" spc="-10" dirty="0">
                <a:latin typeface="Times New Roman"/>
                <a:cs typeface="Times New Roman"/>
              </a:rPr>
              <a:t>elements </a:t>
            </a:r>
            <a:r>
              <a:rPr sz="2000" spc="-5" dirty="0">
                <a:latin typeface="Times New Roman"/>
                <a:cs typeface="Times New Roman"/>
              </a:rPr>
              <a:t>with </a:t>
            </a:r>
            <a:r>
              <a:rPr sz="2000" dirty="0">
                <a:latin typeface="Times New Roman"/>
                <a:cs typeface="Times New Roman"/>
              </a:rPr>
              <a:t>equal </a:t>
            </a:r>
            <a:r>
              <a:rPr sz="2000" spc="-5" dirty="0">
                <a:latin typeface="Times New Roman"/>
                <a:cs typeface="Times New Roman"/>
              </a:rPr>
              <a:t>keys)  In-place </a:t>
            </a:r>
            <a:r>
              <a:rPr sz="2000" dirty="0">
                <a:latin typeface="Times New Roman"/>
                <a:cs typeface="Times New Roman"/>
              </a:rPr>
              <a:t>(only </a:t>
            </a:r>
            <a:r>
              <a:rPr sz="2000" spc="-5" dirty="0">
                <a:latin typeface="Times New Roman"/>
                <a:cs typeface="Times New Roman"/>
              </a:rPr>
              <a:t>requires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constant amount </a:t>
            </a:r>
            <a:r>
              <a:rPr sz="2000" dirty="0">
                <a:latin typeface="Times New Roman"/>
                <a:cs typeface="Times New Roman"/>
              </a:rPr>
              <a:t>O(1) of </a:t>
            </a:r>
            <a:r>
              <a:rPr sz="2000" spc="-5" dirty="0">
                <a:latin typeface="Times New Roman"/>
                <a:cs typeface="Times New Roman"/>
              </a:rPr>
              <a:t>extra </a:t>
            </a:r>
            <a:r>
              <a:rPr sz="2000" spc="-10" dirty="0">
                <a:latin typeface="Times New Roman"/>
                <a:cs typeface="Times New Roman"/>
              </a:rPr>
              <a:t>memory </a:t>
            </a:r>
            <a:r>
              <a:rPr sz="2000" spc="-5" dirty="0">
                <a:latin typeface="Times New Roman"/>
                <a:cs typeface="Times New Roman"/>
              </a:rPr>
              <a:t>space) 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online algorithm,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that it </a:t>
            </a:r>
            <a:r>
              <a:rPr sz="2000" dirty="0">
                <a:latin typeface="Times New Roman"/>
                <a:cs typeface="Times New Roman"/>
              </a:rPr>
              <a:t>can sort a </a:t>
            </a:r>
            <a:r>
              <a:rPr sz="2000" spc="-10" dirty="0">
                <a:latin typeface="Times New Roman"/>
                <a:cs typeface="Times New Roman"/>
              </a:rPr>
              <a:t>list </a:t>
            </a:r>
            <a:r>
              <a:rPr sz="2000" spc="-5" dirty="0">
                <a:latin typeface="Times New Roman"/>
                <a:cs typeface="Times New Roman"/>
              </a:rPr>
              <a:t>as it receives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US" altLang="en-US" i="1" dirty="0"/>
              <a:t>3</a:t>
            </a:r>
            <a:r>
              <a:rPr lang="en-US" altLang="en-US" b="0" i="1" dirty="0" smtClean="0"/>
              <a:t>. INSERTION SORT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smtClean="0"/>
              <a:t>Introduction: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smtClean="0"/>
              <a:t>Basic Idea: Insert a record R into a sequence of ordered records: R1,R2,.., Ri with keys K1 &lt;= K2 &lt;= ... &lt;= Ki , such that, the resulting sequence of size i+1 is also ordered with respect to key values.</a:t>
            </a:r>
            <a:r>
              <a:rPr lang="en-US" altLang="en-US" smtClean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US" altLang="en-US" i="1" dirty="0"/>
              <a:t>3</a:t>
            </a:r>
            <a:r>
              <a:rPr lang="en-US" altLang="en-US" b="0" i="1" dirty="0" smtClean="0"/>
              <a:t>. INSERTION SORT</a:t>
            </a:r>
          </a:p>
        </p:txBody>
      </p:sp>
      <p:pic>
        <p:nvPicPr>
          <p:cNvPr id="1843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2445375"/>
            <a:ext cx="4343400" cy="17480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419600"/>
            <a:ext cx="4343400" cy="171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4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US" altLang="en-US" i="1" dirty="0"/>
              <a:t>3</a:t>
            </a:r>
            <a:r>
              <a:rPr lang="en-US" altLang="en-US" b="0" i="1" dirty="0" smtClean="0"/>
              <a:t>. INSERTION SORT</a:t>
            </a:r>
          </a:p>
        </p:txBody>
      </p:sp>
      <p:pic>
        <p:nvPicPr>
          <p:cNvPr id="19459" name="Picture 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2743200"/>
            <a:ext cx="5137873" cy="2590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8259" y="34290"/>
            <a:ext cx="892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PEMP</a:t>
            </a:r>
            <a:r>
              <a:rPr sz="1000" spc="-5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222DB"/>
                </a:solidFill>
                <a:latin typeface="Times New Roman"/>
                <a:cs typeface="Times New Roman"/>
              </a:rPr>
              <a:t>CSN2501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8" y="5338883"/>
            <a:ext cx="168910" cy="135636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N D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Gangadhar</a:t>
            </a:r>
            <a:r>
              <a:rPr sz="1000" spc="-6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MSRSAS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1579" y="6587490"/>
            <a:ext cx="4098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©M.S.Ramaiah </a:t>
            </a:r>
            <a:r>
              <a:rPr sz="1400" dirty="0">
                <a:latin typeface="Times New Roman"/>
                <a:cs typeface="Times New Roman"/>
              </a:rPr>
              <a:t>School of Advanced Studies 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Bangalore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81200" y="524011"/>
            <a:ext cx="448944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Trace: </a:t>
            </a:r>
            <a:r>
              <a:rPr spc="-10" dirty="0"/>
              <a:t>Insertion</a:t>
            </a:r>
            <a:r>
              <a:rPr spc="-70" dirty="0"/>
              <a:t> </a:t>
            </a:r>
            <a:r>
              <a:rPr spc="-5" dirty="0"/>
              <a:t>Sort</a:t>
            </a:r>
          </a:p>
        </p:txBody>
      </p:sp>
      <p:sp>
        <p:nvSpPr>
          <p:cNvPr id="7" name="object 7"/>
          <p:cNvSpPr/>
          <p:nvPr/>
        </p:nvSpPr>
        <p:spPr>
          <a:xfrm>
            <a:off x="1143000" y="2590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217750" y="3574"/>
                </a:lnTo>
                <a:lnTo>
                  <a:pt x="172092" y="13922"/>
                </a:lnTo>
                <a:lnTo>
                  <a:pt x="130386" y="30480"/>
                </a:lnTo>
                <a:lnTo>
                  <a:pt x="93290" y="52681"/>
                </a:lnTo>
                <a:lnTo>
                  <a:pt x="61461" y="79962"/>
                </a:lnTo>
                <a:lnTo>
                  <a:pt x="35559" y="111760"/>
                </a:lnTo>
                <a:lnTo>
                  <a:pt x="16243" y="147508"/>
                </a:lnTo>
                <a:lnTo>
                  <a:pt x="4170" y="186642"/>
                </a:lnTo>
                <a:lnTo>
                  <a:pt x="0" y="228600"/>
                </a:lnTo>
                <a:lnTo>
                  <a:pt x="4170" y="270557"/>
                </a:lnTo>
                <a:lnTo>
                  <a:pt x="16243" y="309691"/>
                </a:lnTo>
                <a:lnTo>
                  <a:pt x="35560" y="345440"/>
                </a:lnTo>
                <a:lnTo>
                  <a:pt x="61461" y="377237"/>
                </a:lnTo>
                <a:lnTo>
                  <a:pt x="93290" y="404518"/>
                </a:lnTo>
                <a:lnTo>
                  <a:pt x="130386" y="426720"/>
                </a:lnTo>
                <a:lnTo>
                  <a:pt x="172092" y="443277"/>
                </a:lnTo>
                <a:lnTo>
                  <a:pt x="217750" y="453625"/>
                </a:lnTo>
                <a:lnTo>
                  <a:pt x="266700" y="457200"/>
                </a:lnTo>
                <a:lnTo>
                  <a:pt x="315649" y="453625"/>
                </a:lnTo>
                <a:lnTo>
                  <a:pt x="361307" y="443277"/>
                </a:lnTo>
                <a:lnTo>
                  <a:pt x="403013" y="426720"/>
                </a:lnTo>
                <a:lnTo>
                  <a:pt x="440109" y="404518"/>
                </a:lnTo>
                <a:lnTo>
                  <a:pt x="471938" y="377237"/>
                </a:lnTo>
                <a:lnTo>
                  <a:pt x="497840" y="345440"/>
                </a:lnTo>
                <a:lnTo>
                  <a:pt x="517156" y="309691"/>
                </a:lnTo>
                <a:lnTo>
                  <a:pt x="529229" y="270557"/>
                </a:lnTo>
                <a:lnTo>
                  <a:pt x="533400" y="228600"/>
                </a:lnTo>
                <a:lnTo>
                  <a:pt x="529229" y="186642"/>
                </a:lnTo>
                <a:lnTo>
                  <a:pt x="517156" y="147508"/>
                </a:lnTo>
                <a:lnTo>
                  <a:pt x="497839" y="111760"/>
                </a:lnTo>
                <a:lnTo>
                  <a:pt x="471938" y="79962"/>
                </a:lnTo>
                <a:lnTo>
                  <a:pt x="440109" y="52681"/>
                </a:lnTo>
                <a:lnTo>
                  <a:pt x="403013" y="30480"/>
                </a:lnTo>
                <a:lnTo>
                  <a:pt x="361307" y="13922"/>
                </a:lnTo>
                <a:lnTo>
                  <a:pt x="315649" y="3574"/>
                </a:lnTo>
                <a:lnTo>
                  <a:pt x="2667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000" y="2590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266700" y="0"/>
                </a:moveTo>
                <a:lnTo>
                  <a:pt x="315649" y="3574"/>
                </a:lnTo>
                <a:lnTo>
                  <a:pt x="361307" y="13922"/>
                </a:lnTo>
                <a:lnTo>
                  <a:pt x="403013" y="30480"/>
                </a:lnTo>
                <a:lnTo>
                  <a:pt x="440109" y="52681"/>
                </a:lnTo>
                <a:lnTo>
                  <a:pt x="471938" y="79962"/>
                </a:lnTo>
                <a:lnTo>
                  <a:pt x="497839" y="111760"/>
                </a:lnTo>
                <a:lnTo>
                  <a:pt x="517156" y="147508"/>
                </a:lnTo>
                <a:lnTo>
                  <a:pt x="529229" y="186642"/>
                </a:lnTo>
                <a:lnTo>
                  <a:pt x="533400" y="228600"/>
                </a:lnTo>
                <a:lnTo>
                  <a:pt x="529229" y="270557"/>
                </a:lnTo>
                <a:lnTo>
                  <a:pt x="517156" y="309691"/>
                </a:lnTo>
                <a:lnTo>
                  <a:pt x="497840" y="345440"/>
                </a:lnTo>
                <a:lnTo>
                  <a:pt x="471938" y="377237"/>
                </a:lnTo>
                <a:lnTo>
                  <a:pt x="440109" y="404518"/>
                </a:lnTo>
                <a:lnTo>
                  <a:pt x="403013" y="426720"/>
                </a:lnTo>
                <a:lnTo>
                  <a:pt x="361307" y="443277"/>
                </a:lnTo>
                <a:lnTo>
                  <a:pt x="315649" y="453625"/>
                </a:lnTo>
                <a:lnTo>
                  <a:pt x="266700" y="457200"/>
                </a:lnTo>
                <a:lnTo>
                  <a:pt x="217750" y="453625"/>
                </a:lnTo>
                <a:lnTo>
                  <a:pt x="172092" y="443277"/>
                </a:lnTo>
                <a:lnTo>
                  <a:pt x="130386" y="426719"/>
                </a:lnTo>
                <a:lnTo>
                  <a:pt x="93290" y="404518"/>
                </a:lnTo>
                <a:lnTo>
                  <a:pt x="61461" y="377237"/>
                </a:lnTo>
                <a:lnTo>
                  <a:pt x="35559" y="345439"/>
                </a:lnTo>
                <a:lnTo>
                  <a:pt x="16243" y="309691"/>
                </a:lnTo>
                <a:lnTo>
                  <a:pt x="4170" y="270557"/>
                </a:lnTo>
                <a:lnTo>
                  <a:pt x="0" y="228600"/>
                </a:lnTo>
                <a:lnTo>
                  <a:pt x="4170" y="186642"/>
                </a:lnTo>
                <a:lnTo>
                  <a:pt x="16243" y="147508"/>
                </a:lnTo>
                <a:lnTo>
                  <a:pt x="35560" y="111759"/>
                </a:lnTo>
                <a:lnTo>
                  <a:pt x="61461" y="79962"/>
                </a:lnTo>
                <a:lnTo>
                  <a:pt x="93290" y="52681"/>
                </a:lnTo>
                <a:lnTo>
                  <a:pt x="130386" y="30479"/>
                </a:lnTo>
                <a:lnTo>
                  <a:pt x="172092" y="13922"/>
                </a:lnTo>
                <a:lnTo>
                  <a:pt x="217750" y="3574"/>
                </a:lnTo>
                <a:lnTo>
                  <a:pt x="266700" y="0"/>
                </a:lnTo>
                <a:close/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3000" y="259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6400" y="304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04720" y="16764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04720" y="207772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4720" y="247777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4720" y="287908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4720" y="327914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04720" y="368045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04720" y="408050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04720" y="448182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04720" y="488187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04720" y="528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04720" y="568325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06070" y="1901190"/>
            <a:ext cx="1234440" cy="336296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b="1" spc="-5" dirty="0">
                <a:solidFill>
                  <a:srgbClr val="00CCFF"/>
                </a:solidFill>
                <a:latin typeface="Arial"/>
                <a:cs typeface="Arial"/>
              </a:rPr>
              <a:t>a[0]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b="1" spc="-2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5" dirty="0">
                <a:solidFill>
                  <a:srgbClr val="00CCFF"/>
                </a:solidFill>
                <a:latin typeface="Arial"/>
                <a:cs typeface="Arial"/>
              </a:rPr>
              <a:t>a[1]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b="1" spc="-2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5" dirty="0">
                <a:solidFill>
                  <a:srgbClr val="00CCFF"/>
                </a:solidFill>
                <a:latin typeface="Arial"/>
                <a:cs typeface="Arial"/>
              </a:rPr>
              <a:t>a[2]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b="1" spc="-2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5" dirty="0">
                <a:solidFill>
                  <a:srgbClr val="00CCFF"/>
                </a:solidFill>
                <a:latin typeface="Arial"/>
                <a:cs typeface="Arial"/>
              </a:rPr>
              <a:t>a[3]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b="1" spc="-2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15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5" dirty="0">
                <a:solidFill>
                  <a:srgbClr val="00CCFF"/>
                </a:solidFill>
                <a:latin typeface="Arial"/>
                <a:cs typeface="Arial"/>
              </a:rPr>
              <a:t>a[4]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b="1" spc="-2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25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5" dirty="0">
                <a:solidFill>
                  <a:srgbClr val="00CCFF"/>
                </a:solidFill>
                <a:latin typeface="Arial"/>
                <a:cs typeface="Arial"/>
              </a:rPr>
              <a:t>a[5]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b="1" spc="-2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05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90800" y="30480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304800" y="0"/>
                </a:moveTo>
                <a:lnTo>
                  <a:pt x="248857" y="3574"/>
                </a:lnTo>
                <a:lnTo>
                  <a:pt x="196677" y="13922"/>
                </a:lnTo>
                <a:lnTo>
                  <a:pt x="149013" y="30480"/>
                </a:lnTo>
                <a:lnTo>
                  <a:pt x="106617" y="52681"/>
                </a:lnTo>
                <a:lnTo>
                  <a:pt x="70241" y="79962"/>
                </a:lnTo>
                <a:lnTo>
                  <a:pt x="40639" y="111760"/>
                </a:lnTo>
                <a:lnTo>
                  <a:pt x="18563" y="147508"/>
                </a:lnTo>
                <a:lnTo>
                  <a:pt x="4766" y="186642"/>
                </a:lnTo>
                <a:lnTo>
                  <a:pt x="0" y="228600"/>
                </a:lnTo>
                <a:lnTo>
                  <a:pt x="4766" y="270557"/>
                </a:lnTo>
                <a:lnTo>
                  <a:pt x="18563" y="309691"/>
                </a:lnTo>
                <a:lnTo>
                  <a:pt x="40640" y="345440"/>
                </a:lnTo>
                <a:lnTo>
                  <a:pt x="70241" y="377237"/>
                </a:lnTo>
                <a:lnTo>
                  <a:pt x="106617" y="404518"/>
                </a:lnTo>
                <a:lnTo>
                  <a:pt x="149013" y="426720"/>
                </a:lnTo>
                <a:lnTo>
                  <a:pt x="196677" y="443277"/>
                </a:lnTo>
                <a:lnTo>
                  <a:pt x="248857" y="453625"/>
                </a:lnTo>
                <a:lnTo>
                  <a:pt x="304800" y="457200"/>
                </a:lnTo>
                <a:lnTo>
                  <a:pt x="360742" y="453625"/>
                </a:lnTo>
                <a:lnTo>
                  <a:pt x="412922" y="443277"/>
                </a:lnTo>
                <a:lnTo>
                  <a:pt x="460586" y="426720"/>
                </a:lnTo>
                <a:lnTo>
                  <a:pt x="502982" y="404518"/>
                </a:lnTo>
                <a:lnTo>
                  <a:pt x="539358" y="377237"/>
                </a:lnTo>
                <a:lnTo>
                  <a:pt x="568960" y="345440"/>
                </a:lnTo>
                <a:lnTo>
                  <a:pt x="591036" y="309691"/>
                </a:lnTo>
                <a:lnTo>
                  <a:pt x="604833" y="270557"/>
                </a:lnTo>
                <a:lnTo>
                  <a:pt x="609600" y="228600"/>
                </a:lnTo>
                <a:lnTo>
                  <a:pt x="604833" y="186642"/>
                </a:lnTo>
                <a:lnTo>
                  <a:pt x="591036" y="147508"/>
                </a:lnTo>
                <a:lnTo>
                  <a:pt x="568960" y="111760"/>
                </a:lnTo>
                <a:lnTo>
                  <a:pt x="539358" y="79962"/>
                </a:lnTo>
                <a:lnTo>
                  <a:pt x="502982" y="52681"/>
                </a:lnTo>
                <a:lnTo>
                  <a:pt x="460586" y="30480"/>
                </a:lnTo>
                <a:lnTo>
                  <a:pt x="412922" y="13922"/>
                </a:lnTo>
                <a:lnTo>
                  <a:pt x="360742" y="3574"/>
                </a:lnTo>
                <a:lnTo>
                  <a:pt x="30480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90800" y="30480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304800" y="0"/>
                </a:moveTo>
                <a:lnTo>
                  <a:pt x="360742" y="3574"/>
                </a:lnTo>
                <a:lnTo>
                  <a:pt x="412922" y="13922"/>
                </a:lnTo>
                <a:lnTo>
                  <a:pt x="460586" y="30480"/>
                </a:lnTo>
                <a:lnTo>
                  <a:pt x="502982" y="52681"/>
                </a:lnTo>
                <a:lnTo>
                  <a:pt x="539358" y="79962"/>
                </a:lnTo>
                <a:lnTo>
                  <a:pt x="568960" y="111760"/>
                </a:lnTo>
                <a:lnTo>
                  <a:pt x="591036" y="147508"/>
                </a:lnTo>
                <a:lnTo>
                  <a:pt x="604833" y="186642"/>
                </a:lnTo>
                <a:lnTo>
                  <a:pt x="609600" y="228600"/>
                </a:lnTo>
                <a:lnTo>
                  <a:pt x="604833" y="270557"/>
                </a:lnTo>
                <a:lnTo>
                  <a:pt x="591036" y="309691"/>
                </a:lnTo>
                <a:lnTo>
                  <a:pt x="568960" y="345440"/>
                </a:lnTo>
                <a:lnTo>
                  <a:pt x="539358" y="377237"/>
                </a:lnTo>
                <a:lnTo>
                  <a:pt x="502982" y="404518"/>
                </a:lnTo>
                <a:lnTo>
                  <a:pt x="460586" y="426720"/>
                </a:lnTo>
                <a:lnTo>
                  <a:pt x="412922" y="443277"/>
                </a:lnTo>
                <a:lnTo>
                  <a:pt x="360742" y="453625"/>
                </a:lnTo>
                <a:lnTo>
                  <a:pt x="304800" y="457200"/>
                </a:lnTo>
                <a:lnTo>
                  <a:pt x="248857" y="453625"/>
                </a:lnTo>
                <a:lnTo>
                  <a:pt x="196677" y="443277"/>
                </a:lnTo>
                <a:lnTo>
                  <a:pt x="149013" y="426719"/>
                </a:lnTo>
                <a:lnTo>
                  <a:pt x="106617" y="404518"/>
                </a:lnTo>
                <a:lnTo>
                  <a:pt x="70241" y="377237"/>
                </a:lnTo>
                <a:lnTo>
                  <a:pt x="40639" y="345439"/>
                </a:lnTo>
                <a:lnTo>
                  <a:pt x="18563" y="309691"/>
                </a:lnTo>
                <a:lnTo>
                  <a:pt x="4766" y="270557"/>
                </a:lnTo>
                <a:lnTo>
                  <a:pt x="0" y="228600"/>
                </a:lnTo>
                <a:lnTo>
                  <a:pt x="4766" y="186642"/>
                </a:lnTo>
                <a:lnTo>
                  <a:pt x="18563" y="147508"/>
                </a:lnTo>
                <a:lnTo>
                  <a:pt x="40639" y="111759"/>
                </a:lnTo>
                <a:lnTo>
                  <a:pt x="70241" y="79962"/>
                </a:lnTo>
                <a:lnTo>
                  <a:pt x="106617" y="52681"/>
                </a:lnTo>
                <a:lnTo>
                  <a:pt x="149013" y="30479"/>
                </a:lnTo>
                <a:lnTo>
                  <a:pt x="196677" y="13922"/>
                </a:lnTo>
                <a:lnTo>
                  <a:pt x="248857" y="3574"/>
                </a:lnTo>
                <a:lnTo>
                  <a:pt x="304800" y="0"/>
                </a:lnTo>
                <a:close/>
              </a:path>
            </a:pathLst>
          </a:custGeom>
          <a:ln w="57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76400" y="2630170"/>
            <a:ext cx="441959" cy="0"/>
          </a:xfrm>
          <a:custGeom>
            <a:avLst/>
            <a:gdLst/>
            <a:ahLst/>
            <a:cxnLst/>
            <a:rect l="l" t="t" r="r" b="b"/>
            <a:pathLst>
              <a:path w="441960">
                <a:moveTo>
                  <a:pt x="0" y="0"/>
                </a:moveTo>
                <a:lnTo>
                  <a:pt x="441960" y="0"/>
                </a:lnTo>
              </a:path>
            </a:pathLst>
          </a:custGeom>
          <a:ln w="38097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 flipH="1">
            <a:off x="2045288" y="2056868"/>
            <a:ext cx="45719" cy="573301"/>
          </a:xfrm>
          <a:custGeom>
            <a:avLst/>
            <a:gdLst/>
            <a:ahLst/>
            <a:cxnLst/>
            <a:rect l="l" t="t" r="r" b="b"/>
            <a:pathLst>
              <a:path h="459739">
                <a:moveTo>
                  <a:pt x="0" y="459739"/>
                </a:moveTo>
                <a:lnTo>
                  <a:pt x="0" y="0"/>
                </a:lnTo>
              </a:path>
            </a:pathLst>
          </a:custGeom>
          <a:ln w="38097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51192" y="2042160"/>
            <a:ext cx="654050" cy="0"/>
          </a:xfrm>
          <a:custGeom>
            <a:avLst/>
            <a:gdLst/>
            <a:ahLst/>
            <a:cxnLst/>
            <a:rect l="l" t="t" r="r" b="b"/>
            <a:pathLst>
              <a:path w="654050">
                <a:moveTo>
                  <a:pt x="65405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72235" y="200088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743200" y="1824990"/>
            <a:ext cx="365125" cy="336296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30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15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25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05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57320" y="16764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57320" y="207772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57320" y="247777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57320" y="287908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57320" y="327914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57320" y="368045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57320" y="408050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57320" y="448182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57320" y="488187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57320" y="528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57320" y="568325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14800" y="3581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3986" y="3870"/>
                </a:lnTo>
                <a:lnTo>
                  <a:pt x="206288" y="15118"/>
                </a:lnTo>
                <a:lnTo>
                  <a:pt x="162233" y="33192"/>
                </a:lnTo>
                <a:lnTo>
                  <a:pt x="122346" y="57546"/>
                </a:lnTo>
                <a:lnTo>
                  <a:pt x="87153" y="87630"/>
                </a:lnTo>
                <a:lnTo>
                  <a:pt x="57180" y="122895"/>
                </a:lnTo>
                <a:lnTo>
                  <a:pt x="32952" y="162793"/>
                </a:lnTo>
                <a:lnTo>
                  <a:pt x="14996" y="206776"/>
                </a:lnTo>
                <a:lnTo>
                  <a:pt x="3836" y="254294"/>
                </a:lnTo>
                <a:lnTo>
                  <a:pt x="0" y="304800"/>
                </a:lnTo>
                <a:lnTo>
                  <a:pt x="3836" y="355305"/>
                </a:lnTo>
                <a:lnTo>
                  <a:pt x="14996" y="402823"/>
                </a:lnTo>
                <a:lnTo>
                  <a:pt x="32952" y="446806"/>
                </a:lnTo>
                <a:lnTo>
                  <a:pt x="57180" y="486704"/>
                </a:lnTo>
                <a:lnTo>
                  <a:pt x="87153" y="521970"/>
                </a:lnTo>
                <a:lnTo>
                  <a:pt x="122346" y="552053"/>
                </a:lnTo>
                <a:lnTo>
                  <a:pt x="162233" y="576407"/>
                </a:lnTo>
                <a:lnTo>
                  <a:pt x="206288" y="594481"/>
                </a:lnTo>
                <a:lnTo>
                  <a:pt x="253986" y="605729"/>
                </a:lnTo>
                <a:lnTo>
                  <a:pt x="304800" y="609600"/>
                </a:lnTo>
                <a:lnTo>
                  <a:pt x="355305" y="605729"/>
                </a:lnTo>
                <a:lnTo>
                  <a:pt x="402823" y="594481"/>
                </a:lnTo>
                <a:lnTo>
                  <a:pt x="446806" y="576407"/>
                </a:lnTo>
                <a:lnTo>
                  <a:pt x="486704" y="552053"/>
                </a:lnTo>
                <a:lnTo>
                  <a:pt x="521969" y="521970"/>
                </a:lnTo>
                <a:lnTo>
                  <a:pt x="552053" y="486704"/>
                </a:lnTo>
                <a:lnTo>
                  <a:pt x="576407" y="446806"/>
                </a:lnTo>
                <a:lnTo>
                  <a:pt x="594481" y="402823"/>
                </a:lnTo>
                <a:lnTo>
                  <a:pt x="605729" y="355305"/>
                </a:lnTo>
                <a:lnTo>
                  <a:pt x="609600" y="304800"/>
                </a:lnTo>
                <a:lnTo>
                  <a:pt x="605729" y="254294"/>
                </a:lnTo>
                <a:lnTo>
                  <a:pt x="594481" y="206776"/>
                </a:lnTo>
                <a:lnTo>
                  <a:pt x="576407" y="162793"/>
                </a:lnTo>
                <a:lnTo>
                  <a:pt x="552053" y="122895"/>
                </a:lnTo>
                <a:lnTo>
                  <a:pt x="521970" y="87630"/>
                </a:lnTo>
                <a:lnTo>
                  <a:pt x="486704" y="57546"/>
                </a:lnTo>
                <a:lnTo>
                  <a:pt x="446806" y="33192"/>
                </a:lnTo>
                <a:lnTo>
                  <a:pt x="402823" y="15118"/>
                </a:lnTo>
                <a:lnTo>
                  <a:pt x="355305" y="3870"/>
                </a:lnTo>
                <a:lnTo>
                  <a:pt x="30480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14800" y="3581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355305" y="3870"/>
                </a:lnTo>
                <a:lnTo>
                  <a:pt x="402823" y="15118"/>
                </a:lnTo>
                <a:lnTo>
                  <a:pt x="446806" y="33192"/>
                </a:lnTo>
                <a:lnTo>
                  <a:pt x="486704" y="57546"/>
                </a:lnTo>
                <a:lnTo>
                  <a:pt x="521970" y="87630"/>
                </a:lnTo>
                <a:lnTo>
                  <a:pt x="552053" y="122895"/>
                </a:lnTo>
                <a:lnTo>
                  <a:pt x="576407" y="162793"/>
                </a:lnTo>
                <a:lnTo>
                  <a:pt x="594481" y="206776"/>
                </a:lnTo>
                <a:lnTo>
                  <a:pt x="605729" y="254294"/>
                </a:lnTo>
                <a:lnTo>
                  <a:pt x="609600" y="304800"/>
                </a:lnTo>
                <a:lnTo>
                  <a:pt x="605729" y="355305"/>
                </a:lnTo>
                <a:lnTo>
                  <a:pt x="594481" y="402823"/>
                </a:lnTo>
                <a:lnTo>
                  <a:pt x="576407" y="446806"/>
                </a:lnTo>
                <a:lnTo>
                  <a:pt x="552053" y="486704"/>
                </a:lnTo>
                <a:lnTo>
                  <a:pt x="521969" y="521970"/>
                </a:lnTo>
                <a:lnTo>
                  <a:pt x="486704" y="552053"/>
                </a:lnTo>
                <a:lnTo>
                  <a:pt x="446806" y="576407"/>
                </a:lnTo>
                <a:lnTo>
                  <a:pt x="402823" y="594481"/>
                </a:lnTo>
                <a:lnTo>
                  <a:pt x="355305" y="605729"/>
                </a:lnTo>
                <a:lnTo>
                  <a:pt x="304800" y="609600"/>
                </a:lnTo>
                <a:lnTo>
                  <a:pt x="253986" y="605729"/>
                </a:lnTo>
                <a:lnTo>
                  <a:pt x="206288" y="594481"/>
                </a:lnTo>
                <a:lnTo>
                  <a:pt x="162233" y="576407"/>
                </a:lnTo>
                <a:lnTo>
                  <a:pt x="122346" y="552053"/>
                </a:lnTo>
                <a:lnTo>
                  <a:pt x="87153" y="521969"/>
                </a:lnTo>
                <a:lnTo>
                  <a:pt x="57180" y="486704"/>
                </a:lnTo>
                <a:lnTo>
                  <a:pt x="32952" y="446806"/>
                </a:lnTo>
                <a:lnTo>
                  <a:pt x="14996" y="402823"/>
                </a:lnTo>
                <a:lnTo>
                  <a:pt x="3836" y="355305"/>
                </a:lnTo>
                <a:lnTo>
                  <a:pt x="0" y="304800"/>
                </a:lnTo>
                <a:lnTo>
                  <a:pt x="3836" y="254294"/>
                </a:lnTo>
                <a:lnTo>
                  <a:pt x="14996" y="206776"/>
                </a:lnTo>
                <a:lnTo>
                  <a:pt x="32952" y="162793"/>
                </a:lnTo>
                <a:lnTo>
                  <a:pt x="57180" y="122895"/>
                </a:lnTo>
                <a:lnTo>
                  <a:pt x="87153" y="87629"/>
                </a:lnTo>
                <a:lnTo>
                  <a:pt x="122346" y="57546"/>
                </a:lnTo>
                <a:lnTo>
                  <a:pt x="162233" y="33192"/>
                </a:lnTo>
                <a:lnTo>
                  <a:pt x="206288" y="15118"/>
                </a:lnTo>
                <a:lnTo>
                  <a:pt x="253986" y="3870"/>
                </a:lnTo>
                <a:lnTo>
                  <a:pt x="304800" y="0"/>
                </a:lnTo>
                <a:close/>
              </a:path>
            </a:pathLst>
          </a:custGeom>
          <a:ln w="57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96790" y="3878579"/>
            <a:ext cx="518159" cy="0"/>
          </a:xfrm>
          <a:custGeom>
            <a:avLst/>
            <a:gdLst/>
            <a:ahLst/>
            <a:cxnLst/>
            <a:rect l="l" t="t" r="r" b="b"/>
            <a:pathLst>
              <a:path w="518160">
                <a:moveTo>
                  <a:pt x="0" y="0"/>
                </a:moveTo>
                <a:lnTo>
                  <a:pt x="518160" y="0"/>
                </a:lnTo>
              </a:path>
            </a:pathLst>
          </a:custGeom>
          <a:ln w="38097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20029" y="2433320"/>
            <a:ext cx="0" cy="1451610"/>
          </a:xfrm>
          <a:custGeom>
            <a:avLst/>
            <a:gdLst/>
            <a:ahLst/>
            <a:cxnLst/>
            <a:rect l="l" t="t" r="r" b="b"/>
            <a:pathLst>
              <a:path h="1451610">
                <a:moveTo>
                  <a:pt x="0" y="1451609"/>
                </a:moveTo>
                <a:lnTo>
                  <a:pt x="0" y="0"/>
                </a:lnTo>
              </a:path>
            </a:pathLst>
          </a:custGeom>
          <a:ln w="38097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96129" y="2444750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73025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89450" y="23876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268470" y="2015490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268470" y="2381250"/>
            <a:ext cx="363855" cy="169418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68470" y="4050029"/>
            <a:ext cx="363855" cy="113792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481320" y="16764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81320" y="207772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81320" y="247777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81320" y="287908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81320" y="327914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81320" y="368045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81320" y="408050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81320" y="448182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81320" y="488187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81320" y="528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81320" y="568325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62600" y="41148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4294" y="3836"/>
                </a:lnTo>
                <a:lnTo>
                  <a:pt x="206776" y="14996"/>
                </a:lnTo>
                <a:lnTo>
                  <a:pt x="162793" y="32952"/>
                </a:lnTo>
                <a:lnTo>
                  <a:pt x="122895" y="57180"/>
                </a:lnTo>
                <a:lnTo>
                  <a:pt x="87630" y="87153"/>
                </a:lnTo>
                <a:lnTo>
                  <a:pt x="57546" y="122346"/>
                </a:lnTo>
                <a:lnTo>
                  <a:pt x="33192" y="162233"/>
                </a:lnTo>
                <a:lnTo>
                  <a:pt x="15118" y="206288"/>
                </a:lnTo>
                <a:lnTo>
                  <a:pt x="3870" y="253986"/>
                </a:lnTo>
                <a:lnTo>
                  <a:pt x="0" y="304800"/>
                </a:lnTo>
                <a:lnTo>
                  <a:pt x="3870" y="355305"/>
                </a:lnTo>
                <a:lnTo>
                  <a:pt x="15118" y="402823"/>
                </a:lnTo>
                <a:lnTo>
                  <a:pt x="33192" y="446806"/>
                </a:lnTo>
                <a:lnTo>
                  <a:pt x="57546" y="486704"/>
                </a:lnTo>
                <a:lnTo>
                  <a:pt x="87630" y="521970"/>
                </a:lnTo>
                <a:lnTo>
                  <a:pt x="122895" y="552053"/>
                </a:lnTo>
                <a:lnTo>
                  <a:pt x="162793" y="576407"/>
                </a:lnTo>
                <a:lnTo>
                  <a:pt x="206776" y="594481"/>
                </a:lnTo>
                <a:lnTo>
                  <a:pt x="254294" y="605729"/>
                </a:lnTo>
                <a:lnTo>
                  <a:pt x="304800" y="609600"/>
                </a:lnTo>
                <a:lnTo>
                  <a:pt x="355305" y="605729"/>
                </a:lnTo>
                <a:lnTo>
                  <a:pt x="402823" y="594481"/>
                </a:lnTo>
                <a:lnTo>
                  <a:pt x="446806" y="576407"/>
                </a:lnTo>
                <a:lnTo>
                  <a:pt x="486704" y="552053"/>
                </a:lnTo>
                <a:lnTo>
                  <a:pt x="521969" y="521970"/>
                </a:lnTo>
                <a:lnTo>
                  <a:pt x="552053" y="486704"/>
                </a:lnTo>
                <a:lnTo>
                  <a:pt x="576407" y="446806"/>
                </a:lnTo>
                <a:lnTo>
                  <a:pt x="594481" y="402823"/>
                </a:lnTo>
                <a:lnTo>
                  <a:pt x="605729" y="355305"/>
                </a:lnTo>
                <a:lnTo>
                  <a:pt x="609600" y="304800"/>
                </a:lnTo>
                <a:lnTo>
                  <a:pt x="605729" y="253986"/>
                </a:lnTo>
                <a:lnTo>
                  <a:pt x="594481" y="206288"/>
                </a:lnTo>
                <a:lnTo>
                  <a:pt x="576407" y="162233"/>
                </a:lnTo>
                <a:lnTo>
                  <a:pt x="552053" y="122346"/>
                </a:lnTo>
                <a:lnTo>
                  <a:pt x="521970" y="87153"/>
                </a:lnTo>
                <a:lnTo>
                  <a:pt x="486704" y="57180"/>
                </a:lnTo>
                <a:lnTo>
                  <a:pt x="446806" y="32952"/>
                </a:lnTo>
                <a:lnTo>
                  <a:pt x="402823" y="14996"/>
                </a:lnTo>
                <a:lnTo>
                  <a:pt x="355305" y="3836"/>
                </a:lnTo>
                <a:lnTo>
                  <a:pt x="30480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62600" y="41148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355305" y="3836"/>
                </a:lnTo>
                <a:lnTo>
                  <a:pt x="402823" y="14996"/>
                </a:lnTo>
                <a:lnTo>
                  <a:pt x="446806" y="32952"/>
                </a:lnTo>
                <a:lnTo>
                  <a:pt x="486704" y="57180"/>
                </a:lnTo>
                <a:lnTo>
                  <a:pt x="521970" y="87153"/>
                </a:lnTo>
                <a:lnTo>
                  <a:pt x="552053" y="122346"/>
                </a:lnTo>
                <a:lnTo>
                  <a:pt x="576407" y="162233"/>
                </a:lnTo>
                <a:lnTo>
                  <a:pt x="594481" y="206288"/>
                </a:lnTo>
                <a:lnTo>
                  <a:pt x="605729" y="253986"/>
                </a:lnTo>
                <a:lnTo>
                  <a:pt x="609600" y="304800"/>
                </a:lnTo>
                <a:lnTo>
                  <a:pt x="605729" y="355305"/>
                </a:lnTo>
                <a:lnTo>
                  <a:pt x="594481" y="402823"/>
                </a:lnTo>
                <a:lnTo>
                  <a:pt x="576407" y="446806"/>
                </a:lnTo>
                <a:lnTo>
                  <a:pt x="552053" y="486704"/>
                </a:lnTo>
                <a:lnTo>
                  <a:pt x="521969" y="521970"/>
                </a:lnTo>
                <a:lnTo>
                  <a:pt x="486704" y="552053"/>
                </a:lnTo>
                <a:lnTo>
                  <a:pt x="446806" y="576407"/>
                </a:lnTo>
                <a:lnTo>
                  <a:pt x="402823" y="594481"/>
                </a:lnTo>
                <a:lnTo>
                  <a:pt x="355305" y="605729"/>
                </a:lnTo>
                <a:lnTo>
                  <a:pt x="304800" y="609600"/>
                </a:lnTo>
                <a:lnTo>
                  <a:pt x="254294" y="605729"/>
                </a:lnTo>
                <a:lnTo>
                  <a:pt x="206776" y="594481"/>
                </a:lnTo>
                <a:lnTo>
                  <a:pt x="162793" y="576407"/>
                </a:lnTo>
                <a:lnTo>
                  <a:pt x="122895" y="552053"/>
                </a:lnTo>
                <a:lnTo>
                  <a:pt x="87629" y="521969"/>
                </a:lnTo>
                <a:lnTo>
                  <a:pt x="57546" y="486704"/>
                </a:lnTo>
                <a:lnTo>
                  <a:pt x="33192" y="446806"/>
                </a:lnTo>
                <a:lnTo>
                  <a:pt x="15118" y="402823"/>
                </a:lnTo>
                <a:lnTo>
                  <a:pt x="3870" y="355305"/>
                </a:lnTo>
                <a:lnTo>
                  <a:pt x="0" y="304800"/>
                </a:lnTo>
                <a:lnTo>
                  <a:pt x="3870" y="253986"/>
                </a:lnTo>
                <a:lnTo>
                  <a:pt x="15118" y="206288"/>
                </a:lnTo>
                <a:lnTo>
                  <a:pt x="33192" y="162233"/>
                </a:lnTo>
                <a:lnTo>
                  <a:pt x="57546" y="122346"/>
                </a:lnTo>
                <a:lnTo>
                  <a:pt x="87630" y="87153"/>
                </a:lnTo>
                <a:lnTo>
                  <a:pt x="122895" y="57180"/>
                </a:lnTo>
                <a:lnTo>
                  <a:pt x="162793" y="32952"/>
                </a:lnTo>
                <a:lnTo>
                  <a:pt x="206776" y="14996"/>
                </a:lnTo>
                <a:lnTo>
                  <a:pt x="254294" y="3836"/>
                </a:lnTo>
                <a:lnTo>
                  <a:pt x="304800" y="0"/>
                </a:lnTo>
                <a:close/>
              </a:path>
            </a:pathLst>
          </a:custGeom>
          <a:ln w="57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640070" y="1824990"/>
            <a:ext cx="363855" cy="336296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209029" y="4410709"/>
            <a:ext cx="325120" cy="0"/>
          </a:xfrm>
          <a:custGeom>
            <a:avLst/>
            <a:gdLst/>
            <a:ahLst/>
            <a:cxnLst/>
            <a:rect l="l" t="t" r="r" b="b"/>
            <a:pathLst>
              <a:path w="325120">
                <a:moveTo>
                  <a:pt x="0" y="0"/>
                </a:moveTo>
                <a:lnTo>
                  <a:pt x="325120" y="0"/>
                </a:lnTo>
              </a:path>
            </a:pathLst>
          </a:custGeom>
          <a:ln w="38097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40500" y="3498850"/>
            <a:ext cx="0" cy="916940"/>
          </a:xfrm>
          <a:custGeom>
            <a:avLst/>
            <a:gdLst/>
            <a:ahLst/>
            <a:cxnLst/>
            <a:rect l="l" t="t" r="r" b="b"/>
            <a:pathLst>
              <a:path h="916939">
                <a:moveTo>
                  <a:pt x="0" y="916939"/>
                </a:moveTo>
                <a:lnTo>
                  <a:pt x="0" y="0"/>
                </a:lnTo>
              </a:path>
            </a:pathLst>
          </a:custGeom>
          <a:ln w="38097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17590" y="3509009"/>
            <a:ext cx="429259" cy="0"/>
          </a:xfrm>
          <a:custGeom>
            <a:avLst/>
            <a:gdLst/>
            <a:ahLst/>
            <a:cxnLst/>
            <a:rect l="l" t="t" r="r" b="b"/>
            <a:pathLst>
              <a:path w="429259">
                <a:moveTo>
                  <a:pt x="42926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10909" y="345185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700519" y="1600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00519" y="200025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69">
                <a:moveTo>
                  <a:pt x="0" y="0"/>
                </a:moveTo>
                <a:lnTo>
                  <a:pt x="0" y="22987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00519" y="240157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700519" y="280162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69">
                <a:moveTo>
                  <a:pt x="0" y="0"/>
                </a:moveTo>
                <a:lnTo>
                  <a:pt x="0" y="229869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00519" y="320293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700519" y="360299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87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00519" y="400430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700519" y="4404359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869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700519" y="480567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700519" y="5205729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87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00519" y="560705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81800" y="46482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4294" y="3870"/>
                </a:lnTo>
                <a:lnTo>
                  <a:pt x="206776" y="15118"/>
                </a:lnTo>
                <a:lnTo>
                  <a:pt x="162793" y="33192"/>
                </a:lnTo>
                <a:lnTo>
                  <a:pt x="122895" y="57546"/>
                </a:lnTo>
                <a:lnTo>
                  <a:pt x="87629" y="87630"/>
                </a:lnTo>
                <a:lnTo>
                  <a:pt x="57546" y="122895"/>
                </a:lnTo>
                <a:lnTo>
                  <a:pt x="33192" y="162793"/>
                </a:lnTo>
                <a:lnTo>
                  <a:pt x="15118" y="206776"/>
                </a:lnTo>
                <a:lnTo>
                  <a:pt x="3870" y="254294"/>
                </a:lnTo>
                <a:lnTo>
                  <a:pt x="0" y="304800"/>
                </a:lnTo>
                <a:lnTo>
                  <a:pt x="3870" y="355305"/>
                </a:lnTo>
                <a:lnTo>
                  <a:pt x="15118" y="402823"/>
                </a:lnTo>
                <a:lnTo>
                  <a:pt x="33192" y="446806"/>
                </a:lnTo>
                <a:lnTo>
                  <a:pt x="57546" y="486704"/>
                </a:lnTo>
                <a:lnTo>
                  <a:pt x="87629" y="521970"/>
                </a:lnTo>
                <a:lnTo>
                  <a:pt x="122895" y="552053"/>
                </a:lnTo>
                <a:lnTo>
                  <a:pt x="162793" y="576407"/>
                </a:lnTo>
                <a:lnTo>
                  <a:pt x="206776" y="594481"/>
                </a:lnTo>
                <a:lnTo>
                  <a:pt x="254294" y="605729"/>
                </a:lnTo>
                <a:lnTo>
                  <a:pt x="304800" y="609600"/>
                </a:lnTo>
                <a:lnTo>
                  <a:pt x="355305" y="605729"/>
                </a:lnTo>
                <a:lnTo>
                  <a:pt x="402823" y="594481"/>
                </a:lnTo>
                <a:lnTo>
                  <a:pt x="446806" y="576407"/>
                </a:lnTo>
                <a:lnTo>
                  <a:pt x="486704" y="552053"/>
                </a:lnTo>
                <a:lnTo>
                  <a:pt x="521970" y="521970"/>
                </a:lnTo>
                <a:lnTo>
                  <a:pt x="552053" y="486704"/>
                </a:lnTo>
                <a:lnTo>
                  <a:pt x="576407" y="446806"/>
                </a:lnTo>
                <a:lnTo>
                  <a:pt x="594481" y="402823"/>
                </a:lnTo>
                <a:lnTo>
                  <a:pt x="605729" y="355305"/>
                </a:lnTo>
                <a:lnTo>
                  <a:pt x="609600" y="304800"/>
                </a:lnTo>
                <a:lnTo>
                  <a:pt x="605729" y="254294"/>
                </a:lnTo>
                <a:lnTo>
                  <a:pt x="594481" y="206776"/>
                </a:lnTo>
                <a:lnTo>
                  <a:pt x="576407" y="162793"/>
                </a:lnTo>
                <a:lnTo>
                  <a:pt x="552053" y="122895"/>
                </a:lnTo>
                <a:lnTo>
                  <a:pt x="521970" y="87630"/>
                </a:lnTo>
                <a:lnTo>
                  <a:pt x="486704" y="57546"/>
                </a:lnTo>
                <a:lnTo>
                  <a:pt x="446806" y="33192"/>
                </a:lnTo>
                <a:lnTo>
                  <a:pt x="402823" y="15118"/>
                </a:lnTo>
                <a:lnTo>
                  <a:pt x="355305" y="387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781800" y="46482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355305" y="3870"/>
                </a:lnTo>
                <a:lnTo>
                  <a:pt x="402823" y="15118"/>
                </a:lnTo>
                <a:lnTo>
                  <a:pt x="446806" y="33192"/>
                </a:lnTo>
                <a:lnTo>
                  <a:pt x="486704" y="57546"/>
                </a:lnTo>
                <a:lnTo>
                  <a:pt x="521970" y="87630"/>
                </a:lnTo>
                <a:lnTo>
                  <a:pt x="552053" y="122895"/>
                </a:lnTo>
                <a:lnTo>
                  <a:pt x="576407" y="162793"/>
                </a:lnTo>
                <a:lnTo>
                  <a:pt x="594481" y="206776"/>
                </a:lnTo>
                <a:lnTo>
                  <a:pt x="605729" y="254294"/>
                </a:lnTo>
                <a:lnTo>
                  <a:pt x="609600" y="304800"/>
                </a:lnTo>
                <a:lnTo>
                  <a:pt x="605729" y="355305"/>
                </a:lnTo>
                <a:lnTo>
                  <a:pt x="594481" y="402823"/>
                </a:lnTo>
                <a:lnTo>
                  <a:pt x="576407" y="446806"/>
                </a:lnTo>
                <a:lnTo>
                  <a:pt x="552053" y="486704"/>
                </a:lnTo>
                <a:lnTo>
                  <a:pt x="521970" y="521970"/>
                </a:lnTo>
                <a:lnTo>
                  <a:pt x="486704" y="552053"/>
                </a:lnTo>
                <a:lnTo>
                  <a:pt x="446806" y="576407"/>
                </a:lnTo>
                <a:lnTo>
                  <a:pt x="402823" y="594481"/>
                </a:lnTo>
                <a:lnTo>
                  <a:pt x="355305" y="605729"/>
                </a:lnTo>
                <a:lnTo>
                  <a:pt x="304800" y="609600"/>
                </a:lnTo>
                <a:lnTo>
                  <a:pt x="254294" y="605729"/>
                </a:lnTo>
                <a:lnTo>
                  <a:pt x="206776" y="594481"/>
                </a:lnTo>
                <a:lnTo>
                  <a:pt x="162793" y="576407"/>
                </a:lnTo>
                <a:lnTo>
                  <a:pt x="122895" y="552053"/>
                </a:lnTo>
                <a:lnTo>
                  <a:pt x="87629" y="521970"/>
                </a:lnTo>
                <a:lnTo>
                  <a:pt x="57546" y="486704"/>
                </a:lnTo>
                <a:lnTo>
                  <a:pt x="33192" y="446806"/>
                </a:lnTo>
                <a:lnTo>
                  <a:pt x="15118" y="402823"/>
                </a:lnTo>
                <a:lnTo>
                  <a:pt x="3870" y="355305"/>
                </a:lnTo>
                <a:lnTo>
                  <a:pt x="0" y="304800"/>
                </a:lnTo>
                <a:lnTo>
                  <a:pt x="3870" y="254294"/>
                </a:lnTo>
                <a:lnTo>
                  <a:pt x="15118" y="206776"/>
                </a:lnTo>
                <a:lnTo>
                  <a:pt x="33192" y="162793"/>
                </a:lnTo>
                <a:lnTo>
                  <a:pt x="57546" y="122895"/>
                </a:lnTo>
                <a:lnTo>
                  <a:pt x="87629" y="87629"/>
                </a:lnTo>
                <a:lnTo>
                  <a:pt x="122895" y="57546"/>
                </a:lnTo>
                <a:lnTo>
                  <a:pt x="162793" y="33192"/>
                </a:lnTo>
                <a:lnTo>
                  <a:pt x="206776" y="15118"/>
                </a:lnTo>
                <a:lnTo>
                  <a:pt x="254294" y="3870"/>
                </a:lnTo>
                <a:lnTo>
                  <a:pt x="304800" y="0"/>
                </a:lnTo>
                <a:close/>
              </a:path>
            </a:pathLst>
          </a:custGeom>
          <a:ln w="57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6859269" y="1824990"/>
            <a:ext cx="363855" cy="336296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7537450" y="4944109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0" y="0"/>
                </a:moveTo>
                <a:lnTo>
                  <a:pt x="292100" y="0"/>
                </a:lnTo>
              </a:path>
            </a:pathLst>
          </a:custGeom>
          <a:ln w="38097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834630" y="1976120"/>
            <a:ext cx="0" cy="2974340"/>
          </a:xfrm>
          <a:custGeom>
            <a:avLst/>
            <a:gdLst/>
            <a:ahLst/>
            <a:cxnLst/>
            <a:rect l="l" t="t" r="r" b="b"/>
            <a:pathLst>
              <a:path h="2974340">
                <a:moveTo>
                  <a:pt x="0" y="297434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186930" y="1985010"/>
            <a:ext cx="654050" cy="0"/>
          </a:xfrm>
          <a:custGeom>
            <a:avLst/>
            <a:gdLst/>
            <a:ahLst/>
            <a:cxnLst/>
            <a:rect l="l" t="t" r="r" b="b"/>
            <a:pathLst>
              <a:path w="654050">
                <a:moveTo>
                  <a:pt x="65405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080250" y="192786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995919" y="1600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995919" y="200025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69">
                <a:moveTo>
                  <a:pt x="0" y="0"/>
                </a:moveTo>
                <a:lnTo>
                  <a:pt x="0" y="22987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995919" y="240157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995919" y="280162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69">
                <a:moveTo>
                  <a:pt x="0" y="0"/>
                </a:moveTo>
                <a:lnTo>
                  <a:pt x="0" y="229869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95919" y="320293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995919" y="360299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87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995919" y="400430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995919" y="4404359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869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995919" y="480567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995919" y="5205729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87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995919" y="560705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8154669" y="1824990"/>
            <a:ext cx="363855" cy="336296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b="1" i="1" spc="-10" dirty="0">
                <a:solidFill>
                  <a:srgbClr val="009900"/>
                </a:solidFill>
                <a:latin typeface="Arial"/>
                <a:cs typeface="Arial"/>
              </a:rPr>
              <a:t>0</a:t>
            </a:r>
            <a:r>
              <a:rPr sz="2400" b="1" i="1" dirty="0">
                <a:solidFill>
                  <a:srgbClr val="009900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i="1" spc="-10" dirty="0">
                <a:solidFill>
                  <a:srgbClr val="009900"/>
                </a:solidFill>
                <a:latin typeface="Arial"/>
                <a:cs typeface="Arial"/>
              </a:rPr>
              <a:t>1</a:t>
            </a:r>
            <a:r>
              <a:rPr sz="2400" b="1" i="1" dirty="0">
                <a:solidFill>
                  <a:srgbClr val="009900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i="1" spc="-10" dirty="0">
                <a:solidFill>
                  <a:srgbClr val="009900"/>
                </a:solidFill>
                <a:latin typeface="Arial"/>
                <a:cs typeface="Arial"/>
              </a:rPr>
              <a:t>1</a:t>
            </a:r>
            <a:r>
              <a:rPr sz="2400" b="1" i="1" dirty="0">
                <a:solidFill>
                  <a:srgbClr val="009900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i="1" spc="-10" dirty="0" smtClean="0">
                <a:solidFill>
                  <a:srgbClr val="009900"/>
                </a:solidFill>
                <a:latin typeface="Arial"/>
                <a:cs typeface="Arial"/>
              </a:rPr>
              <a:t>2</a:t>
            </a:r>
            <a:r>
              <a:rPr lang="en-US" sz="2400" b="1" i="1" dirty="0">
                <a:solidFill>
                  <a:srgbClr val="009900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lang="en-US" sz="2400" b="1" i="1" spc="-10" dirty="0">
                <a:solidFill>
                  <a:srgbClr val="009900"/>
                </a:solidFill>
                <a:latin typeface="Arial"/>
                <a:cs typeface="Arial"/>
              </a:rPr>
              <a:t>2</a:t>
            </a:r>
            <a:r>
              <a:rPr lang="en-US" sz="2400" b="1" i="1" dirty="0" smtClean="0">
                <a:solidFill>
                  <a:srgbClr val="009900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lang="en-US" sz="2400" b="1" i="1" spc="-10" dirty="0" smtClean="0">
                <a:solidFill>
                  <a:srgbClr val="009900"/>
                </a:solidFill>
                <a:latin typeface="Arial"/>
                <a:cs typeface="Arial"/>
              </a:rPr>
              <a:t>3</a:t>
            </a:r>
            <a:r>
              <a:rPr sz="2400" b="1" i="1" spc="-10" dirty="0" smtClean="0">
                <a:solidFill>
                  <a:srgbClr val="009900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54986" y="2949258"/>
            <a:ext cx="808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  <a:p>
            <a:r>
              <a:rPr lang="en-US" dirty="0" smtClean="0"/>
              <a:t>change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8259" y="34290"/>
            <a:ext cx="892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PEMP</a:t>
            </a:r>
            <a:r>
              <a:rPr sz="1000" spc="-5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222DB"/>
                </a:solidFill>
                <a:latin typeface="Times New Roman"/>
                <a:cs typeface="Times New Roman"/>
              </a:rPr>
              <a:t>CSN2501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8" y="5338883"/>
            <a:ext cx="168910" cy="135636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N D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Gangadhar</a:t>
            </a:r>
            <a:r>
              <a:rPr sz="1000" spc="-6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MSRSAS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1579" y="6587490"/>
            <a:ext cx="4098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©M.S.Ramaiah </a:t>
            </a:r>
            <a:r>
              <a:rPr sz="1400" dirty="0">
                <a:latin typeface="Times New Roman"/>
                <a:cs typeface="Times New Roman"/>
              </a:rPr>
              <a:t>School of Advanced Studies 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Bangalore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1800" y="866911"/>
            <a:ext cx="2819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4. </a:t>
            </a:r>
            <a:r>
              <a:rPr spc="-5" dirty="0" smtClean="0"/>
              <a:t>Merge</a:t>
            </a:r>
            <a:r>
              <a:rPr spc="-80" dirty="0" smtClean="0"/>
              <a:t> </a:t>
            </a:r>
            <a:r>
              <a:rPr spc="-5" dirty="0"/>
              <a:t>Sort</a:t>
            </a:r>
          </a:p>
        </p:txBody>
      </p:sp>
      <p:sp>
        <p:nvSpPr>
          <p:cNvPr id="7" name="object 7"/>
          <p:cNvSpPr/>
          <p:nvPr/>
        </p:nvSpPr>
        <p:spPr>
          <a:xfrm>
            <a:off x="852169" y="1993900"/>
            <a:ext cx="256540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2169" y="2466339"/>
            <a:ext cx="256540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2169" y="3705859"/>
            <a:ext cx="256540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2169" y="4945379"/>
            <a:ext cx="256540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169" y="5417820"/>
            <a:ext cx="256540" cy="256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70939" y="1850389"/>
            <a:ext cx="7285355" cy="392302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01600" algn="just">
              <a:lnSpc>
                <a:spcPct val="100000"/>
              </a:lnSpc>
              <a:spcBef>
                <a:spcPts val="459"/>
              </a:spcBef>
            </a:pPr>
            <a:r>
              <a:rPr sz="2800" spc="-5" dirty="0">
                <a:latin typeface="Times New Roman"/>
                <a:cs typeface="Times New Roman"/>
              </a:rPr>
              <a:t>Merge sort </a:t>
            </a:r>
            <a:r>
              <a:rPr sz="2800" dirty="0">
                <a:latin typeface="Times New Roman"/>
                <a:cs typeface="Times New Roman"/>
              </a:rPr>
              <a:t>is a O(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800" dirty="0">
                <a:latin typeface="Times New Roman"/>
                <a:cs typeface="Times New Roman"/>
              </a:rPr>
              <a:t>log </a:t>
            </a:r>
            <a:r>
              <a:rPr sz="2800" i="1" spc="5" dirty="0">
                <a:latin typeface="Times New Roman"/>
                <a:cs typeface="Times New Roman"/>
              </a:rPr>
              <a:t>n</a:t>
            </a:r>
            <a:r>
              <a:rPr sz="2800" spc="5" dirty="0"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imes New Roman"/>
                <a:cs typeface="Times New Roman"/>
              </a:rPr>
              <a:t>sorting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</a:t>
            </a:r>
            <a:endParaRPr sz="2800">
              <a:latin typeface="Times New Roman"/>
              <a:cs typeface="Times New Roman"/>
            </a:endParaRPr>
          </a:p>
          <a:p>
            <a:pPr marL="12700" marR="8890" indent="121920" algn="just">
              <a:lnSpc>
                <a:spcPct val="90000"/>
              </a:lnSpc>
              <a:spcBef>
                <a:spcPts val="695"/>
              </a:spcBef>
            </a:pPr>
            <a:r>
              <a:rPr sz="2800" dirty="0">
                <a:latin typeface="Times New Roman"/>
                <a:cs typeface="Times New Roman"/>
              </a:rPr>
              <a:t>It is </a:t>
            </a:r>
            <a:r>
              <a:rPr sz="2800" spc="-10" dirty="0">
                <a:latin typeface="Times New Roman"/>
                <a:cs typeface="Times New Roman"/>
              </a:rPr>
              <a:t>easy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implement merge </a:t>
            </a:r>
            <a:r>
              <a:rPr sz="2800" spc="-5" dirty="0">
                <a:latin typeface="Times New Roman"/>
                <a:cs typeface="Times New Roman"/>
              </a:rPr>
              <a:t>sort such </a:t>
            </a:r>
            <a:r>
              <a:rPr sz="2800" dirty="0">
                <a:latin typeface="Times New Roman"/>
                <a:cs typeface="Times New Roman"/>
              </a:rPr>
              <a:t>that it is  </a:t>
            </a:r>
            <a:r>
              <a:rPr sz="2800" spc="-5" dirty="0">
                <a:latin typeface="Times New Roman"/>
                <a:cs typeface="Times New Roman"/>
              </a:rPr>
              <a:t>stable, meaning it preserves </a:t>
            </a:r>
            <a:r>
              <a:rPr sz="2800" dirty="0">
                <a:latin typeface="Times New Roman"/>
                <a:cs typeface="Times New Roman"/>
              </a:rPr>
              <a:t>the input order of  </a:t>
            </a:r>
            <a:r>
              <a:rPr sz="2800" spc="-5" dirty="0">
                <a:latin typeface="Times New Roman"/>
                <a:cs typeface="Times New Roman"/>
              </a:rPr>
              <a:t>equal </a:t>
            </a:r>
            <a:r>
              <a:rPr sz="2800" spc="-10" dirty="0">
                <a:latin typeface="Times New Roman"/>
                <a:cs typeface="Times New Roman"/>
              </a:rPr>
              <a:t>elements </a:t>
            </a:r>
            <a:r>
              <a:rPr sz="2800" dirty="0">
                <a:latin typeface="Times New Roman"/>
                <a:cs typeface="Times New Roman"/>
              </a:rPr>
              <a:t>in the </a:t>
            </a:r>
            <a:r>
              <a:rPr sz="2800" spc="-5" dirty="0">
                <a:latin typeface="Times New Roman"/>
                <a:cs typeface="Times New Roman"/>
              </a:rPr>
              <a:t>sorted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output</a:t>
            </a:r>
            <a:endParaRPr sz="2800">
              <a:latin typeface="Times New Roman"/>
              <a:cs typeface="Times New Roman"/>
            </a:endParaRPr>
          </a:p>
          <a:p>
            <a:pPr marL="12700" marR="5080" indent="212090" algn="just">
              <a:lnSpc>
                <a:spcPct val="90000"/>
              </a:lnSpc>
              <a:spcBef>
                <a:spcPts val="685"/>
              </a:spcBef>
            </a:pPr>
            <a:r>
              <a:rPr sz="2800" dirty="0">
                <a:latin typeface="Times New Roman"/>
                <a:cs typeface="Times New Roman"/>
              </a:rPr>
              <a:t>It is </a:t>
            </a:r>
            <a:r>
              <a:rPr sz="2800" spc="-5" dirty="0">
                <a:latin typeface="Times New Roman"/>
                <a:cs typeface="Times New Roman"/>
              </a:rPr>
              <a:t>an example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b="1" i="1" dirty="0">
                <a:solidFill>
                  <a:srgbClr val="FF9900"/>
                </a:solidFill>
                <a:latin typeface="Times New Roman"/>
                <a:cs typeface="Times New Roman"/>
              </a:rPr>
              <a:t>divide and </a:t>
            </a:r>
            <a:r>
              <a:rPr sz="2800" b="1" i="1" spc="-5" dirty="0">
                <a:solidFill>
                  <a:srgbClr val="FF9900"/>
                </a:solidFill>
                <a:latin typeface="Times New Roman"/>
                <a:cs typeface="Times New Roman"/>
              </a:rPr>
              <a:t>conquer  </a:t>
            </a:r>
            <a:r>
              <a:rPr sz="2800" spc="-5" dirty="0">
                <a:latin typeface="Times New Roman"/>
                <a:cs typeface="Times New Roman"/>
              </a:rPr>
              <a:t>algorithmic paradigm and are usually </a:t>
            </a:r>
            <a:r>
              <a:rPr sz="2800" b="1" i="1" spc="-5" dirty="0">
                <a:solidFill>
                  <a:srgbClr val="FF9900"/>
                </a:solidFill>
                <a:latin typeface="Times New Roman"/>
                <a:cs typeface="Times New Roman"/>
              </a:rPr>
              <a:t>recursive </a:t>
            </a:r>
            <a:r>
              <a:rPr sz="2800" dirty="0">
                <a:latin typeface="Times New Roman"/>
                <a:cs typeface="Times New Roman"/>
              </a:rPr>
              <a:t>in  nature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360"/>
              </a:spcBef>
            </a:pPr>
            <a:r>
              <a:rPr sz="2800" dirty="0">
                <a:latin typeface="Times New Roman"/>
                <a:cs typeface="Times New Roman"/>
              </a:rPr>
              <a:t>It is a </a:t>
            </a:r>
            <a:r>
              <a:rPr sz="2800" spc="-5" dirty="0">
                <a:latin typeface="Times New Roman"/>
                <a:cs typeface="Times New Roman"/>
              </a:rPr>
              <a:t>comparison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sort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latin typeface="Times New Roman"/>
                <a:cs typeface="Times New Roman"/>
              </a:rPr>
              <a:t>Space complexity </a:t>
            </a:r>
            <a:r>
              <a:rPr sz="2800" dirty="0">
                <a:latin typeface="Times New Roman"/>
                <a:cs typeface="Times New Roman"/>
              </a:rPr>
              <a:t>is the </a:t>
            </a:r>
            <a:r>
              <a:rPr sz="2800" spc="-10" dirty="0">
                <a:latin typeface="Times New Roman"/>
                <a:cs typeface="Times New Roman"/>
              </a:rPr>
              <a:t>main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8259" y="34290"/>
            <a:ext cx="892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PEMP</a:t>
            </a:r>
            <a:r>
              <a:rPr sz="1000" spc="-5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222DB"/>
                </a:solidFill>
                <a:latin typeface="Times New Roman"/>
                <a:cs typeface="Times New Roman"/>
              </a:rPr>
              <a:t>CSN2501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8" y="5338883"/>
            <a:ext cx="168910" cy="135636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N D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Gangadhar</a:t>
            </a:r>
            <a:r>
              <a:rPr sz="1000" spc="-6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MSRSAS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1579" y="6587490"/>
            <a:ext cx="4098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©M.S.Ramaiah </a:t>
            </a:r>
            <a:r>
              <a:rPr sz="1400" dirty="0">
                <a:latin typeface="Times New Roman"/>
                <a:cs typeface="Times New Roman"/>
              </a:rPr>
              <a:t>School of Advanced Studies 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Bangalore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00200" y="866911"/>
            <a:ext cx="50914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Merge Sort:</a:t>
            </a:r>
            <a:r>
              <a:rPr spc="-6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7" name="object 7"/>
          <p:cNvSpPr/>
          <p:nvPr/>
        </p:nvSpPr>
        <p:spPr>
          <a:xfrm>
            <a:off x="852169" y="2222500"/>
            <a:ext cx="256540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2169" y="2694939"/>
            <a:ext cx="256540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2169" y="3166110"/>
            <a:ext cx="256540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2169" y="3638550"/>
            <a:ext cx="256540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70939" y="2078989"/>
            <a:ext cx="7282815" cy="268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92225">
              <a:lnSpc>
                <a:spcPct val="1107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Divide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array </a:t>
            </a:r>
            <a:r>
              <a:rPr sz="2800" dirty="0">
                <a:latin typeface="Times New Roman"/>
                <a:cs typeface="Times New Roman"/>
              </a:rPr>
              <a:t>into </a:t>
            </a:r>
            <a:r>
              <a:rPr sz="2800" spc="-5" dirty="0">
                <a:latin typeface="Times New Roman"/>
                <a:cs typeface="Times New Roman"/>
              </a:rPr>
              <a:t>two equal parts.  Recursively sort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left part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-5" dirty="0">
                <a:latin typeface="Times New Roman"/>
                <a:cs typeface="Times New Roman"/>
              </a:rPr>
              <a:t>array  Recursively sort </a:t>
            </a:r>
            <a:r>
              <a:rPr sz="2800" dirty="0">
                <a:latin typeface="Times New Roman"/>
                <a:cs typeface="Times New Roman"/>
              </a:rPr>
              <a:t>the right part of the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array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ts val="3020"/>
              </a:lnSpc>
              <a:spcBef>
                <a:spcPts val="745"/>
              </a:spcBef>
            </a:pPr>
            <a:r>
              <a:rPr sz="2800" spc="-5" dirty="0">
                <a:latin typeface="Times New Roman"/>
                <a:cs typeface="Times New Roman"/>
              </a:rPr>
              <a:t>Merge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sorted left and </a:t>
            </a:r>
            <a:r>
              <a:rPr sz="2800" dirty="0">
                <a:latin typeface="Times New Roman"/>
                <a:cs typeface="Times New Roman"/>
              </a:rPr>
              <a:t>the right part into a  single </a:t>
            </a:r>
            <a:r>
              <a:rPr sz="2800" spc="-5" dirty="0">
                <a:latin typeface="Times New Roman"/>
                <a:cs typeface="Times New Roman"/>
              </a:rPr>
              <a:t>sorted vector </a:t>
            </a:r>
            <a:r>
              <a:rPr sz="2800" dirty="0">
                <a:latin typeface="Times New Roman"/>
                <a:cs typeface="Times New Roman"/>
              </a:rPr>
              <a:t>using the </a:t>
            </a:r>
            <a:r>
              <a:rPr sz="2800" spc="-5" dirty="0">
                <a:latin typeface="Times New Roman"/>
                <a:cs typeface="Times New Roman"/>
              </a:rPr>
              <a:t>concept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Simple  Merge.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8259" y="34290"/>
            <a:ext cx="892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PEMP</a:t>
            </a:r>
            <a:r>
              <a:rPr sz="1000" spc="-5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222DB"/>
                </a:solidFill>
                <a:latin typeface="Times New Roman"/>
                <a:cs typeface="Times New Roman"/>
              </a:rPr>
              <a:t>CSN2501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8" y="5338883"/>
            <a:ext cx="168910" cy="135636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N D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Gangadhar</a:t>
            </a:r>
            <a:r>
              <a:rPr sz="1000" spc="-6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MSRSAS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1579" y="6587490"/>
            <a:ext cx="4098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©M.S.Ramaiah </a:t>
            </a:r>
            <a:r>
              <a:rPr sz="1400" dirty="0">
                <a:latin typeface="Times New Roman"/>
                <a:cs typeface="Times New Roman"/>
              </a:rPr>
              <a:t>School of Advanced Studies 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Bangalore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08516" y="483630"/>
            <a:ext cx="48444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Trace </a:t>
            </a:r>
            <a:r>
              <a:rPr dirty="0"/>
              <a:t>of a </a:t>
            </a:r>
            <a:r>
              <a:rPr spc="-5" dirty="0"/>
              <a:t>Merge</a:t>
            </a:r>
            <a:r>
              <a:rPr spc="-105" dirty="0"/>
              <a:t> </a:t>
            </a:r>
            <a:r>
              <a:rPr spc="-5" dirty="0"/>
              <a:t>Sort</a:t>
            </a:r>
          </a:p>
        </p:txBody>
      </p:sp>
      <p:sp>
        <p:nvSpPr>
          <p:cNvPr id="7" name="object 7"/>
          <p:cNvSpPr/>
          <p:nvPr/>
        </p:nvSpPr>
        <p:spPr>
          <a:xfrm>
            <a:off x="1930726" y="1298698"/>
            <a:ext cx="5514045" cy="4915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8259" y="34290"/>
            <a:ext cx="892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PEMP</a:t>
            </a:r>
            <a:r>
              <a:rPr sz="1000" spc="-5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222DB"/>
                </a:solidFill>
                <a:latin typeface="Times New Roman"/>
                <a:cs typeface="Times New Roman"/>
              </a:rPr>
              <a:t>CSN2501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678" y="5338883"/>
            <a:ext cx="168910" cy="135636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N D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Gangadhar</a:t>
            </a:r>
            <a:r>
              <a:rPr sz="1000" spc="-6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MSRSAS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1579" y="6587490"/>
            <a:ext cx="4098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©M.S.Ramaiah </a:t>
            </a:r>
            <a:r>
              <a:rPr sz="1400" dirty="0">
                <a:latin typeface="Times New Roman"/>
                <a:cs typeface="Times New Roman"/>
              </a:rPr>
              <a:t>School of Advanced Studies 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Bangalore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1800" y="687841"/>
            <a:ext cx="2819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5. </a:t>
            </a:r>
            <a:r>
              <a:rPr spc="-5" dirty="0" smtClean="0"/>
              <a:t>Quick</a:t>
            </a:r>
            <a:r>
              <a:rPr spc="-85" dirty="0" smtClean="0"/>
              <a:t> </a:t>
            </a:r>
            <a:r>
              <a:rPr spc="-5" dirty="0"/>
              <a:t>Sort</a:t>
            </a:r>
          </a:p>
        </p:txBody>
      </p:sp>
      <p:sp>
        <p:nvSpPr>
          <p:cNvPr id="6" name="object 6"/>
          <p:cNvSpPr/>
          <p:nvPr/>
        </p:nvSpPr>
        <p:spPr>
          <a:xfrm>
            <a:off x="471169" y="1695450"/>
            <a:ext cx="219710" cy="219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169" y="2100579"/>
            <a:ext cx="219710" cy="219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169" y="2505710"/>
            <a:ext cx="219710" cy="219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169" y="2910839"/>
            <a:ext cx="219710" cy="219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1169" y="3315970"/>
            <a:ext cx="219710" cy="219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1169" y="5518150"/>
            <a:ext cx="219710" cy="219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4540" y="1570989"/>
            <a:ext cx="7940040" cy="46408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2404110">
              <a:lnSpc>
                <a:spcPct val="110800"/>
              </a:lnSpc>
              <a:spcBef>
                <a:spcPts val="95"/>
              </a:spcBef>
            </a:pPr>
            <a:r>
              <a:rPr sz="2400" spc="-5" dirty="0">
                <a:latin typeface="Times New Roman"/>
                <a:cs typeface="Times New Roman"/>
              </a:rPr>
              <a:t>Quick sort </a:t>
            </a:r>
            <a:r>
              <a:rPr sz="2400" dirty="0">
                <a:latin typeface="Times New Roman"/>
                <a:cs typeface="Times New Roman"/>
              </a:rPr>
              <a:t>is a well-known </a:t>
            </a:r>
            <a:r>
              <a:rPr sz="2400" spc="-5" dirty="0">
                <a:latin typeface="Times New Roman"/>
                <a:cs typeface="Times New Roman"/>
              </a:rPr>
              <a:t>sorting </a:t>
            </a:r>
            <a:r>
              <a:rPr sz="2400" dirty="0">
                <a:latin typeface="Times New Roman"/>
                <a:cs typeface="Times New Roman"/>
              </a:rPr>
              <a:t>algorithm  It </a:t>
            </a:r>
            <a:r>
              <a:rPr sz="2400" spc="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also called as </a:t>
            </a:r>
            <a:r>
              <a:rPr sz="2400" b="1" i="1" dirty="0">
                <a:solidFill>
                  <a:srgbClr val="FF9900"/>
                </a:solidFill>
                <a:latin typeface="Times New Roman"/>
                <a:cs typeface="Times New Roman"/>
              </a:rPr>
              <a:t>Partition </a:t>
            </a:r>
            <a:r>
              <a:rPr sz="2400" b="1" i="1" spc="-5" dirty="0">
                <a:solidFill>
                  <a:srgbClr val="FF9900"/>
                </a:solidFill>
                <a:latin typeface="Times New Roman"/>
                <a:cs typeface="Times New Roman"/>
              </a:rPr>
              <a:t>Exchange</a:t>
            </a:r>
            <a:r>
              <a:rPr sz="2400" b="1" i="1" spc="-65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FF9900"/>
                </a:solidFill>
                <a:latin typeface="Times New Roman"/>
                <a:cs typeface="Times New Roman"/>
              </a:rPr>
              <a:t>Sort</a:t>
            </a:r>
            <a:endParaRPr sz="2400" dirty="0">
              <a:latin typeface="Times New Roman"/>
              <a:cs typeface="Times New Roman"/>
            </a:endParaRPr>
          </a:p>
          <a:p>
            <a:pPr marL="38100" marR="36195">
              <a:lnSpc>
                <a:spcPts val="3190"/>
              </a:lnSpc>
              <a:spcBef>
                <a:spcPts val="160"/>
              </a:spcBef>
            </a:pPr>
            <a:r>
              <a:rPr sz="2400" spc="-5" dirty="0">
                <a:latin typeface="Times New Roman"/>
                <a:cs typeface="Times New Roman"/>
              </a:rPr>
              <a:t>On an </a:t>
            </a:r>
            <a:r>
              <a:rPr sz="2400" dirty="0">
                <a:latin typeface="Times New Roman"/>
                <a:cs typeface="Times New Roman"/>
              </a:rPr>
              <a:t>average, </a:t>
            </a:r>
            <a:r>
              <a:rPr sz="2400" spc="-5" dirty="0">
                <a:latin typeface="Times New Roman"/>
                <a:cs typeface="Times New Roman"/>
              </a:rPr>
              <a:t>makes O(</a:t>
            </a:r>
            <a:r>
              <a:rPr sz="2400" i="1" spc="-5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log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 </a:t>
            </a:r>
            <a:r>
              <a:rPr sz="2400" spc="-5" dirty="0">
                <a:latin typeface="Times New Roman"/>
                <a:cs typeface="Times New Roman"/>
              </a:rPr>
              <a:t>comparisons </a:t>
            </a:r>
            <a:r>
              <a:rPr sz="2400" dirty="0">
                <a:latin typeface="Times New Roman"/>
                <a:cs typeface="Times New Roman"/>
              </a:rPr>
              <a:t>to sort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Times New Roman"/>
                <a:cs typeface="Times New Roman"/>
              </a:rPr>
              <a:t>items  However, </a:t>
            </a:r>
            <a:r>
              <a:rPr sz="2400" spc="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worst case,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makes </a:t>
            </a:r>
            <a:r>
              <a:rPr sz="2400" dirty="0">
                <a:latin typeface="Times New Roman"/>
                <a:cs typeface="Times New Roman"/>
              </a:rPr>
              <a:t>O(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100" baseline="27777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comparisons</a:t>
            </a:r>
            <a:endParaRPr sz="2400" dirty="0">
              <a:latin typeface="Times New Roman"/>
              <a:cs typeface="Times New Roman"/>
            </a:endParaRPr>
          </a:p>
          <a:p>
            <a:pPr marL="38100" marR="36195">
              <a:lnSpc>
                <a:spcPts val="2590"/>
              </a:lnSpc>
              <a:spcBef>
                <a:spcPts val="480"/>
              </a:spcBef>
            </a:pPr>
            <a:r>
              <a:rPr sz="2400" dirty="0">
                <a:latin typeface="Times New Roman"/>
                <a:cs typeface="Times New Roman"/>
              </a:rPr>
              <a:t>Typically, </a:t>
            </a:r>
            <a:r>
              <a:rPr sz="2400" spc="-5" dirty="0">
                <a:latin typeface="Times New Roman"/>
                <a:cs typeface="Times New Roman"/>
              </a:rPr>
              <a:t>quick </a:t>
            </a:r>
            <a:r>
              <a:rPr sz="2400" dirty="0">
                <a:latin typeface="Times New Roman"/>
                <a:cs typeface="Times New Roman"/>
              </a:rPr>
              <a:t>sort is significantly </a:t>
            </a:r>
            <a:r>
              <a:rPr sz="2400" spc="-5" dirty="0">
                <a:latin typeface="Times New Roman"/>
                <a:cs typeface="Times New Roman"/>
              </a:rPr>
              <a:t>faster </a:t>
            </a:r>
            <a:r>
              <a:rPr sz="2400" dirty="0">
                <a:latin typeface="Times New Roman"/>
                <a:cs typeface="Times New Roman"/>
              </a:rPr>
              <a:t>in practice than other  </a:t>
            </a:r>
            <a:r>
              <a:rPr sz="2400" spc="-5" dirty="0">
                <a:latin typeface="Times New Roman"/>
                <a:cs typeface="Times New Roman"/>
              </a:rPr>
              <a:t>O(</a:t>
            </a:r>
            <a:r>
              <a:rPr sz="2400" i="1" spc="-5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log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 </a:t>
            </a:r>
            <a:r>
              <a:rPr sz="2400" spc="-5" dirty="0">
                <a:latin typeface="Times New Roman"/>
                <a:cs typeface="Times New Roman"/>
              </a:rPr>
              <a:t>algorithms</a:t>
            </a:r>
            <a:endParaRPr sz="2400" dirty="0">
              <a:latin typeface="Times New Roman"/>
              <a:cs typeface="Times New Roman"/>
            </a:endParaRPr>
          </a:p>
          <a:p>
            <a:pPr marL="440690" marR="32384" indent="-276860">
              <a:lnSpc>
                <a:spcPts val="2590"/>
              </a:lnSpc>
              <a:spcBef>
                <a:spcPts val="600"/>
              </a:spcBef>
              <a:buChar char="–"/>
              <a:tabLst>
                <a:tab pos="440690" algn="l"/>
                <a:tab pos="1552575" algn="l"/>
                <a:tab pos="1988185" algn="l"/>
                <a:tab pos="2762885" algn="l"/>
                <a:tab pos="3451860" algn="l"/>
                <a:tab pos="4022725" algn="l"/>
                <a:tab pos="4456430" algn="l"/>
                <a:tab pos="5858510" algn="l"/>
                <a:tab pos="7594600" algn="l"/>
              </a:tabLst>
            </a:pPr>
            <a:r>
              <a:rPr sz="2400" dirty="0">
                <a:latin typeface="Times New Roman"/>
                <a:cs typeface="Times New Roman"/>
              </a:rPr>
              <a:t>becau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ts	</a:t>
            </a:r>
            <a:r>
              <a:rPr sz="2400" spc="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er	loop	can	be	e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ficiently	i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ple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ented	on  </a:t>
            </a:r>
            <a:r>
              <a:rPr sz="2400" spc="-5" dirty="0">
                <a:latin typeface="Times New Roman"/>
                <a:cs typeface="Times New Roman"/>
              </a:rPr>
              <a:t>most </a:t>
            </a:r>
            <a:r>
              <a:rPr sz="2400" dirty="0">
                <a:latin typeface="Times New Roman"/>
                <a:cs typeface="Times New Roman"/>
              </a:rPr>
              <a:t>architectures, and</a:t>
            </a:r>
          </a:p>
          <a:p>
            <a:pPr marL="440690" marR="33020" indent="-276860">
              <a:lnSpc>
                <a:spcPts val="2590"/>
              </a:lnSpc>
              <a:spcBef>
                <a:spcPts val="600"/>
              </a:spcBef>
              <a:buChar char="–"/>
              <a:tabLst>
                <a:tab pos="440690" algn="l"/>
              </a:tabLst>
            </a:pPr>
            <a:r>
              <a:rPr sz="2400" spc="5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most </a:t>
            </a:r>
            <a:r>
              <a:rPr sz="2400" dirty="0">
                <a:latin typeface="Times New Roman"/>
                <a:cs typeface="Times New Roman"/>
              </a:rPr>
              <a:t>real-world data it is </a:t>
            </a:r>
            <a:r>
              <a:rPr sz="2400" spc="-5" dirty="0">
                <a:latin typeface="Times New Roman"/>
                <a:cs typeface="Times New Roman"/>
              </a:rPr>
              <a:t>possible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make </a:t>
            </a:r>
            <a:r>
              <a:rPr sz="2400" dirty="0">
                <a:latin typeface="Times New Roman"/>
                <a:cs typeface="Times New Roman"/>
              </a:rPr>
              <a:t>design choices  </a:t>
            </a:r>
            <a:r>
              <a:rPr sz="2400" spc="-5" dirty="0">
                <a:latin typeface="Times New Roman"/>
                <a:cs typeface="Times New Roman"/>
              </a:rPr>
              <a:t>which minimize </a:t>
            </a:r>
            <a:r>
              <a:rPr sz="2400" dirty="0">
                <a:latin typeface="Times New Roman"/>
                <a:cs typeface="Times New Roman"/>
              </a:rPr>
              <a:t>the possibility of requiring</a:t>
            </a:r>
            <a:r>
              <a:rPr sz="2400" spc="-5" dirty="0">
                <a:latin typeface="Times New Roman"/>
                <a:cs typeface="Times New Roman"/>
              </a:rPr>
              <a:t> time</a:t>
            </a:r>
            <a:endParaRPr sz="2400" dirty="0">
              <a:latin typeface="Times New Roman"/>
              <a:cs typeface="Times New Roman"/>
            </a:endParaRPr>
          </a:p>
          <a:p>
            <a:pPr marL="38100" marR="30480">
              <a:lnSpc>
                <a:spcPts val="2600"/>
              </a:lnSpc>
              <a:spcBef>
                <a:spcPts val="580"/>
              </a:spcBef>
              <a:tabLst>
                <a:tab pos="1116965" algn="l"/>
                <a:tab pos="1909445" algn="l"/>
                <a:tab pos="2447290" algn="l"/>
                <a:tab pos="2916555" algn="l"/>
                <a:tab pos="4672330" algn="l"/>
                <a:tab pos="5464175" algn="l"/>
                <a:tab pos="6315710" algn="l"/>
                <a:tab pos="6886575" algn="l"/>
              </a:tabLst>
            </a:pPr>
            <a:r>
              <a:rPr sz="2400" spc="-5" dirty="0">
                <a:latin typeface="Times New Roman"/>
                <a:cs typeface="Times New Roman"/>
              </a:rPr>
              <a:t>Q</a:t>
            </a:r>
            <a:r>
              <a:rPr sz="2400" dirty="0">
                <a:latin typeface="Times New Roman"/>
                <a:cs typeface="Times New Roman"/>
              </a:rPr>
              <a:t>uick	sort	is	a	co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parison	sort	and,	in	e</a:t>
            </a:r>
            <a:r>
              <a:rPr sz="2400" spc="-10" dirty="0">
                <a:latin typeface="Times New Roman"/>
                <a:cs typeface="Times New Roman"/>
              </a:rPr>
              <a:t>ff</a:t>
            </a:r>
            <a:r>
              <a:rPr sz="2400" spc="1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spc="1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  </a:t>
            </a:r>
            <a:r>
              <a:rPr sz="2400" spc="-5" dirty="0">
                <a:latin typeface="Times New Roman"/>
                <a:cs typeface="Times New Roman"/>
              </a:rPr>
              <a:t>implementations, </a:t>
            </a:r>
            <a:r>
              <a:rPr sz="2400" spc="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not a stable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sort</a:t>
            </a:r>
            <a:r>
              <a:rPr lang="en-US" sz="2400" spc="-5" dirty="0" smtClean="0">
                <a:latin typeface="Times New Roman"/>
                <a:cs typeface="Times New Roman"/>
              </a:rPr>
              <a:t>.</a:t>
            </a:r>
            <a:endParaRPr sz="2400" spc="-5" dirty="0" smtClean="0">
              <a:latin typeface="Times New Roman"/>
              <a:cs typeface="Times New Roman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8259" y="34290"/>
            <a:ext cx="892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PEMP</a:t>
            </a:r>
            <a:r>
              <a:rPr sz="1000" spc="-5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222DB"/>
                </a:solidFill>
                <a:latin typeface="Times New Roman"/>
                <a:cs typeface="Times New Roman"/>
              </a:rPr>
              <a:t>CSN2501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8" y="5338883"/>
            <a:ext cx="168910" cy="135636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N D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Gangadhar</a:t>
            </a:r>
            <a:r>
              <a:rPr sz="1000" spc="-6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MSRSAS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1579" y="6587490"/>
            <a:ext cx="4098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©M.S.Ramaiah </a:t>
            </a:r>
            <a:r>
              <a:rPr sz="1400" dirty="0">
                <a:latin typeface="Times New Roman"/>
                <a:cs typeface="Times New Roman"/>
              </a:rPr>
              <a:t>School of Advanced Studies 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Bangalore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38350" y="409711"/>
            <a:ext cx="452056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Trace </a:t>
            </a:r>
            <a:r>
              <a:rPr dirty="0"/>
              <a:t>of a </a:t>
            </a:r>
            <a:r>
              <a:rPr spc="-5" dirty="0"/>
              <a:t>Quick</a:t>
            </a:r>
            <a:r>
              <a:rPr spc="-105" dirty="0"/>
              <a:t> </a:t>
            </a:r>
            <a:r>
              <a:rPr spc="-5" dirty="0"/>
              <a:t>Sort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3003" y="1507263"/>
          <a:ext cx="6551927" cy="515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656590"/>
                <a:gridCol w="654049"/>
                <a:gridCol w="657860"/>
                <a:gridCol w="654050"/>
                <a:gridCol w="652779"/>
                <a:gridCol w="656589"/>
                <a:gridCol w="654050"/>
                <a:gridCol w="657860"/>
                <a:gridCol w="654050"/>
              </a:tblGrid>
              <a:tr h="51561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65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39750" y="1177290"/>
            <a:ext cx="369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ow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8750" y="117729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43040" y="1177290"/>
            <a:ext cx="612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high,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27240" y="1555750"/>
            <a:ext cx="1931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42&gt;37 so,</a:t>
            </a:r>
            <a:r>
              <a:rPr sz="2400" b="1" spc="-8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i++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43003" y="2499133"/>
          <a:ext cx="6551927" cy="529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656590"/>
                <a:gridCol w="654049"/>
                <a:gridCol w="657860"/>
                <a:gridCol w="654050"/>
                <a:gridCol w="652779"/>
                <a:gridCol w="656589"/>
                <a:gridCol w="654050"/>
                <a:gridCol w="657860"/>
                <a:gridCol w="654050"/>
              </a:tblGrid>
              <a:tr h="52959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65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038350" y="224282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27240" y="2547620"/>
            <a:ext cx="1931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42&gt;11 so,</a:t>
            </a:r>
            <a:r>
              <a:rPr sz="2400" b="1" spc="-8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i++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43003" y="3414803"/>
          <a:ext cx="6551927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656590"/>
                <a:gridCol w="654049"/>
                <a:gridCol w="657860"/>
                <a:gridCol w="654050"/>
                <a:gridCol w="652779"/>
                <a:gridCol w="656589"/>
                <a:gridCol w="654050"/>
                <a:gridCol w="657860"/>
                <a:gridCol w="654050"/>
              </a:tblGrid>
              <a:tr h="5334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98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65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2724150" y="315722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43003" y="5013733"/>
          <a:ext cx="6551927" cy="529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656590"/>
                <a:gridCol w="654049"/>
                <a:gridCol w="657860"/>
                <a:gridCol w="654050"/>
                <a:gridCol w="652779"/>
                <a:gridCol w="656589"/>
                <a:gridCol w="654050"/>
                <a:gridCol w="657860"/>
                <a:gridCol w="654050"/>
              </a:tblGrid>
              <a:tr h="52958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65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2724150" y="475742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96759" y="3463290"/>
            <a:ext cx="1960880" cy="1990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0330" indent="8445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42&gt;98 stop,  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i++, &amp;  </a:t>
            </a:r>
            <a:r>
              <a:rPr sz="2400" b="1" spc="-10" dirty="0">
                <a:solidFill>
                  <a:srgbClr val="FF00FF"/>
                </a:solidFill>
                <a:latin typeface="Arial"/>
                <a:cs typeface="Arial"/>
              </a:rPr>
              <a:t>compare </a:t>
            </a: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42  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with </a:t>
            </a: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a[j] 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=</a:t>
            </a:r>
            <a:r>
              <a:rPr sz="2400" b="1" spc="-7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78</a:t>
            </a:r>
            <a:endParaRPr sz="2400">
              <a:latin typeface="Arial"/>
              <a:cs typeface="Arial"/>
            </a:endParaRPr>
          </a:p>
          <a:p>
            <a:pPr marL="182880" algn="ctr">
              <a:lnSpc>
                <a:spcPct val="100000"/>
              </a:lnSpc>
              <a:spcBef>
                <a:spcPts val="1070"/>
              </a:spcBef>
            </a:pP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42&lt;78 </a:t>
            </a:r>
            <a:r>
              <a:rPr sz="2400" b="1" spc="-10" dirty="0">
                <a:solidFill>
                  <a:srgbClr val="FF00FF"/>
                </a:solidFill>
                <a:latin typeface="Arial"/>
                <a:cs typeface="Arial"/>
              </a:rPr>
              <a:t>so,</a:t>
            </a:r>
            <a:r>
              <a:rPr sz="2400" b="1" spc="-7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j--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/>
              <a:t>What is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u="sng" dirty="0"/>
              <a:t>Algorithm: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A computable set of steps to achieve a desired result</a:t>
            </a:r>
          </a:p>
          <a:p>
            <a:pPr lvl="1"/>
            <a:r>
              <a:rPr lang="en-US" altLang="en-US" dirty="0" smtClean="0"/>
              <a:t>Relationship </a:t>
            </a:r>
            <a:r>
              <a:rPr lang="en-US" altLang="en-US" dirty="0"/>
              <a:t>to Data Structure </a:t>
            </a:r>
          </a:p>
          <a:p>
            <a:pPr lvl="2"/>
            <a:r>
              <a:rPr lang="en-US" altLang="en-US" dirty="0"/>
              <a:t>Example: Find an </a:t>
            </a:r>
            <a:r>
              <a:rPr lang="en-US" altLang="en-US" dirty="0" smtClean="0"/>
              <a:t>element</a:t>
            </a:r>
          </a:p>
          <a:p>
            <a:pPr lvl="2"/>
            <a:endParaRPr lang="en-US" dirty="0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373608" y="4038600"/>
            <a:ext cx="2133600" cy="685800"/>
            <a:chOff x="3552" y="2688"/>
            <a:chExt cx="1920" cy="672"/>
          </a:xfrm>
        </p:grpSpPr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3679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3898" y="273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7" name="Oval 13"/>
            <p:cNvSpPr>
              <a:spLocks noChangeArrowheads="1"/>
            </p:cNvSpPr>
            <p:nvPr/>
          </p:nvSpPr>
          <p:spPr bwMode="auto">
            <a:xfrm>
              <a:off x="4180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4400" y="273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  <p:sp>
          <p:nvSpPr>
            <p:cNvPr id="9" name="Oval 15"/>
            <p:cNvSpPr>
              <a:spLocks noChangeArrowheads="1"/>
            </p:cNvSpPr>
            <p:nvPr/>
          </p:nvSpPr>
          <p:spPr bwMode="auto">
            <a:xfrm>
              <a:off x="4682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5</a:t>
              </a:r>
            </a:p>
          </p:txBody>
        </p:sp>
        <p:sp>
          <p:nvSpPr>
            <p:cNvPr id="10" name="Oval 16"/>
            <p:cNvSpPr>
              <a:spLocks noChangeArrowheads="1"/>
            </p:cNvSpPr>
            <p:nvPr/>
          </p:nvSpPr>
          <p:spPr bwMode="auto">
            <a:xfrm>
              <a:off x="4902" y="273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6</a:t>
              </a:r>
            </a:p>
          </p:txBody>
        </p:sp>
        <p:sp>
          <p:nvSpPr>
            <p:cNvPr id="11" name="Oval 17"/>
            <p:cNvSpPr>
              <a:spLocks noChangeArrowheads="1"/>
            </p:cNvSpPr>
            <p:nvPr/>
          </p:nvSpPr>
          <p:spPr bwMode="auto">
            <a:xfrm>
              <a:off x="5184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7</a:t>
              </a:r>
            </a:p>
          </p:txBody>
        </p:sp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3552" y="2688"/>
              <a:ext cx="1920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13" name="Group 19"/>
          <p:cNvGrpSpPr>
            <a:grpSpLocks/>
          </p:cNvGrpSpPr>
          <p:nvPr/>
        </p:nvGrpSpPr>
        <p:grpSpPr bwMode="auto">
          <a:xfrm>
            <a:off x="4887198" y="4995331"/>
            <a:ext cx="3124200" cy="609600"/>
            <a:chOff x="1440" y="3696"/>
            <a:chExt cx="1968" cy="384"/>
          </a:xfrm>
        </p:grpSpPr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1567" y="37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1817" y="37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2</a:t>
              </a: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2068" y="37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2319" y="37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2570" y="37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5</a:t>
              </a: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2821" y="37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6</a:t>
              </a:r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auto">
            <a:xfrm>
              <a:off x="3072" y="376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7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440" y="3696"/>
              <a:ext cx="19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64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8259" y="34290"/>
            <a:ext cx="892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PEMP</a:t>
            </a:r>
            <a:r>
              <a:rPr sz="1000" spc="-5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222DB"/>
                </a:solidFill>
                <a:latin typeface="Times New Roman"/>
                <a:cs typeface="Times New Roman"/>
              </a:rPr>
              <a:t>CSN2501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8" y="5338883"/>
            <a:ext cx="168910" cy="135636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N D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Gangadhar</a:t>
            </a:r>
            <a:r>
              <a:rPr sz="1000" spc="-6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MSRSAS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1579" y="6587490"/>
            <a:ext cx="4098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©M.S.Ramaiah </a:t>
            </a:r>
            <a:r>
              <a:rPr sz="1400" dirty="0">
                <a:latin typeface="Times New Roman"/>
                <a:cs typeface="Times New Roman"/>
              </a:rPr>
              <a:t>School of Advanced Studies 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Bangalore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52600" y="409711"/>
            <a:ext cx="48063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Trace </a:t>
            </a:r>
            <a:r>
              <a:rPr dirty="0"/>
              <a:t>of a </a:t>
            </a:r>
            <a:r>
              <a:rPr spc="-5" dirty="0"/>
              <a:t>Quick</a:t>
            </a:r>
            <a:r>
              <a:rPr spc="-105" dirty="0"/>
              <a:t> </a:t>
            </a:r>
            <a:r>
              <a:rPr spc="-5" dirty="0"/>
              <a:t>Sort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66803" y="1279933"/>
          <a:ext cx="6551929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657860"/>
                <a:gridCol w="654050"/>
                <a:gridCol w="656589"/>
                <a:gridCol w="654050"/>
                <a:gridCol w="654050"/>
                <a:gridCol w="655320"/>
                <a:gridCol w="654050"/>
                <a:gridCol w="657860"/>
                <a:gridCol w="654050"/>
              </a:tblGrid>
              <a:tr h="5334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65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88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051040" y="1404620"/>
            <a:ext cx="1778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42&lt;88 </a:t>
            </a:r>
            <a:r>
              <a:rPr sz="2400" b="1" spc="-10" dirty="0">
                <a:solidFill>
                  <a:srgbClr val="FF00FF"/>
                </a:solidFill>
                <a:latin typeface="Arial"/>
                <a:cs typeface="Arial"/>
              </a:rPr>
              <a:t>so,</a:t>
            </a:r>
            <a:r>
              <a:rPr sz="2400" b="1" spc="-7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j--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7950" y="102489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23279" y="94869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j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66803" y="2191793"/>
          <a:ext cx="6551929" cy="53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657860"/>
                <a:gridCol w="654050"/>
                <a:gridCol w="656589"/>
                <a:gridCol w="654050"/>
                <a:gridCol w="654050"/>
                <a:gridCol w="655320"/>
                <a:gridCol w="654050"/>
                <a:gridCol w="657860"/>
                <a:gridCol w="654050"/>
              </a:tblGrid>
              <a:tr h="53213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98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65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647950" y="186309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67000" y="2921000"/>
            <a:ext cx="0" cy="278130"/>
          </a:xfrm>
          <a:custGeom>
            <a:avLst/>
            <a:gdLst/>
            <a:ahLst/>
            <a:cxnLst/>
            <a:rect l="l" t="t" r="r" b="b"/>
            <a:pathLst>
              <a:path h="278130">
                <a:moveTo>
                  <a:pt x="0" y="278129"/>
                </a:moveTo>
                <a:lnTo>
                  <a:pt x="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09850" y="281432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0" y="114300"/>
                </a:lnTo>
                <a:lnTo>
                  <a:pt x="114300" y="114300"/>
                </a:lnTo>
                <a:lnTo>
                  <a:pt x="5715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28920" y="2921000"/>
            <a:ext cx="0" cy="278130"/>
          </a:xfrm>
          <a:custGeom>
            <a:avLst/>
            <a:gdLst/>
            <a:ahLst/>
            <a:cxnLst/>
            <a:rect l="l" t="t" r="r" b="b"/>
            <a:pathLst>
              <a:path h="278130">
                <a:moveTo>
                  <a:pt x="0" y="278129"/>
                </a:moveTo>
                <a:lnTo>
                  <a:pt x="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71770" y="281432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0" y="114300"/>
                </a:lnTo>
                <a:lnTo>
                  <a:pt x="114300" y="114300"/>
                </a:lnTo>
                <a:lnTo>
                  <a:pt x="5715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67000" y="3192779"/>
            <a:ext cx="2656840" cy="0"/>
          </a:xfrm>
          <a:custGeom>
            <a:avLst/>
            <a:gdLst/>
            <a:ahLst/>
            <a:cxnLst/>
            <a:rect l="l" t="t" r="r" b="b"/>
            <a:pathLst>
              <a:path w="2656840">
                <a:moveTo>
                  <a:pt x="0" y="0"/>
                </a:moveTo>
                <a:lnTo>
                  <a:pt x="2656840" y="0"/>
                </a:lnTo>
              </a:path>
            </a:pathLst>
          </a:custGeom>
          <a:ln w="38097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66803" y="4172993"/>
          <a:ext cx="6551929" cy="53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657860"/>
                <a:gridCol w="654050"/>
                <a:gridCol w="656589"/>
                <a:gridCol w="654050"/>
                <a:gridCol w="654050"/>
                <a:gridCol w="655320"/>
                <a:gridCol w="654050"/>
                <a:gridCol w="657860"/>
                <a:gridCol w="654050"/>
              </a:tblGrid>
              <a:tr h="53213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65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66803" y="5242333"/>
          <a:ext cx="6551929" cy="529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657860"/>
                <a:gridCol w="654050"/>
                <a:gridCol w="656589"/>
                <a:gridCol w="654050"/>
                <a:gridCol w="654050"/>
                <a:gridCol w="655320"/>
                <a:gridCol w="654050"/>
                <a:gridCol w="657860"/>
                <a:gridCol w="654050"/>
              </a:tblGrid>
              <a:tr h="52958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65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402590" y="2240279"/>
            <a:ext cx="8689340" cy="344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9370" algn="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42&lt;10 stop,</a:t>
            </a:r>
            <a:r>
              <a:rPr sz="2400" b="1" spc="-7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j--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Since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i&lt;j,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exchange </a:t>
            </a: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a[i]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with </a:t>
            </a: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a[j]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and repeat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b="1" i="1" spc="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marL="2258060">
              <a:lnSpc>
                <a:spcPct val="100000"/>
              </a:lnSpc>
              <a:spcBef>
                <a:spcPts val="110"/>
              </a:spcBef>
              <a:tabLst>
                <a:tab pos="4846955" algn="l"/>
              </a:tabLst>
            </a:pPr>
            <a:r>
              <a:rPr sz="1800" dirty="0">
                <a:latin typeface="Times New Roman"/>
                <a:cs typeface="Times New Roman"/>
              </a:rPr>
              <a:t>i	j</a:t>
            </a:r>
            <a:endParaRPr sz="1800">
              <a:latin typeface="Times New Roman"/>
              <a:cs typeface="Times New Roman"/>
            </a:endParaRPr>
          </a:p>
          <a:p>
            <a:pPr marR="38735" algn="r">
              <a:lnSpc>
                <a:spcPct val="100000"/>
              </a:lnSpc>
              <a:spcBef>
                <a:spcPts val="810"/>
              </a:spcBef>
            </a:pP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42&gt;10 so,</a:t>
            </a:r>
            <a:r>
              <a:rPr sz="2400" b="1" spc="-9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i++</a:t>
            </a:r>
            <a:endParaRPr sz="2400">
              <a:latin typeface="Arial"/>
              <a:cs typeface="Arial"/>
            </a:endParaRPr>
          </a:p>
          <a:p>
            <a:pPr marR="2729865" algn="ctr">
              <a:lnSpc>
                <a:spcPct val="100000"/>
              </a:lnSpc>
              <a:spcBef>
                <a:spcPts val="1960"/>
              </a:spcBef>
            </a:pP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430"/>
              </a:spcBef>
            </a:pP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42&gt;36 </a:t>
            </a:r>
            <a:r>
              <a:rPr sz="2400" b="1" spc="-10" dirty="0">
                <a:solidFill>
                  <a:srgbClr val="FF00FF"/>
                </a:solidFill>
                <a:latin typeface="Arial"/>
                <a:cs typeface="Arial"/>
              </a:rPr>
              <a:t>so,</a:t>
            </a:r>
            <a:r>
              <a:rPr sz="2400" b="1" spc="-7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i++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8259" y="34290"/>
            <a:ext cx="892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PEMP</a:t>
            </a:r>
            <a:r>
              <a:rPr sz="1000" spc="-5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222DB"/>
                </a:solidFill>
                <a:latin typeface="Times New Roman"/>
                <a:cs typeface="Times New Roman"/>
              </a:rPr>
              <a:t>CSN2501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8" y="5338883"/>
            <a:ext cx="168910" cy="135636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N D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Gangadhar</a:t>
            </a:r>
            <a:r>
              <a:rPr sz="1000" spc="-6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MSRSAS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1579" y="6587490"/>
            <a:ext cx="4098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©M.S.Ramaiah </a:t>
            </a:r>
            <a:r>
              <a:rPr sz="1400" dirty="0">
                <a:latin typeface="Times New Roman"/>
                <a:cs typeface="Times New Roman"/>
              </a:rPr>
              <a:t>School of Advanced Studies 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Bangalore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43003" y="1356133"/>
          <a:ext cx="6551927" cy="529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656590"/>
                <a:gridCol w="654049"/>
                <a:gridCol w="657860"/>
                <a:gridCol w="654050"/>
                <a:gridCol w="652779"/>
                <a:gridCol w="656589"/>
                <a:gridCol w="654050"/>
                <a:gridCol w="657860"/>
                <a:gridCol w="654050"/>
              </a:tblGrid>
              <a:tr h="52959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72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65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161530" y="1404620"/>
            <a:ext cx="1930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42&gt;36 </a:t>
            </a:r>
            <a:r>
              <a:rPr sz="2400" b="1" spc="-10" dirty="0">
                <a:solidFill>
                  <a:srgbClr val="FF00FF"/>
                </a:solidFill>
                <a:latin typeface="Arial"/>
                <a:cs typeface="Arial"/>
              </a:rPr>
              <a:t>so,</a:t>
            </a:r>
            <a:r>
              <a:rPr sz="2400" b="1" spc="-6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i++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92729" y="346709"/>
            <a:ext cx="3554095" cy="9779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200" dirty="0"/>
              <a:t>Trace of a Quick</a:t>
            </a:r>
            <a:r>
              <a:rPr sz="3200" spc="-65" dirty="0"/>
              <a:t> </a:t>
            </a:r>
            <a:r>
              <a:rPr sz="3200" dirty="0"/>
              <a:t>Sort</a:t>
            </a:r>
            <a:endParaRPr sz="3200"/>
          </a:p>
          <a:p>
            <a:pPr marL="1239520">
              <a:lnSpc>
                <a:spcPct val="100000"/>
              </a:lnSpc>
              <a:spcBef>
                <a:spcPts val="540"/>
              </a:spcBef>
              <a:tabLst>
                <a:tab pos="2609215" algn="l"/>
              </a:tabLst>
            </a:pPr>
            <a:r>
              <a:rPr sz="1800" dirty="0"/>
              <a:t>i	j</a:t>
            </a:r>
            <a:endParaRPr sz="180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43003" y="2348003"/>
          <a:ext cx="6551927" cy="532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656590"/>
                <a:gridCol w="654049"/>
                <a:gridCol w="657860"/>
                <a:gridCol w="654050"/>
                <a:gridCol w="652779"/>
                <a:gridCol w="656589"/>
                <a:gridCol w="654050"/>
                <a:gridCol w="657860"/>
                <a:gridCol w="654050"/>
              </a:tblGrid>
              <a:tr h="53212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65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98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7096759" y="2396490"/>
            <a:ext cx="18649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445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42&gt;72 stop,  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i++, &amp;  </a:t>
            </a:r>
            <a:r>
              <a:rPr sz="2400" b="1" spc="-10" dirty="0">
                <a:solidFill>
                  <a:srgbClr val="FF00FF"/>
                </a:solidFill>
                <a:latin typeface="Arial"/>
                <a:cs typeface="Arial"/>
              </a:rPr>
              <a:t>compare </a:t>
            </a: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42  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with </a:t>
            </a: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a[j] 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=</a:t>
            </a:r>
            <a:r>
              <a:rPr sz="2400" b="1" spc="-7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98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9550" y="201422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89879" y="201422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j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66803" y="4023133"/>
          <a:ext cx="6551929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657860"/>
                <a:gridCol w="654050"/>
                <a:gridCol w="656589"/>
                <a:gridCol w="654050"/>
                <a:gridCol w="654050"/>
                <a:gridCol w="655320"/>
                <a:gridCol w="654050"/>
                <a:gridCol w="657860"/>
                <a:gridCol w="654050"/>
              </a:tblGrid>
              <a:tr h="5334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65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98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3942079" y="369189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37479" y="369189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j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61530" y="4147820"/>
            <a:ext cx="1778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42&lt;98 </a:t>
            </a:r>
            <a:r>
              <a:rPr sz="2400" b="1" spc="-10" dirty="0">
                <a:solidFill>
                  <a:srgbClr val="FF00FF"/>
                </a:solidFill>
                <a:latin typeface="Arial"/>
                <a:cs typeface="Arial"/>
              </a:rPr>
              <a:t>so,</a:t>
            </a:r>
            <a:r>
              <a:rPr sz="2400" b="1" spc="-7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j--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66803" y="5013733"/>
          <a:ext cx="6551929" cy="529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657860"/>
                <a:gridCol w="654050"/>
                <a:gridCol w="656589"/>
                <a:gridCol w="654050"/>
                <a:gridCol w="654050"/>
                <a:gridCol w="655320"/>
                <a:gridCol w="654050"/>
                <a:gridCol w="657860"/>
                <a:gridCol w="654050"/>
              </a:tblGrid>
              <a:tr h="52958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65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4627879" y="468249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j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42079" y="468249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37730" y="5062220"/>
            <a:ext cx="1778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42&lt;65 </a:t>
            </a:r>
            <a:r>
              <a:rPr sz="2400" b="1" spc="-10" dirty="0">
                <a:solidFill>
                  <a:srgbClr val="FF00FF"/>
                </a:solidFill>
                <a:latin typeface="Arial"/>
                <a:cs typeface="Arial"/>
              </a:rPr>
              <a:t>so,</a:t>
            </a:r>
            <a:r>
              <a:rPr sz="2400" b="1" spc="-7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j--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8259" y="34290"/>
            <a:ext cx="892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PEMP</a:t>
            </a:r>
            <a:r>
              <a:rPr sz="1000" spc="-5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222DB"/>
                </a:solidFill>
                <a:latin typeface="Times New Roman"/>
                <a:cs typeface="Times New Roman"/>
              </a:rPr>
              <a:t>CSN2501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8" y="5338883"/>
            <a:ext cx="168910" cy="135636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N D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Gangadhar</a:t>
            </a:r>
            <a:r>
              <a:rPr sz="1000" spc="-6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MSRSAS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1579" y="6587490"/>
            <a:ext cx="4098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©M.S.Ramaiah </a:t>
            </a:r>
            <a:r>
              <a:rPr sz="1400" dirty="0">
                <a:latin typeface="Times New Roman"/>
                <a:cs typeface="Times New Roman"/>
              </a:rPr>
              <a:t>School of Advanced Studies 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Bangalore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803" y="1356133"/>
          <a:ext cx="6551929" cy="529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657860"/>
                <a:gridCol w="654050"/>
                <a:gridCol w="656589"/>
                <a:gridCol w="654050"/>
                <a:gridCol w="654050"/>
                <a:gridCol w="655320"/>
                <a:gridCol w="654050"/>
                <a:gridCol w="657860"/>
                <a:gridCol w="654050"/>
              </a:tblGrid>
              <a:tr h="52959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72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65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161530" y="1404620"/>
            <a:ext cx="1778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42&lt;72 </a:t>
            </a:r>
            <a:r>
              <a:rPr sz="2400" b="1" spc="-10" dirty="0">
                <a:solidFill>
                  <a:srgbClr val="FF00FF"/>
                </a:solidFill>
                <a:latin typeface="Arial"/>
                <a:cs typeface="Arial"/>
              </a:rPr>
              <a:t>so,</a:t>
            </a:r>
            <a:r>
              <a:rPr sz="2400" b="1" spc="-7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j--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92729" y="449014"/>
            <a:ext cx="3554095" cy="87566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3200" dirty="0"/>
              <a:t>Trace of a Quick</a:t>
            </a:r>
            <a:r>
              <a:rPr sz="3200" spc="-65" dirty="0"/>
              <a:t> </a:t>
            </a:r>
            <a:r>
              <a:rPr sz="3200" dirty="0"/>
              <a:t>Sort</a:t>
            </a:r>
            <a:endParaRPr sz="3200"/>
          </a:p>
          <a:p>
            <a:pPr marL="1116965">
              <a:lnSpc>
                <a:spcPct val="100000"/>
              </a:lnSpc>
              <a:spcBef>
                <a:spcPts val="250"/>
              </a:spcBef>
            </a:pPr>
            <a:r>
              <a:rPr sz="1800" dirty="0"/>
              <a:t>i,j</a:t>
            </a:r>
            <a:endParaRPr sz="180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66803" y="2420393"/>
          <a:ext cx="6551929" cy="53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657860"/>
                <a:gridCol w="654050"/>
                <a:gridCol w="656589"/>
                <a:gridCol w="654050"/>
                <a:gridCol w="654050"/>
                <a:gridCol w="655320"/>
                <a:gridCol w="654050"/>
                <a:gridCol w="657860"/>
                <a:gridCol w="654050"/>
              </a:tblGrid>
              <a:tr h="53213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65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256279" y="209169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j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42079" y="209169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61530" y="2468879"/>
            <a:ext cx="19646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42&lt;36</a:t>
            </a:r>
            <a:r>
              <a:rPr sz="2400" b="1" spc="-7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3300"/>
                </a:solidFill>
                <a:latin typeface="Arial"/>
                <a:cs typeface="Arial"/>
              </a:rPr>
              <a:t>FALSE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9600" y="474980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20193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2450" y="464312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0" y="114299"/>
                </a:lnTo>
                <a:lnTo>
                  <a:pt x="114300" y="114299"/>
                </a:lnTo>
                <a:lnTo>
                  <a:pt x="5715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1520" y="474980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20193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14370" y="464312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0" y="114299"/>
                </a:lnTo>
                <a:lnTo>
                  <a:pt x="114300" y="114299"/>
                </a:lnTo>
                <a:lnTo>
                  <a:pt x="5715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600" y="4945379"/>
            <a:ext cx="2656840" cy="0"/>
          </a:xfrm>
          <a:custGeom>
            <a:avLst/>
            <a:gdLst/>
            <a:ahLst/>
            <a:cxnLst/>
            <a:rect l="l" t="t" r="r" b="b"/>
            <a:pathLst>
              <a:path w="2656840">
                <a:moveTo>
                  <a:pt x="0" y="0"/>
                </a:moveTo>
                <a:lnTo>
                  <a:pt x="2656840" y="0"/>
                </a:lnTo>
              </a:path>
            </a:pathLst>
          </a:custGeom>
          <a:ln w="38097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66803" y="4020593"/>
          <a:ext cx="6548114" cy="53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656590"/>
                <a:gridCol w="654049"/>
                <a:gridCol w="656589"/>
                <a:gridCol w="652779"/>
                <a:gridCol w="652779"/>
                <a:gridCol w="656589"/>
                <a:gridCol w="654050"/>
                <a:gridCol w="656589"/>
                <a:gridCol w="654050"/>
              </a:tblGrid>
              <a:tr h="53213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65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1098550" y="3112770"/>
            <a:ext cx="6327775" cy="8788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Since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exceeds </a:t>
            </a:r>
            <a:r>
              <a:rPr sz="2400" b="1" i="1" spc="5" dirty="0">
                <a:solidFill>
                  <a:srgbClr val="0000FF"/>
                </a:solidFill>
                <a:latin typeface="Arial"/>
                <a:cs typeface="Arial"/>
              </a:rPr>
              <a:t>j,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exchange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a[low] with a[j].</a:t>
            </a:r>
            <a:endParaRPr sz="2400">
              <a:latin typeface="Arial"/>
              <a:cs typeface="Arial"/>
            </a:endParaRPr>
          </a:p>
          <a:p>
            <a:pPr marR="1310640" algn="ctr">
              <a:lnSpc>
                <a:spcPct val="100000"/>
              </a:lnSpc>
              <a:spcBef>
                <a:spcPts val="720"/>
              </a:spcBef>
              <a:tabLst>
                <a:tab pos="606425" algn="l"/>
              </a:tabLst>
            </a:pPr>
            <a:r>
              <a:rPr sz="1800" dirty="0">
                <a:latin typeface="Times New Roman"/>
                <a:cs typeface="Times New Roman"/>
              </a:rPr>
              <a:t>j	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3550" y="3766820"/>
            <a:ext cx="369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ow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8259" y="34290"/>
            <a:ext cx="892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PEMP</a:t>
            </a:r>
            <a:r>
              <a:rPr sz="1000" spc="-5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222DB"/>
                </a:solidFill>
                <a:latin typeface="Times New Roman"/>
                <a:cs typeface="Times New Roman"/>
              </a:rPr>
              <a:t>CSN2501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8" y="5338883"/>
            <a:ext cx="168910" cy="135636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N D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Gangadhar</a:t>
            </a:r>
            <a:r>
              <a:rPr sz="1000" spc="-6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MSRSAS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1579" y="6587490"/>
            <a:ext cx="4098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©M.S.Ramaiah </a:t>
            </a:r>
            <a:r>
              <a:rPr sz="1400" dirty="0">
                <a:latin typeface="Times New Roman"/>
                <a:cs typeface="Times New Roman"/>
              </a:rPr>
              <a:t>School of Advanced Studies 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Bangalore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57400" y="866911"/>
            <a:ext cx="45015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Trace </a:t>
            </a:r>
            <a:r>
              <a:rPr dirty="0"/>
              <a:t>of a </a:t>
            </a:r>
            <a:r>
              <a:rPr spc="-5" dirty="0"/>
              <a:t>Quick</a:t>
            </a:r>
            <a:r>
              <a:rPr spc="-105" dirty="0"/>
              <a:t> </a:t>
            </a:r>
            <a:r>
              <a:rPr spc="-5" dirty="0"/>
              <a:t>Sort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52603" y="2880133"/>
          <a:ext cx="6551927" cy="530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657860"/>
                <a:gridCol w="654050"/>
                <a:gridCol w="656589"/>
                <a:gridCol w="654050"/>
                <a:gridCol w="652779"/>
                <a:gridCol w="656589"/>
                <a:gridCol w="654050"/>
                <a:gridCol w="657860"/>
                <a:gridCol w="654050"/>
              </a:tblGrid>
              <a:tr h="53086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37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65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98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88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423160" y="3764279"/>
            <a:ext cx="542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60780" y="3959859"/>
            <a:ext cx="1205230" cy="0"/>
          </a:xfrm>
          <a:custGeom>
            <a:avLst/>
            <a:gdLst/>
            <a:ahLst/>
            <a:cxnLst/>
            <a:rect l="l" t="t" r="r" b="b"/>
            <a:pathLst>
              <a:path w="1205230">
                <a:moveTo>
                  <a:pt x="120523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4100" y="3901440"/>
            <a:ext cx="114300" cy="115570"/>
          </a:xfrm>
          <a:custGeom>
            <a:avLst/>
            <a:gdLst/>
            <a:ahLst/>
            <a:cxnLst/>
            <a:rect l="l" t="t" r="r" b="b"/>
            <a:pathLst>
              <a:path w="114300" h="115570">
                <a:moveTo>
                  <a:pt x="114300" y="0"/>
                </a:moveTo>
                <a:lnTo>
                  <a:pt x="0" y="58420"/>
                </a:lnTo>
                <a:lnTo>
                  <a:pt x="114300" y="11557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0" y="3959859"/>
            <a:ext cx="604520" cy="0"/>
          </a:xfrm>
          <a:custGeom>
            <a:avLst/>
            <a:gdLst/>
            <a:ahLst/>
            <a:cxnLst/>
            <a:rect l="l" t="t" r="r" b="b"/>
            <a:pathLst>
              <a:path w="604520">
                <a:moveTo>
                  <a:pt x="0" y="0"/>
                </a:moveTo>
                <a:lnTo>
                  <a:pt x="604520" y="0"/>
                </a:lnTo>
              </a:path>
            </a:pathLst>
          </a:custGeom>
          <a:ln w="3809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93690" y="3688079"/>
            <a:ext cx="542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43400" y="3882390"/>
            <a:ext cx="985519" cy="0"/>
          </a:xfrm>
          <a:custGeom>
            <a:avLst/>
            <a:gdLst/>
            <a:ahLst/>
            <a:cxnLst/>
            <a:rect l="l" t="t" r="r" b="b"/>
            <a:pathLst>
              <a:path w="985520">
                <a:moveTo>
                  <a:pt x="0" y="0"/>
                </a:moveTo>
                <a:lnTo>
                  <a:pt x="985520" y="0"/>
                </a:lnTo>
              </a:path>
            </a:pathLst>
          </a:custGeom>
          <a:ln w="3809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18529" y="3882390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40">
                <a:moveTo>
                  <a:pt x="0" y="0"/>
                </a:moveTo>
                <a:lnTo>
                  <a:pt x="1488440" y="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99350" y="3825240"/>
            <a:ext cx="114300" cy="115570"/>
          </a:xfrm>
          <a:custGeom>
            <a:avLst/>
            <a:gdLst/>
            <a:ahLst/>
            <a:cxnLst/>
            <a:rect l="l" t="t" r="r" b="b"/>
            <a:pathLst>
              <a:path w="114300" h="115570">
                <a:moveTo>
                  <a:pt x="0" y="0"/>
                </a:moveTo>
                <a:lnTo>
                  <a:pt x="0" y="11557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35529" y="2167890"/>
            <a:ext cx="4461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The sorted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array </a:t>
            </a: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after</a:t>
            </a:r>
            <a:r>
              <a:rPr sz="2400" b="1" i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partition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9420" y="5062220"/>
            <a:ext cx="2040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Pivot</a:t>
            </a:r>
            <a:r>
              <a:rPr sz="2400" b="1" i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07459" y="3581400"/>
            <a:ext cx="377190" cy="1365250"/>
          </a:xfrm>
          <a:custGeom>
            <a:avLst/>
            <a:gdLst/>
            <a:ahLst/>
            <a:cxnLst/>
            <a:rect l="l" t="t" r="r" b="b"/>
            <a:pathLst>
              <a:path w="377189" h="1365250">
                <a:moveTo>
                  <a:pt x="283210" y="340360"/>
                </a:moveTo>
                <a:lnTo>
                  <a:pt x="93979" y="340360"/>
                </a:lnTo>
                <a:lnTo>
                  <a:pt x="93979" y="1365250"/>
                </a:lnTo>
                <a:lnTo>
                  <a:pt x="283210" y="1365250"/>
                </a:lnTo>
                <a:lnTo>
                  <a:pt x="283210" y="340360"/>
                </a:lnTo>
                <a:close/>
              </a:path>
              <a:path w="377189" h="1365250">
                <a:moveTo>
                  <a:pt x="189229" y="0"/>
                </a:moveTo>
                <a:lnTo>
                  <a:pt x="0" y="340360"/>
                </a:lnTo>
                <a:lnTo>
                  <a:pt x="377189" y="340360"/>
                </a:lnTo>
                <a:lnTo>
                  <a:pt x="189229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07459" y="3581400"/>
            <a:ext cx="377190" cy="1365250"/>
          </a:xfrm>
          <a:custGeom>
            <a:avLst/>
            <a:gdLst/>
            <a:ahLst/>
            <a:cxnLst/>
            <a:rect l="l" t="t" r="r" b="b"/>
            <a:pathLst>
              <a:path w="377189" h="1365250">
                <a:moveTo>
                  <a:pt x="93979" y="1365250"/>
                </a:moveTo>
                <a:lnTo>
                  <a:pt x="93979" y="340360"/>
                </a:lnTo>
                <a:lnTo>
                  <a:pt x="0" y="340360"/>
                </a:lnTo>
                <a:lnTo>
                  <a:pt x="189229" y="0"/>
                </a:lnTo>
                <a:lnTo>
                  <a:pt x="377189" y="340360"/>
                </a:lnTo>
                <a:lnTo>
                  <a:pt x="283210" y="340360"/>
                </a:lnTo>
                <a:lnTo>
                  <a:pt x="283210" y="1365250"/>
                </a:lnTo>
                <a:lnTo>
                  <a:pt x="93979" y="13652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Grp="1" noChangeArrowheads="1"/>
          </p:cNvSpPr>
          <p:nvPr>
            <p:ph type="title"/>
          </p:nvPr>
        </p:nvSpPr>
        <p:spPr>
          <a:xfrm>
            <a:off x="1214397" y="609600"/>
            <a:ext cx="6798734" cy="1303867"/>
          </a:xfrm>
        </p:spPr>
        <p:txBody>
          <a:bodyPr/>
          <a:lstStyle/>
          <a:p>
            <a:pPr marL="685800" indent="-685800" eaLnBrk="1" hangingPunct="1"/>
            <a:r>
              <a:rPr lang="en-US" altLang="en-US" i="1" dirty="0" smtClean="0"/>
              <a:t>Example for</a:t>
            </a:r>
            <a:r>
              <a:rPr lang="en-US" altLang="en-US" b="0" i="1" dirty="0" smtClean="0"/>
              <a:t> Quick Sort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990600" y="2514600"/>
            <a:ext cx="815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397" y="1828800"/>
            <a:ext cx="6934200" cy="44196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Grp="1" noChangeArrowheads="1"/>
          </p:cNvSpPr>
          <p:nvPr>
            <p:ph type="title"/>
          </p:nvPr>
        </p:nvSpPr>
        <p:spPr>
          <a:xfrm>
            <a:off x="1219200" y="520700"/>
            <a:ext cx="6798734" cy="1303867"/>
          </a:xfrm>
        </p:spPr>
        <p:txBody>
          <a:bodyPr/>
          <a:lstStyle/>
          <a:p>
            <a:pPr marL="685800" indent="-685800"/>
            <a:r>
              <a:rPr lang="en-US" altLang="en-US" i="1" dirty="0"/>
              <a:t>Example for Quick Sort</a:t>
            </a:r>
            <a:endParaRPr lang="en-US" altLang="en-US" b="0" i="1" dirty="0" smtClean="0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990600" y="2514600"/>
            <a:ext cx="815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10" y="1824567"/>
            <a:ext cx="73152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Grp="1" noChangeArrowheads="1"/>
          </p:cNvSpPr>
          <p:nvPr>
            <p:ph type="title"/>
          </p:nvPr>
        </p:nvSpPr>
        <p:spPr>
          <a:xfrm>
            <a:off x="1096433" y="609600"/>
            <a:ext cx="6798734" cy="1303867"/>
          </a:xfrm>
        </p:spPr>
        <p:txBody>
          <a:bodyPr/>
          <a:lstStyle/>
          <a:p>
            <a:pPr marL="685800" indent="-685800"/>
            <a:r>
              <a:rPr lang="en-US" altLang="en-US" i="1" dirty="0"/>
              <a:t>Example for Quick Sort</a:t>
            </a:r>
            <a:endParaRPr lang="en-US" altLang="en-US" b="0" i="1" dirty="0" smtClean="0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990600" y="2514600"/>
            <a:ext cx="815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46864"/>
            <a:ext cx="7162800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9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US" altLang="en-US" b="0" i="1" smtClean="0"/>
              <a:t>4. QUICK SORT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90600" y="2514600"/>
            <a:ext cx="815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"/>
            <a:ext cx="546735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 time is O(n log n)</a:t>
            </a:r>
          </a:p>
          <a:p>
            <a:pPr lvl="1"/>
            <a:r>
              <a:rPr lang="en-US" alt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(temporarily) n extra storage items</a:t>
            </a:r>
          </a:p>
          <a:p>
            <a:r>
              <a:rPr lang="en-US" altLang="en-US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Heapsort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</a:t>
            </a:r>
            <a:r>
              <a:rPr lang="en-US" altLang="en-US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place: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additional storage</a:t>
            </a:r>
          </a:p>
          <a:p>
            <a:pPr lvl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same O(n log n) performance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(not quite in-place):</a:t>
            </a:r>
          </a:p>
          <a:p>
            <a:pPr lvl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each element into a priority queue</a:t>
            </a:r>
          </a:p>
          <a:p>
            <a:pPr lvl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Repeatedly remove from priority queue to array</a:t>
            </a:r>
          </a:p>
          <a:p>
            <a:pPr lvl="2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slots go from 0 to n-1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59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Algorithm for In-Place 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Build heap starting from unsorted array</a:t>
            </a:r>
          </a:p>
          <a:p>
            <a:r>
              <a:rPr lang="en-US" altLang="en-US" dirty="0"/>
              <a:t>While the heap is not empty</a:t>
            </a:r>
          </a:p>
          <a:p>
            <a:pPr lvl="1"/>
            <a:r>
              <a:rPr lang="en-US" altLang="en-US" sz="2400" dirty="0"/>
              <a:t>Remove the first item from the heap:</a:t>
            </a:r>
          </a:p>
          <a:p>
            <a:pPr lvl="2"/>
            <a:r>
              <a:rPr lang="en-US" altLang="en-US" sz="2400" dirty="0"/>
              <a:t>Swap it with the last item</a:t>
            </a:r>
          </a:p>
          <a:p>
            <a:pPr lvl="1"/>
            <a:r>
              <a:rPr lang="en-US" altLang="en-US" sz="2400" dirty="0"/>
              <a:t>Restore the heap property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6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8259" y="34290"/>
            <a:ext cx="892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PEMP</a:t>
            </a:r>
            <a:r>
              <a:rPr sz="1000" spc="-5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222DB"/>
                </a:solidFill>
                <a:latin typeface="Times New Roman"/>
                <a:cs typeface="Times New Roman"/>
              </a:rPr>
              <a:t>CSN2501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8" y="5338883"/>
            <a:ext cx="168910" cy="135636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N D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Gangadhar</a:t>
            </a:r>
            <a:r>
              <a:rPr sz="1000" spc="-6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MSRSAS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1579" y="6587490"/>
            <a:ext cx="4098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©M.S.Ramaiah </a:t>
            </a:r>
            <a:r>
              <a:rPr sz="1400" dirty="0">
                <a:latin typeface="Times New Roman"/>
                <a:cs typeface="Times New Roman"/>
              </a:rPr>
              <a:t>School of Advanced Studies 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Bangalore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57400" y="866911"/>
            <a:ext cx="42983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Sorting</a:t>
            </a:r>
            <a:r>
              <a:rPr spc="-60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7" name="object 7"/>
          <p:cNvSpPr/>
          <p:nvPr/>
        </p:nvSpPr>
        <p:spPr>
          <a:xfrm>
            <a:off x="928369" y="2216150"/>
            <a:ext cx="219709" cy="219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8369" y="2950210"/>
            <a:ext cx="219709" cy="219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8369" y="3355340"/>
            <a:ext cx="219709" cy="219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47139" y="2131059"/>
            <a:ext cx="7278370" cy="228331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sorting </a:t>
            </a:r>
            <a:r>
              <a:rPr sz="2400" dirty="0">
                <a:latin typeface="Times New Roman"/>
                <a:cs typeface="Times New Roman"/>
              </a:rPr>
              <a:t>algorithm is an algorithm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puts </a:t>
            </a:r>
            <a:r>
              <a:rPr sz="2400" spc="-5" dirty="0">
                <a:latin typeface="Times New Roman"/>
                <a:cs typeface="Times New Roman"/>
              </a:rPr>
              <a:t>elements </a:t>
            </a:r>
            <a:r>
              <a:rPr sz="2400" dirty="0">
                <a:latin typeface="Times New Roman"/>
                <a:cs typeface="Times New Roman"/>
              </a:rPr>
              <a:t>of a  list in a certain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</a:t>
            </a: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most used </a:t>
            </a:r>
            <a:r>
              <a:rPr sz="2400" dirty="0">
                <a:latin typeface="Times New Roman"/>
                <a:cs typeface="Times New Roman"/>
              </a:rPr>
              <a:t>orders are </a:t>
            </a:r>
            <a:r>
              <a:rPr sz="2400" spc="-5" dirty="0">
                <a:latin typeface="Times New Roman"/>
                <a:cs typeface="Times New Roman"/>
              </a:rPr>
              <a:t>numerical order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  <a:spcBef>
                <a:spcPts val="635"/>
              </a:spcBef>
            </a:pPr>
            <a:r>
              <a:rPr sz="2400" spc="-5" dirty="0">
                <a:latin typeface="Times New Roman"/>
                <a:cs typeface="Times New Roman"/>
              </a:rPr>
              <a:t>Efficient </a:t>
            </a:r>
            <a:r>
              <a:rPr sz="2400" dirty="0">
                <a:latin typeface="Times New Roman"/>
                <a:cs typeface="Times New Roman"/>
              </a:rPr>
              <a:t>sorting is </a:t>
            </a:r>
            <a:r>
              <a:rPr sz="2400" spc="-5" dirty="0">
                <a:latin typeface="Times New Roman"/>
                <a:cs typeface="Times New Roman"/>
              </a:rPr>
              <a:t>important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optimize </a:t>
            </a:r>
            <a:r>
              <a:rPr sz="2400" dirty="0">
                <a:latin typeface="Times New Roman"/>
                <a:cs typeface="Times New Roman"/>
              </a:rPr>
              <a:t>the use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other  </a:t>
            </a:r>
            <a:r>
              <a:rPr sz="2400" spc="-5" dirty="0">
                <a:latin typeface="Times New Roman"/>
                <a:cs typeface="Times New Roman"/>
              </a:rPr>
              <a:t>algorithms </a:t>
            </a:r>
            <a:r>
              <a:rPr sz="2400" dirty="0">
                <a:latin typeface="Times New Roman"/>
                <a:cs typeface="Times New Roman"/>
              </a:rPr>
              <a:t>that require </a:t>
            </a:r>
            <a:r>
              <a:rPr sz="2400" spc="-5" dirty="0">
                <a:latin typeface="Times New Roman"/>
                <a:cs typeface="Times New Roman"/>
              </a:rPr>
              <a:t>sorted </a:t>
            </a:r>
            <a:r>
              <a:rPr sz="2400" dirty="0">
                <a:latin typeface="Times New Roman"/>
                <a:cs typeface="Times New Roman"/>
              </a:rPr>
              <a:t>lists to </a:t>
            </a:r>
            <a:r>
              <a:rPr sz="2400" spc="-5" dirty="0">
                <a:latin typeface="Times New Roman"/>
                <a:cs typeface="Times New Roman"/>
              </a:rPr>
              <a:t>work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correctly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  <a:spcBef>
                <a:spcPts val="635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675757" cy="5258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11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696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36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0400" y="2209800"/>
            <a:ext cx="289855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THANK YOU!</a:t>
            </a:r>
          </a:p>
          <a:p>
            <a:endParaRPr lang="en-US" sz="3200" dirty="0"/>
          </a:p>
          <a:p>
            <a:r>
              <a:rPr lang="en-US" dirty="0" smtClean="0"/>
              <a:t>BY: Eng. A.L. </a:t>
            </a:r>
            <a:r>
              <a:rPr lang="en-US" dirty="0" err="1" smtClean="0"/>
              <a:t>Jubailah</a:t>
            </a:r>
            <a:r>
              <a:rPr lang="en-US" dirty="0" smtClean="0"/>
              <a:t> Begum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0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SORTING </a:t>
            </a:r>
            <a:r>
              <a:rPr lang="en-US" altLang="en-US" dirty="0" smtClean="0"/>
              <a:t>ALGORITHMS 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" b="5402"/>
          <a:stretch>
            <a:fillRect/>
          </a:stretch>
        </p:blipFill>
        <p:spPr bwMode="auto">
          <a:xfrm>
            <a:off x="2164291" y="2466730"/>
            <a:ext cx="482388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83" y="4163195"/>
            <a:ext cx="4610100" cy="177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sp>
        <p:nvSpPr>
          <p:cNvPr id="9" name="Curved Right Arrow 8"/>
          <p:cNvSpPr/>
          <p:nvPr/>
        </p:nvSpPr>
        <p:spPr>
          <a:xfrm>
            <a:off x="990600" y="3352800"/>
            <a:ext cx="990600" cy="1852208"/>
          </a:xfrm>
          <a:prstGeom prst="curvedRightArrow">
            <a:avLst>
              <a:gd name="adj1" fmla="val 0"/>
              <a:gd name="adj2" fmla="val 51388"/>
              <a:gd name="adj3" fmla="val 708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8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SORTING ALGORITHMS</a:t>
            </a:r>
            <a:r>
              <a:rPr lang="en-US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/>
              <a:t>We need to do sorting for the following reasons :</a:t>
            </a:r>
          </a:p>
          <a:p>
            <a:pPr marL="0" indent="0">
              <a:buNone/>
            </a:pPr>
            <a:r>
              <a:rPr lang="en-US" altLang="en-US" dirty="0" smtClean="0"/>
              <a:t>   a</a:t>
            </a:r>
            <a:r>
              <a:rPr lang="en-US" altLang="en-US" dirty="0"/>
              <a:t>) By keeping a data file sorted, we can do binary search on </a:t>
            </a:r>
            <a:r>
              <a:rPr lang="en-US" altLang="en-US" dirty="0" smtClean="0"/>
              <a:t>          it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r>
              <a:rPr lang="en-US" altLang="en-US" dirty="0" smtClean="0"/>
              <a:t>   b</a:t>
            </a:r>
            <a:r>
              <a:rPr lang="en-US" altLang="en-US" dirty="0"/>
              <a:t>) Doing certain operations, like matching data in two different files, become much faster.</a:t>
            </a:r>
          </a:p>
          <a:p>
            <a:pPr marL="0" indent="0">
              <a:buNone/>
            </a:pPr>
            <a:r>
              <a:rPr lang="en-US" altLang="en-US" dirty="0"/>
              <a:t>There are various methods for sorting: Bubble sort, Insertion sort, Selection sort, Quick sort, Heap sort, Merge sort…. They </a:t>
            </a:r>
            <a:r>
              <a:rPr lang="en-US" altLang="en-US" dirty="0" smtClean="0"/>
              <a:t>have </a:t>
            </a:r>
            <a:r>
              <a:rPr lang="en-US" altLang="en-US" dirty="0"/>
              <a:t>different average and worst case </a:t>
            </a:r>
            <a:r>
              <a:rPr lang="en-US" altLang="en-US" dirty="0" smtClean="0"/>
              <a:t>behaviors: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8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8259" y="34290"/>
            <a:ext cx="892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PEMP</a:t>
            </a:r>
            <a:r>
              <a:rPr sz="1000" spc="-5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222DB"/>
                </a:solidFill>
                <a:latin typeface="Times New Roman"/>
                <a:cs typeface="Times New Roman"/>
              </a:rPr>
              <a:t>CSN2501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8" y="5338883"/>
            <a:ext cx="168910" cy="135636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N D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Gangadhar</a:t>
            </a:r>
            <a:r>
              <a:rPr sz="1000" spc="-6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MSRSAS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1579" y="6587490"/>
            <a:ext cx="4098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©M.S.Ramaiah </a:t>
            </a:r>
            <a:r>
              <a:rPr sz="1400" dirty="0">
                <a:latin typeface="Times New Roman"/>
                <a:cs typeface="Times New Roman"/>
              </a:rPr>
              <a:t>School of Advanced Studies 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Bangalore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95450" y="924559"/>
            <a:ext cx="5743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List </a:t>
            </a:r>
            <a:r>
              <a:rPr sz="3200" dirty="0"/>
              <a:t>of Various Sorting</a:t>
            </a:r>
            <a:r>
              <a:rPr sz="3200" spc="-75" dirty="0"/>
              <a:t> </a:t>
            </a:r>
            <a:r>
              <a:rPr sz="3200" dirty="0"/>
              <a:t>Algorithms</a:t>
            </a:r>
            <a:endParaRPr sz="3200"/>
          </a:p>
        </p:txBody>
      </p:sp>
      <p:sp>
        <p:nvSpPr>
          <p:cNvPr id="7" name="object 7"/>
          <p:cNvSpPr/>
          <p:nvPr/>
        </p:nvSpPr>
        <p:spPr>
          <a:xfrm>
            <a:off x="623569" y="1959610"/>
            <a:ext cx="256539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3569" y="2475229"/>
            <a:ext cx="256539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3569" y="2990850"/>
            <a:ext cx="256539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3569" y="3505200"/>
            <a:ext cx="256539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3569" y="4020820"/>
            <a:ext cx="256539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3569" y="4535170"/>
            <a:ext cx="256539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42339" y="1774190"/>
            <a:ext cx="2029460" cy="3116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105"/>
              </a:spcBef>
            </a:pPr>
            <a:r>
              <a:rPr sz="2800" spc="-5" dirty="0">
                <a:latin typeface="Times New Roman"/>
                <a:cs typeface="Times New Roman"/>
              </a:rPr>
              <a:t>Bubble </a:t>
            </a:r>
            <a:r>
              <a:rPr sz="2800" dirty="0">
                <a:latin typeface="Times New Roman"/>
                <a:cs typeface="Times New Roman"/>
              </a:rPr>
              <a:t>Sort  </a:t>
            </a:r>
            <a:r>
              <a:rPr sz="2800" spc="-5" dirty="0">
                <a:latin typeface="Times New Roman"/>
                <a:cs typeface="Times New Roman"/>
              </a:rPr>
              <a:t>Selection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Sort  </a:t>
            </a:r>
            <a:r>
              <a:rPr lang="en-US" sz="2800" spc="-5" dirty="0" smtClean="0">
                <a:latin typeface="Times New Roman"/>
                <a:cs typeface="Times New Roman"/>
              </a:rPr>
              <a:t>Insertion</a:t>
            </a:r>
            <a:r>
              <a:rPr sz="2800" spc="-5" dirty="0" smtClean="0">
                <a:latin typeface="Times New Roman"/>
                <a:cs typeface="Times New Roman"/>
              </a:rPr>
              <a:t> Sort  </a:t>
            </a:r>
            <a:r>
              <a:rPr lang="en-US" sz="2800" spc="-5" dirty="0">
                <a:latin typeface="Times New Roman"/>
                <a:cs typeface="Times New Roman"/>
              </a:rPr>
              <a:t>M</a:t>
            </a:r>
            <a:r>
              <a:rPr lang="en-US" sz="2800" spc="-5" dirty="0" smtClean="0">
                <a:latin typeface="Times New Roman"/>
                <a:cs typeface="Times New Roman"/>
              </a:rPr>
              <a:t>erge</a:t>
            </a:r>
            <a:r>
              <a:rPr sz="2800" spc="-5" dirty="0" smtClean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Sort  </a:t>
            </a:r>
            <a:r>
              <a:rPr lang="en-US" sz="2800" dirty="0" smtClean="0">
                <a:latin typeface="Times New Roman"/>
                <a:cs typeface="Times New Roman"/>
              </a:rPr>
              <a:t>Quick</a:t>
            </a:r>
            <a:r>
              <a:rPr sz="2800" dirty="0" smtClean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Sort </a:t>
            </a:r>
            <a:r>
              <a:rPr sz="2800" spc="-5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Heap Sort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US" altLang="en-US" smtClean="0"/>
              <a:t>1. </a:t>
            </a:r>
            <a:r>
              <a:rPr lang="en-US" altLang="en-US" b="0" i="1" smtClean="0"/>
              <a:t>BUBBLE SORT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26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smtClean="0"/>
              <a:t>Introduction: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smtClean="0"/>
              <a:t>Bubble sorting</a:t>
            </a:r>
            <a:r>
              <a:rPr lang="en-US" altLang="en-US" smtClean="0"/>
              <a:t> is a simple sorting technique in which we arrange the elements of the list by forming pairs of adjacent elements. That means we form the pair of the ith and (i+1)th element. If the order is ascending, we interchange the elements of the pair if the first element of the pair is greater than the second element.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7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8259" y="34290"/>
            <a:ext cx="8921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PEMP</a:t>
            </a:r>
            <a:r>
              <a:rPr sz="1000" spc="-5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2222DB"/>
                </a:solidFill>
                <a:latin typeface="Times New Roman"/>
                <a:cs typeface="Times New Roman"/>
              </a:rPr>
              <a:t>CSN2501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678" y="5338883"/>
            <a:ext cx="168910" cy="135636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solidFill>
                  <a:srgbClr val="2222DB"/>
                </a:solidFill>
                <a:latin typeface="Times New Roman"/>
                <a:cs typeface="Times New Roman"/>
              </a:rPr>
              <a:t>N D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Gangadhar</a:t>
            </a:r>
            <a:r>
              <a:rPr sz="1000" spc="-60" dirty="0">
                <a:solidFill>
                  <a:srgbClr val="2222DB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2222DB"/>
                </a:solidFill>
                <a:latin typeface="Times New Roman"/>
                <a:cs typeface="Times New Roman"/>
              </a:rPr>
              <a:t>MSRSAS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1579" y="6587490"/>
            <a:ext cx="4098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©M.S.Ramaiah </a:t>
            </a:r>
            <a:r>
              <a:rPr sz="1400" dirty="0">
                <a:latin typeface="Times New Roman"/>
                <a:cs typeface="Times New Roman"/>
              </a:rPr>
              <a:t>School of Advanced Studies -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Bangalore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1800" y="655163"/>
            <a:ext cx="3048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1. </a:t>
            </a:r>
            <a:r>
              <a:rPr spc="-5" dirty="0" smtClean="0"/>
              <a:t>Bubble</a:t>
            </a:r>
            <a:r>
              <a:rPr spc="-80" dirty="0" smtClean="0"/>
              <a:t> </a:t>
            </a:r>
            <a:r>
              <a:rPr spc="-5" dirty="0"/>
              <a:t>Sort</a:t>
            </a:r>
          </a:p>
        </p:txBody>
      </p:sp>
      <p:sp>
        <p:nvSpPr>
          <p:cNvPr id="6" name="object 6"/>
          <p:cNvSpPr/>
          <p:nvPr/>
        </p:nvSpPr>
        <p:spPr>
          <a:xfrm>
            <a:off x="623569" y="1835150"/>
            <a:ext cx="219710" cy="219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569" y="2240279"/>
            <a:ext cx="219710" cy="219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3569" y="3303270"/>
            <a:ext cx="219710" cy="219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3569" y="4037329"/>
            <a:ext cx="219710" cy="219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3569" y="5100320"/>
            <a:ext cx="219710" cy="219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2339" y="1710689"/>
            <a:ext cx="7632700" cy="50052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It is also </a:t>
            </a:r>
            <a:r>
              <a:rPr sz="2400" spc="-5" dirty="0">
                <a:latin typeface="Times New Roman"/>
                <a:cs typeface="Times New Roman"/>
              </a:rPr>
              <a:t>known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b="1" i="1" spc="-5" dirty="0">
                <a:solidFill>
                  <a:srgbClr val="FF9900"/>
                </a:solidFill>
                <a:latin typeface="Times New Roman"/>
                <a:cs typeface="Times New Roman"/>
              </a:rPr>
              <a:t>exchange </a:t>
            </a:r>
            <a:r>
              <a:rPr sz="2400" b="1" i="1" dirty="0">
                <a:solidFill>
                  <a:srgbClr val="FF9900"/>
                </a:solidFill>
                <a:latin typeface="Times New Roman"/>
                <a:cs typeface="Times New Roman"/>
              </a:rPr>
              <a:t>sort.</a:t>
            </a:r>
            <a:endParaRPr sz="2400" dirty="0">
              <a:latin typeface="Times New Roman"/>
              <a:cs typeface="Times New Roman"/>
            </a:endParaRPr>
          </a:p>
          <a:p>
            <a:pPr marL="12700" marR="133985">
              <a:lnSpc>
                <a:spcPts val="2590"/>
              </a:lnSpc>
              <a:spcBef>
                <a:spcPts val="635"/>
              </a:spcBef>
            </a:pPr>
            <a:r>
              <a:rPr sz="2400" dirty="0">
                <a:latin typeface="Times New Roman"/>
                <a:cs typeface="Times New Roman"/>
              </a:rPr>
              <a:t>It is a </a:t>
            </a:r>
            <a:r>
              <a:rPr sz="2400" spc="-5" dirty="0">
                <a:latin typeface="Times New Roman"/>
                <a:cs typeface="Times New Roman"/>
              </a:rPr>
              <a:t>simple sorting algorithm.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works </a:t>
            </a:r>
            <a:r>
              <a:rPr sz="2400" dirty="0">
                <a:latin typeface="Times New Roman"/>
                <a:cs typeface="Times New Roman"/>
              </a:rPr>
              <a:t>by repeatedly  stepping through the list to be </a:t>
            </a:r>
            <a:r>
              <a:rPr sz="2400" spc="-5" dirty="0">
                <a:latin typeface="Times New Roman"/>
                <a:cs typeface="Times New Roman"/>
              </a:rPr>
              <a:t>sorted, comparing two items </a:t>
            </a:r>
            <a:r>
              <a:rPr sz="2400" dirty="0">
                <a:latin typeface="Times New Roman"/>
                <a:cs typeface="Times New Roman"/>
              </a:rPr>
              <a:t>at  a </a:t>
            </a:r>
            <a:r>
              <a:rPr sz="2400" spc="-5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swapping </a:t>
            </a:r>
            <a:r>
              <a:rPr sz="2400" dirty="0">
                <a:latin typeface="Times New Roman"/>
                <a:cs typeface="Times New Roman"/>
              </a:rPr>
              <a:t>them if they are in the </a:t>
            </a:r>
            <a:r>
              <a:rPr sz="2400" spc="-5" dirty="0">
                <a:latin typeface="Times New Roman"/>
                <a:cs typeface="Times New Roman"/>
              </a:rPr>
              <a:t>wrong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order.</a:t>
            </a:r>
          </a:p>
          <a:p>
            <a:pPr marL="12700" marR="932815">
              <a:lnSpc>
                <a:spcPts val="259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The pass through the list </a:t>
            </a:r>
            <a:r>
              <a:rPr sz="2400" spc="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repeated until no </a:t>
            </a:r>
            <a:r>
              <a:rPr sz="2400" spc="-5" dirty="0">
                <a:latin typeface="Times New Roman"/>
                <a:cs typeface="Times New Roman"/>
              </a:rPr>
              <a:t>swaps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  </a:t>
            </a:r>
            <a:r>
              <a:rPr sz="2400" spc="-5" dirty="0">
                <a:latin typeface="Times New Roman"/>
                <a:cs typeface="Times New Roman"/>
              </a:rPr>
              <a:t>needed, which means </a:t>
            </a:r>
            <a:r>
              <a:rPr sz="2400" dirty="0">
                <a:latin typeface="Times New Roman"/>
                <a:cs typeface="Times New Roman"/>
              </a:rPr>
              <a:t>the list </a:t>
            </a:r>
            <a:r>
              <a:rPr sz="2400" spc="5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sorted.</a:t>
            </a:r>
          </a:p>
          <a:p>
            <a:pPr marL="12700" marR="300355" indent="76200">
              <a:lnSpc>
                <a:spcPts val="259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The algorithm gets its </a:t>
            </a:r>
            <a:r>
              <a:rPr sz="2400" spc="-10" dirty="0">
                <a:latin typeface="Times New Roman"/>
                <a:cs typeface="Times New Roman"/>
              </a:rPr>
              <a:t>name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way smaller elements  "bubble" </a:t>
            </a:r>
            <a:r>
              <a:rPr sz="2400" dirty="0">
                <a:latin typeface="Times New Roman"/>
                <a:cs typeface="Times New Roman"/>
              </a:rPr>
              <a:t>to the top (i.e., the beginning) of the list via the  </a:t>
            </a:r>
            <a:r>
              <a:rPr sz="2400" spc="-5" dirty="0">
                <a:latin typeface="Times New Roman"/>
                <a:cs typeface="Times New Roman"/>
              </a:rPr>
              <a:t>swaps.</a:t>
            </a:r>
            <a:endParaRPr sz="2400" dirty="0">
              <a:latin typeface="Times New Roman"/>
              <a:cs typeface="Times New Roman"/>
            </a:endParaRPr>
          </a:p>
          <a:p>
            <a:pPr marL="12700" marR="5080" indent="76200">
              <a:lnSpc>
                <a:spcPts val="2590"/>
              </a:lnSpc>
              <a:spcBef>
                <a:spcPts val="600"/>
              </a:spcBef>
            </a:pPr>
            <a:r>
              <a:rPr sz="2400" spc="-5" dirty="0">
                <a:latin typeface="Times New Roman"/>
                <a:cs typeface="Times New Roman"/>
              </a:rPr>
              <a:t>Because </a:t>
            </a:r>
            <a:r>
              <a:rPr sz="2400" spc="5" dirty="0">
                <a:latin typeface="Times New Roman"/>
                <a:cs typeface="Times New Roman"/>
              </a:rPr>
              <a:t>it </a:t>
            </a:r>
            <a:r>
              <a:rPr sz="2400" dirty="0">
                <a:latin typeface="Times New Roman"/>
                <a:cs typeface="Times New Roman"/>
              </a:rPr>
              <a:t>only </a:t>
            </a:r>
            <a:r>
              <a:rPr sz="2400" spc="-5" dirty="0">
                <a:latin typeface="Times New Roman"/>
                <a:cs typeface="Times New Roman"/>
              </a:rPr>
              <a:t>uses comparisons </a:t>
            </a:r>
            <a:r>
              <a:rPr sz="2400" dirty="0">
                <a:latin typeface="Times New Roman"/>
                <a:cs typeface="Times New Roman"/>
              </a:rPr>
              <a:t>to operate on </a:t>
            </a:r>
            <a:r>
              <a:rPr sz="2400" spc="-5" dirty="0">
                <a:latin typeface="Times New Roman"/>
                <a:cs typeface="Times New Roman"/>
              </a:rPr>
              <a:t>elements, </a:t>
            </a:r>
            <a:r>
              <a:rPr sz="2400" dirty="0">
                <a:latin typeface="Times New Roman"/>
                <a:cs typeface="Times New Roman"/>
              </a:rPr>
              <a:t>it is  a </a:t>
            </a:r>
            <a:r>
              <a:rPr sz="2400" spc="-5" dirty="0">
                <a:latin typeface="Times New Roman"/>
                <a:cs typeface="Times New Roman"/>
              </a:rPr>
              <a:t>comparison </a:t>
            </a:r>
            <a:r>
              <a:rPr sz="2400" dirty="0">
                <a:latin typeface="Times New Roman"/>
                <a:cs typeface="Times New Roman"/>
              </a:rPr>
              <a:t>sort. This is the </a:t>
            </a:r>
            <a:r>
              <a:rPr sz="2400" spc="-5" dirty="0">
                <a:latin typeface="Times New Roman"/>
                <a:cs typeface="Times New Roman"/>
              </a:rPr>
              <a:t>easiest comparison </a:t>
            </a:r>
            <a:r>
              <a:rPr sz="2400" dirty="0">
                <a:latin typeface="Times New Roman"/>
                <a:cs typeface="Times New Roman"/>
              </a:rPr>
              <a:t>sort to  </a:t>
            </a:r>
            <a:r>
              <a:rPr sz="2400" spc="-5" dirty="0">
                <a:latin typeface="Times New Roman"/>
                <a:cs typeface="Times New Roman"/>
              </a:rPr>
              <a:t>implement.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50" dirty="0">
              <a:latin typeface="Times New Roman"/>
              <a:cs typeface="Times New Roman"/>
            </a:endParaRPr>
          </a:p>
          <a:p>
            <a:pPr marR="132715" algn="r"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1065</TotalTime>
  <Words>1923</Words>
  <Application>Microsoft Office PowerPoint</Application>
  <PresentationFormat>On-screen Show (4:3)</PresentationFormat>
  <Paragraphs>637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Garamond</vt:lpstr>
      <vt:lpstr>Lucida Sans</vt:lpstr>
      <vt:lpstr>Symbol</vt:lpstr>
      <vt:lpstr>Times New Roman</vt:lpstr>
      <vt:lpstr>Wingdings</vt:lpstr>
      <vt:lpstr>Organic</vt:lpstr>
      <vt:lpstr>Sorting Algorithms</vt:lpstr>
      <vt:lpstr>Textbook</vt:lpstr>
      <vt:lpstr>What is Algorithm?</vt:lpstr>
      <vt:lpstr>Sorting Algorithms</vt:lpstr>
      <vt:lpstr>SORTING ALGORITHMS </vt:lpstr>
      <vt:lpstr>SORTING ALGORITHMS </vt:lpstr>
      <vt:lpstr>List of Various Sorting Algorithms</vt:lpstr>
      <vt:lpstr>1. BUBBLE SORT</vt:lpstr>
      <vt:lpstr>1. Bubble Sort</vt:lpstr>
      <vt:lpstr>1. BUBBLE SORT</vt:lpstr>
      <vt:lpstr>1. BUBBLE SORT</vt:lpstr>
      <vt:lpstr>1. BUBBLE SORT</vt:lpstr>
      <vt:lpstr>Trace of a Bubble Sort</vt:lpstr>
      <vt:lpstr>contd…Trace of a Bubble Sort</vt:lpstr>
      <vt:lpstr>2. Selection Sort</vt:lpstr>
      <vt:lpstr>Trace of a Selection Sort</vt:lpstr>
      <vt:lpstr>contd….Trace of a Selection Sort</vt:lpstr>
      <vt:lpstr>Example For Selection Sort</vt:lpstr>
      <vt:lpstr>Example For Selection Sort</vt:lpstr>
      <vt:lpstr>3.Insertion Sort</vt:lpstr>
      <vt:lpstr>3. INSERTION SORT</vt:lpstr>
      <vt:lpstr>3. INSERTION SORT</vt:lpstr>
      <vt:lpstr>3. INSERTION SORT</vt:lpstr>
      <vt:lpstr>Trace: Insertion Sort</vt:lpstr>
      <vt:lpstr>4. Merge Sort</vt:lpstr>
      <vt:lpstr>Merge Sort: Algorithm</vt:lpstr>
      <vt:lpstr>Trace of a Merge Sort</vt:lpstr>
      <vt:lpstr>5. Quick Sort</vt:lpstr>
      <vt:lpstr>Trace of a Quick Sort</vt:lpstr>
      <vt:lpstr>Trace of a Quick Sort</vt:lpstr>
      <vt:lpstr>Trace of a Quick Sort i j</vt:lpstr>
      <vt:lpstr>Trace of a Quick Sort i,j</vt:lpstr>
      <vt:lpstr>Trace of a Quick Sort</vt:lpstr>
      <vt:lpstr>Example for Quick Sort</vt:lpstr>
      <vt:lpstr>Example for Quick Sort</vt:lpstr>
      <vt:lpstr>Example for Quick Sort</vt:lpstr>
      <vt:lpstr>4. QUICK SORT</vt:lpstr>
      <vt:lpstr>6. Heap Sort</vt:lpstr>
      <vt:lpstr>Algorithm for In-Place Heapsort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and Searching Techniques</dc:title>
  <dc:subject>Data Structures and Algorithms</dc:subject>
  <dc:creator>Shilpa R. G.</dc:creator>
  <cp:lastModifiedBy>Windows User</cp:lastModifiedBy>
  <cp:revision>34</cp:revision>
  <dcterms:created xsi:type="dcterms:W3CDTF">2020-01-12T14:58:47Z</dcterms:created>
  <dcterms:modified xsi:type="dcterms:W3CDTF">2020-10-29T05:24:24Z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2013-11-07T00:00:00Z</vt:filetime>
  </property>
  <property fmtid="{D5CDD505-2E9C-101B-9397-08002B2CF9AE}" pid="3" name="Creator">
    <vt:lpwstr>Impress</vt:lpwstr>
  </property>
  <property fmtid="{D5CDD505-2E9C-101B-9397-08002B2CF9AE}" pid="4" name="LastSaved">
    <vt:filetime>2013-11-07T00:00:00Z</vt:filetime>
  </property>
</Properties>
</file>