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0"/>
  </p:notesMasterIdLst>
  <p:sldIdLst>
    <p:sldId id="256" r:id="rId2"/>
    <p:sldId id="312" r:id="rId3"/>
    <p:sldId id="260" r:id="rId4"/>
    <p:sldId id="300" r:id="rId5"/>
    <p:sldId id="301" r:id="rId6"/>
    <p:sldId id="302" r:id="rId7"/>
    <p:sldId id="262" r:id="rId8"/>
    <p:sldId id="263" r:id="rId9"/>
    <p:sldId id="267" r:id="rId10"/>
    <p:sldId id="268" r:id="rId11"/>
    <p:sldId id="303" r:id="rId12"/>
    <p:sldId id="304" r:id="rId13"/>
    <p:sldId id="306" r:id="rId14"/>
    <p:sldId id="307" r:id="rId15"/>
    <p:sldId id="271" r:id="rId16"/>
    <p:sldId id="280" r:id="rId17"/>
    <p:sldId id="282" r:id="rId18"/>
    <p:sldId id="283" r:id="rId19"/>
    <p:sldId id="284" r:id="rId20"/>
    <p:sldId id="285" r:id="rId21"/>
    <p:sldId id="286" r:id="rId22"/>
    <p:sldId id="308" r:id="rId23"/>
    <p:sldId id="309" r:id="rId24"/>
    <p:sldId id="310" r:id="rId25"/>
    <p:sldId id="311" r:id="rId26"/>
    <p:sldId id="290" r:id="rId27"/>
    <p:sldId id="291" r:id="rId28"/>
    <p:sldId id="313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18538-2C6B-42D8-919C-C4792B10891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3C165-C380-46DC-80DE-CD36870DB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98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24BD5F39-9E8A-4AC1-943E-24340AF0F96C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44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B73A-723D-491D-9D76-6E741A6E4F08}" type="datetime1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4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9D75-9C24-4565-A8AA-3E28B74A6965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587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6E74-F850-4E32-A5B1-CEB7A7F9F2FF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157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7BEB-41C5-490D-96FC-E3943690F6F8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99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15D6-C281-4155-B4B1-072670890423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4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2FDF-8257-43FB-ACB0-4D5B6098C291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743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2568-57AB-4571-88F3-9B07149E26E8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95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F08A-CF33-4AD3-81BF-F34C57DDD30F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A2BA-AE67-469B-9B95-1075F9D7BEF3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2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5761-231C-4A52-987E-B259F1F8029B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6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72D0-B5D5-4637-ABD6-3F0B136A8094}" type="datetime1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3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FF87-ABC4-4619-9394-F637EAB8F640}" type="datetime1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93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AF-A70F-466D-9A56-57264B3297F3}" type="datetime1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09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31B4-90A3-4ECA-AF5B-D4EE49C5D872}" type="datetime1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6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5963-365F-4EEE-B963-7EBAB0D42A85}" type="datetime1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35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701F-1028-4354-911B-C857F9F328C2}" type="datetime1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1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B38F31-9AB7-40B0-B042-81D086478EA9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6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6190" y="33019"/>
            <a:ext cx="14236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PEMP-CSN2501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675463"/>
          </a:xfrm>
        </p:spPr>
        <p:txBody>
          <a:bodyPr>
            <a:normAutofit/>
          </a:bodyPr>
          <a:lstStyle/>
          <a:p>
            <a:r>
              <a:rPr lang="en-US" b="1" dirty="0" smtClean="0"/>
              <a:t>Sorting </a:t>
            </a:r>
            <a:r>
              <a:rPr lang="en-US" b="1" dirty="0" smtClean="0"/>
              <a:t>Algorithms</a:t>
            </a:r>
            <a:br>
              <a:rPr lang="en-US" b="1" dirty="0" smtClean="0"/>
            </a:br>
            <a:r>
              <a:rPr lang="en-US" sz="2800" b="1" dirty="0" smtClean="0"/>
              <a:t>Examples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343400" y="4876800"/>
            <a:ext cx="363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Data Structures &amp; Algorithms</a:t>
            </a:r>
          </a:p>
          <a:p>
            <a:r>
              <a:rPr lang="en-US" sz="2000" dirty="0" smtClean="0"/>
              <a:t>HND CSD</a:t>
            </a:r>
          </a:p>
          <a:p>
            <a:r>
              <a:rPr lang="en-US" sz="2000" dirty="0" smtClean="0"/>
              <a:t>BCAS Campus, </a:t>
            </a:r>
            <a:r>
              <a:rPr lang="en-US" sz="2000" dirty="0" err="1" smtClean="0"/>
              <a:t>Kalmunai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8259" y="34290"/>
            <a:ext cx="8921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PEMP</a:t>
            </a:r>
            <a:r>
              <a:rPr sz="1000" spc="-5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2222DB"/>
                </a:solidFill>
                <a:latin typeface="Times New Roman"/>
                <a:cs typeface="Times New Roman"/>
              </a:rPr>
              <a:t>CSN2501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78" y="5338883"/>
            <a:ext cx="168910" cy="1356360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N D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Gangadhar</a:t>
            </a:r>
            <a:r>
              <a:rPr sz="1000" spc="-6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MSRSAS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1579" y="6587490"/>
            <a:ext cx="4098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©M.S.Ramaiah </a:t>
            </a:r>
            <a:r>
              <a:rPr sz="1400" dirty="0">
                <a:latin typeface="Times New Roman"/>
                <a:cs typeface="Times New Roman"/>
              </a:rPr>
              <a:t>School of Advanced Studies -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Bangalore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23720" y="505459"/>
            <a:ext cx="54870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contd….Trace of a Selection</a:t>
            </a:r>
            <a:r>
              <a:rPr sz="3200" spc="-60" dirty="0"/>
              <a:t> </a:t>
            </a:r>
            <a:r>
              <a:rPr sz="3200" dirty="0"/>
              <a:t>Sort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455930" y="899922"/>
            <a:ext cx="448309" cy="5234305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II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  <a:spcBef>
                <a:spcPts val="132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05</a:t>
            </a:r>
            <a:endParaRPr sz="20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15</a:t>
            </a:r>
            <a:endParaRPr sz="20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124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25</a:t>
            </a:r>
            <a:endParaRPr sz="20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30</a:t>
            </a:r>
            <a:endParaRPr sz="20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35</a:t>
            </a:r>
            <a:endParaRPr sz="20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50</a:t>
            </a:r>
            <a:endParaRPr sz="20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40</a:t>
            </a:r>
            <a:endParaRPr sz="20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124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45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81430" y="4951729"/>
            <a:ext cx="0" cy="523240"/>
          </a:xfrm>
          <a:custGeom>
            <a:avLst/>
            <a:gdLst/>
            <a:ahLst/>
            <a:cxnLst/>
            <a:rect l="l" t="t" r="r" b="b"/>
            <a:pathLst>
              <a:path h="523239">
                <a:moveTo>
                  <a:pt x="0" y="0"/>
                </a:moveTo>
                <a:lnTo>
                  <a:pt x="0" y="523240"/>
                </a:lnTo>
              </a:path>
            </a:pathLst>
          </a:custGeom>
          <a:ln w="38097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989" y="4951729"/>
            <a:ext cx="350520" cy="0"/>
          </a:xfrm>
          <a:custGeom>
            <a:avLst/>
            <a:gdLst/>
            <a:ahLst/>
            <a:cxnLst/>
            <a:rect l="l" t="t" r="r" b="b"/>
            <a:pathLst>
              <a:path w="350519">
                <a:moveTo>
                  <a:pt x="350519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9310" y="489457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5989" y="5480050"/>
            <a:ext cx="350520" cy="0"/>
          </a:xfrm>
          <a:custGeom>
            <a:avLst/>
            <a:gdLst/>
            <a:ahLst/>
            <a:cxnLst/>
            <a:rect l="l" t="t" r="r" b="b"/>
            <a:pathLst>
              <a:path w="350519">
                <a:moveTo>
                  <a:pt x="350519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9310" y="542290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66519" y="12954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66519" y="13716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66519" y="14478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66519" y="15240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66519" y="1600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66519" y="16764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6519" y="1752600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66519" y="18300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66519" y="19062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66519" y="19824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6519" y="2058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66519" y="21348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66519" y="22110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66519" y="22872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66519" y="23634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66519" y="2439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66519" y="25158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66519" y="25933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66519" y="26695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66519" y="27457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66519" y="28219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66519" y="28981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66519" y="29743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66519" y="30505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66519" y="31267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66519" y="32029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66519" y="327914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66519" y="3355340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6519" y="34328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66519" y="3509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6519" y="35852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66519" y="36614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66519" y="3737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66519" y="38138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66519" y="3890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66519" y="39662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66519" y="40424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66519" y="4118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66519" y="419480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66519" y="42722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366519" y="4348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366519" y="44246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366519" y="45008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66519" y="4577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66519" y="46532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66519" y="4729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66519" y="48056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66519" y="48818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366519" y="4958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66519" y="5035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366519" y="51117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366519" y="5187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366519" y="52641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366519" y="53403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366519" y="5416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66519" y="54927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66519" y="5568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366519" y="56451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66519" y="57213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366519" y="5797550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4"/>
                </a:moveTo>
                <a:lnTo>
                  <a:pt x="19050" y="19684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366519" y="58750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66519" y="59512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366519" y="60274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66519" y="61036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28600" y="1219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28600" y="12954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28600" y="13716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28600" y="14478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28600" y="1524000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8600" y="160146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28600" y="1677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28600" y="17538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28600" y="18300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28600" y="19062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28600" y="19824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28600" y="2058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28600" y="21348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28600" y="22110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28600" y="22872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28600" y="23647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28600" y="24409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28600" y="25171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28600" y="25933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28600" y="26695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28600" y="27457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28600" y="28219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28600" y="28981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28600" y="29743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28600" y="30505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126739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28600" y="320421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28600" y="32804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28600" y="3356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28600" y="34328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8600" y="3509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28600" y="35852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28600" y="36614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28600" y="3737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8600" y="38138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28600" y="3890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8600" y="396620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28600" y="40436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28600" y="41198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28600" y="4196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28600" y="42722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28600" y="4348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28600" y="44246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28600" y="45008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28600" y="4577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28600" y="46532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28600" y="4729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28600" y="4806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28600" y="48831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28600" y="49593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28600" y="5035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28600" y="51117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28600" y="5187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28600" y="52641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28600" y="53403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28600" y="5416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28600" y="54927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28600" y="5568950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4"/>
                </a:moveTo>
                <a:lnTo>
                  <a:pt x="19050" y="19684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28600" y="56464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28600" y="57226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28600" y="57988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28600" y="58750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28600" y="59512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28600" y="60274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1572260" y="899922"/>
            <a:ext cx="549910" cy="5234305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III</a:t>
            </a:r>
            <a:endParaRPr sz="24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132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05</a:t>
            </a:r>
            <a:endParaRPr sz="2000">
              <a:latin typeface="Arial"/>
              <a:cs typeface="Arial"/>
            </a:endParaRPr>
          </a:p>
          <a:p>
            <a:pPr marL="116839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 marL="116839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15</a:t>
            </a:r>
            <a:endParaRPr sz="2000">
              <a:latin typeface="Arial"/>
              <a:cs typeface="Arial"/>
            </a:endParaRPr>
          </a:p>
          <a:p>
            <a:pPr marL="116839">
              <a:lnSpc>
                <a:spcPct val="100000"/>
              </a:lnSpc>
              <a:spcBef>
                <a:spcPts val="124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  <a:p>
            <a:pPr marL="116839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25</a:t>
            </a:r>
            <a:endParaRPr sz="2000">
              <a:latin typeface="Arial"/>
              <a:cs typeface="Arial"/>
            </a:endParaRPr>
          </a:p>
          <a:p>
            <a:pPr marL="116839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30</a:t>
            </a:r>
            <a:endParaRPr sz="2000">
              <a:latin typeface="Arial"/>
              <a:cs typeface="Arial"/>
            </a:endParaRPr>
          </a:p>
          <a:p>
            <a:pPr marL="116839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35</a:t>
            </a:r>
            <a:endParaRPr sz="2000">
              <a:latin typeface="Arial"/>
              <a:cs typeface="Arial"/>
            </a:endParaRPr>
          </a:p>
          <a:p>
            <a:pPr marL="116839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40</a:t>
            </a:r>
            <a:endParaRPr sz="2000">
              <a:latin typeface="Arial"/>
              <a:cs typeface="Arial"/>
            </a:endParaRPr>
          </a:p>
          <a:p>
            <a:pPr marL="116839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50</a:t>
            </a:r>
            <a:endParaRPr sz="2000">
              <a:latin typeface="Arial"/>
              <a:cs typeface="Arial"/>
            </a:endParaRPr>
          </a:p>
          <a:p>
            <a:pPr marL="116839">
              <a:lnSpc>
                <a:spcPct val="100000"/>
              </a:lnSpc>
              <a:spcBef>
                <a:spcPts val="124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45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2501900" y="5408929"/>
            <a:ext cx="0" cy="523240"/>
          </a:xfrm>
          <a:custGeom>
            <a:avLst/>
            <a:gdLst/>
            <a:ahLst/>
            <a:cxnLst/>
            <a:rect l="l" t="t" r="r" b="b"/>
            <a:pathLst>
              <a:path h="523239">
                <a:moveTo>
                  <a:pt x="0" y="0"/>
                </a:moveTo>
                <a:lnTo>
                  <a:pt x="0" y="523240"/>
                </a:lnTo>
              </a:path>
            </a:pathLst>
          </a:custGeom>
          <a:ln w="38097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156460" y="5408929"/>
            <a:ext cx="351790" cy="0"/>
          </a:xfrm>
          <a:custGeom>
            <a:avLst/>
            <a:gdLst/>
            <a:ahLst/>
            <a:cxnLst/>
            <a:rect l="l" t="t" r="r" b="b"/>
            <a:pathLst>
              <a:path w="351789">
                <a:moveTo>
                  <a:pt x="351789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049779" y="535177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156460" y="5937250"/>
            <a:ext cx="351790" cy="0"/>
          </a:xfrm>
          <a:custGeom>
            <a:avLst/>
            <a:gdLst/>
            <a:ahLst/>
            <a:cxnLst/>
            <a:rect l="l" t="t" r="r" b="b"/>
            <a:pathLst>
              <a:path w="351789">
                <a:moveTo>
                  <a:pt x="351789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049779" y="588010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814320" y="1219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814320" y="12954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814320" y="13716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814320" y="14478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814320" y="1524000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814320" y="160146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814320" y="1677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814320" y="17538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814320" y="18300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814320" y="19062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814320" y="19824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814320" y="2058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814320" y="21348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814320" y="22110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814320" y="22872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814320" y="23647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814320" y="24409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814320" y="25171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814320" y="25933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814320" y="26695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814320" y="27457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814320" y="28219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814320" y="28981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814320" y="29743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814320" y="30505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814320" y="3126739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814320" y="320421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814320" y="32804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814320" y="3356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814320" y="34328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814320" y="3509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814320" y="35852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814320" y="36614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814320" y="3737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814320" y="38138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814320" y="3890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814320" y="396620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814320" y="40436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814320" y="41198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814320" y="4196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814320" y="42722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814320" y="4348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814320" y="44246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814320" y="45008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814320" y="4577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814320" y="46532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814320" y="4729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814320" y="4806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814320" y="48831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814320" y="49593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814320" y="5035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814320" y="51117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2814320" y="5187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814320" y="52641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814320" y="53403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2814320" y="5416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814320" y="54927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2814320" y="5568950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4"/>
                </a:moveTo>
                <a:lnTo>
                  <a:pt x="19050" y="19684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814320" y="56464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814320" y="57226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814320" y="57988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814320" y="58750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2814320" y="59512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2814320" y="60274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 txBox="1"/>
          <p:nvPr/>
        </p:nvSpPr>
        <p:spPr>
          <a:xfrm>
            <a:off x="3048000" y="899922"/>
            <a:ext cx="372745" cy="5234305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680"/>
              </a:spcBef>
            </a:pP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05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15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25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30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35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40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45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50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3881120" y="1219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881120" y="12954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881120" y="13716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881120" y="14478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881120" y="1524000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881120" y="160146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881120" y="1677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881120" y="17538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881120" y="18300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881120" y="19062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881120" y="19824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881120" y="2058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881120" y="21348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881120" y="22110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881120" y="22872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881120" y="23647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881120" y="24409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881120" y="25171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881120" y="25933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881120" y="26695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881120" y="27457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881120" y="28219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881120" y="28981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881120" y="29743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881120" y="30505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881120" y="3126739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881120" y="320421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881120" y="32804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881120" y="3356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881120" y="34328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3881120" y="3509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3881120" y="35852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3881120" y="36614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881120" y="3737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881120" y="38138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881120" y="3890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3881120" y="396620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881120" y="40436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3881120" y="41198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3881120" y="4196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3881120" y="42722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3881120" y="4348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881120" y="44246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3881120" y="45008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3881120" y="4577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881120" y="46532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3881120" y="4729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3881120" y="4806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881120" y="48831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881120" y="49593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881120" y="5035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881120" y="51117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3881120" y="5187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3881120" y="52641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3881120" y="53403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3881120" y="5416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3881120" y="54927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881120" y="5568950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4"/>
                </a:moveTo>
                <a:lnTo>
                  <a:pt x="19050" y="19684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3881120" y="56464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3881120" y="57226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881120" y="57988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3881120" y="58750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3881120" y="59512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881120" y="60274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 txBox="1"/>
          <p:nvPr/>
        </p:nvSpPr>
        <p:spPr>
          <a:xfrm>
            <a:off x="6096000" y="1475740"/>
            <a:ext cx="307975" cy="465836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2000" b="1" i="1" spc="-5" dirty="0">
                <a:solidFill>
                  <a:srgbClr val="009900"/>
                </a:solidFill>
                <a:latin typeface="Arial"/>
                <a:cs typeface="Arial"/>
              </a:rPr>
              <a:t>0</a:t>
            </a:r>
            <a:r>
              <a:rPr sz="2000" b="1" i="1" dirty="0">
                <a:solidFill>
                  <a:srgbClr val="009900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i="1" spc="-5" dirty="0">
                <a:solidFill>
                  <a:srgbClr val="009900"/>
                </a:solidFill>
                <a:latin typeface="Arial"/>
                <a:cs typeface="Arial"/>
              </a:rPr>
              <a:t>1</a:t>
            </a:r>
            <a:r>
              <a:rPr sz="2000" b="1" i="1" dirty="0">
                <a:solidFill>
                  <a:srgbClr val="0099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i="1" spc="-5" dirty="0">
                <a:solidFill>
                  <a:srgbClr val="009900"/>
                </a:solidFill>
                <a:latin typeface="Arial"/>
                <a:cs typeface="Arial"/>
              </a:rPr>
              <a:t>1</a:t>
            </a:r>
            <a:r>
              <a:rPr sz="2000" b="1" i="1" dirty="0">
                <a:solidFill>
                  <a:srgbClr val="009900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000" b="1" i="1" spc="-5" dirty="0">
                <a:solidFill>
                  <a:srgbClr val="009900"/>
                </a:solidFill>
                <a:latin typeface="Arial"/>
                <a:cs typeface="Arial"/>
              </a:rPr>
              <a:t>2</a:t>
            </a:r>
            <a:r>
              <a:rPr sz="2000" b="1" i="1" dirty="0">
                <a:solidFill>
                  <a:srgbClr val="0099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i="1" spc="-5" dirty="0">
                <a:solidFill>
                  <a:srgbClr val="009900"/>
                </a:solidFill>
                <a:latin typeface="Arial"/>
                <a:cs typeface="Arial"/>
              </a:rPr>
              <a:t>2</a:t>
            </a:r>
            <a:r>
              <a:rPr sz="2000" b="1" i="1" dirty="0">
                <a:solidFill>
                  <a:srgbClr val="009900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i="1" spc="-5" dirty="0">
                <a:solidFill>
                  <a:srgbClr val="009900"/>
                </a:solidFill>
                <a:latin typeface="Arial"/>
                <a:cs typeface="Arial"/>
              </a:rPr>
              <a:t>3</a:t>
            </a:r>
            <a:r>
              <a:rPr sz="2000" b="1" i="1" dirty="0">
                <a:solidFill>
                  <a:srgbClr val="0099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i="1" spc="-5" dirty="0">
                <a:solidFill>
                  <a:srgbClr val="009900"/>
                </a:solidFill>
                <a:latin typeface="Arial"/>
                <a:cs typeface="Arial"/>
              </a:rPr>
              <a:t>3</a:t>
            </a:r>
            <a:r>
              <a:rPr sz="2000" b="1" i="1" dirty="0">
                <a:solidFill>
                  <a:srgbClr val="009900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i="1" spc="-5" dirty="0">
                <a:solidFill>
                  <a:srgbClr val="009900"/>
                </a:solidFill>
                <a:latin typeface="Arial"/>
                <a:cs typeface="Arial"/>
              </a:rPr>
              <a:t>4</a:t>
            </a:r>
            <a:r>
              <a:rPr sz="2000" b="1" i="1" dirty="0">
                <a:solidFill>
                  <a:srgbClr val="0099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i="1" spc="-5" dirty="0">
                <a:solidFill>
                  <a:srgbClr val="009900"/>
                </a:solidFill>
                <a:latin typeface="Arial"/>
                <a:cs typeface="Arial"/>
              </a:rPr>
              <a:t>4</a:t>
            </a:r>
            <a:r>
              <a:rPr sz="2000" b="1" i="1" dirty="0">
                <a:solidFill>
                  <a:srgbClr val="009900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000" b="1" i="1" spc="-5" dirty="0">
                <a:solidFill>
                  <a:srgbClr val="009900"/>
                </a:solidFill>
                <a:latin typeface="Arial"/>
                <a:cs typeface="Arial"/>
              </a:rPr>
              <a:t>5</a:t>
            </a:r>
            <a:r>
              <a:rPr sz="2000" b="1" i="1" dirty="0">
                <a:solidFill>
                  <a:srgbClr val="0099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7" name="object 277"/>
          <p:cNvSpPr txBox="1"/>
          <p:nvPr/>
        </p:nvSpPr>
        <p:spPr>
          <a:xfrm>
            <a:off x="4876800" y="1066800"/>
            <a:ext cx="2508250" cy="459740"/>
          </a:xfrm>
          <a:prstGeom prst="rect">
            <a:avLst/>
          </a:prstGeom>
          <a:solidFill>
            <a:srgbClr val="7F7F7F"/>
          </a:solidFill>
        </p:spPr>
        <p:txBody>
          <a:bodyPr vert="horz" wrap="square" lIns="0" tIns="4699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370"/>
              </a:spcBef>
            </a:pPr>
            <a:r>
              <a:rPr sz="2400" b="1" i="1" spc="160" dirty="0">
                <a:latin typeface="Lucida Sans"/>
                <a:cs typeface="Lucida Sans"/>
              </a:rPr>
              <a:t>Sorted</a:t>
            </a:r>
            <a:r>
              <a:rPr sz="2400" b="1" i="1" spc="20" dirty="0">
                <a:latin typeface="Lucida Sans"/>
                <a:cs typeface="Lucida Sans"/>
              </a:rPr>
              <a:t> </a:t>
            </a:r>
            <a:r>
              <a:rPr sz="2400" b="1" i="1" spc="40" dirty="0">
                <a:latin typeface="Lucida Sans"/>
                <a:cs typeface="Lucida Sans"/>
              </a:rPr>
              <a:t>Array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278" name="Slide Number Placeholder 2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5800" indent="-685800" eaLnBrk="1" hangingPunct="1"/>
            <a:r>
              <a:rPr lang="en-US" altLang="en-US" sz="3600" i="1" dirty="0" smtClean="0"/>
              <a:t>Example For </a:t>
            </a:r>
            <a:r>
              <a:rPr lang="en-US" altLang="en-US" sz="3600" b="0" i="1" dirty="0" smtClean="0"/>
              <a:t>Selection Sort</a:t>
            </a:r>
          </a:p>
        </p:txBody>
      </p:sp>
      <p:pic>
        <p:nvPicPr>
          <p:cNvPr id="22531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3933" y="2362200"/>
            <a:ext cx="6324600" cy="919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3" y="3962400"/>
            <a:ext cx="76200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6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/>
            <a:r>
              <a:rPr lang="en-US" altLang="en-US" i="1" dirty="0"/>
              <a:t>Example For Selection Sort</a:t>
            </a:r>
            <a:endParaRPr lang="en-US" altLang="en-US" b="0" i="1" dirty="0" smtClean="0"/>
          </a:p>
        </p:txBody>
      </p:sp>
      <p:pic>
        <p:nvPicPr>
          <p:cNvPr id="2355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133" y="2438400"/>
            <a:ext cx="6172200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66" y="4393989"/>
            <a:ext cx="67056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en-US" altLang="en-US" i="1" dirty="0"/>
              <a:t>3</a:t>
            </a:r>
            <a:r>
              <a:rPr lang="en-US" altLang="en-US" b="0" i="1" dirty="0" smtClean="0"/>
              <a:t>. INSERTION SORT</a:t>
            </a:r>
          </a:p>
        </p:txBody>
      </p:sp>
      <p:pic>
        <p:nvPicPr>
          <p:cNvPr id="18435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2445375"/>
            <a:ext cx="4343400" cy="17480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419600"/>
            <a:ext cx="4343400" cy="171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4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en-US" altLang="en-US" i="1" dirty="0"/>
              <a:t>3</a:t>
            </a:r>
            <a:r>
              <a:rPr lang="en-US" altLang="en-US" b="0" i="1" dirty="0" smtClean="0"/>
              <a:t>. INSERTION SORT</a:t>
            </a:r>
          </a:p>
        </p:txBody>
      </p:sp>
      <p:pic>
        <p:nvPicPr>
          <p:cNvPr id="19459" name="Picture 7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2743200"/>
            <a:ext cx="5137873" cy="2590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0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8259" y="34290"/>
            <a:ext cx="8921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PEMP</a:t>
            </a:r>
            <a:r>
              <a:rPr sz="1000" spc="-5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2222DB"/>
                </a:solidFill>
                <a:latin typeface="Times New Roman"/>
                <a:cs typeface="Times New Roman"/>
              </a:rPr>
              <a:t>CSN2501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78" y="5338883"/>
            <a:ext cx="168910" cy="1356360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N D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Gangadhar</a:t>
            </a:r>
            <a:r>
              <a:rPr sz="1000" spc="-6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MSRSAS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1579" y="6587490"/>
            <a:ext cx="4098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©M.S.Ramaiah </a:t>
            </a:r>
            <a:r>
              <a:rPr sz="1400" dirty="0">
                <a:latin typeface="Times New Roman"/>
                <a:cs typeface="Times New Roman"/>
              </a:rPr>
              <a:t>School of Advanced Studies -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Bangalore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81200" y="524011"/>
            <a:ext cx="448944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Trace: </a:t>
            </a:r>
            <a:r>
              <a:rPr spc="-10" dirty="0"/>
              <a:t>Insertion</a:t>
            </a:r>
            <a:r>
              <a:rPr spc="-70" dirty="0"/>
              <a:t> </a:t>
            </a:r>
            <a:r>
              <a:rPr spc="-5" dirty="0"/>
              <a:t>Sort</a:t>
            </a:r>
          </a:p>
        </p:txBody>
      </p:sp>
      <p:sp>
        <p:nvSpPr>
          <p:cNvPr id="7" name="object 7"/>
          <p:cNvSpPr/>
          <p:nvPr/>
        </p:nvSpPr>
        <p:spPr>
          <a:xfrm>
            <a:off x="1143000" y="2590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7750" y="3574"/>
                </a:lnTo>
                <a:lnTo>
                  <a:pt x="172092" y="13922"/>
                </a:lnTo>
                <a:lnTo>
                  <a:pt x="130386" y="30480"/>
                </a:lnTo>
                <a:lnTo>
                  <a:pt x="93290" y="52681"/>
                </a:lnTo>
                <a:lnTo>
                  <a:pt x="61461" y="79962"/>
                </a:lnTo>
                <a:lnTo>
                  <a:pt x="35559" y="111760"/>
                </a:lnTo>
                <a:lnTo>
                  <a:pt x="16243" y="147508"/>
                </a:lnTo>
                <a:lnTo>
                  <a:pt x="4170" y="186642"/>
                </a:lnTo>
                <a:lnTo>
                  <a:pt x="0" y="228600"/>
                </a:lnTo>
                <a:lnTo>
                  <a:pt x="4170" y="270557"/>
                </a:lnTo>
                <a:lnTo>
                  <a:pt x="16243" y="309691"/>
                </a:lnTo>
                <a:lnTo>
                  <a:pt x="35560" y="345440"/>
                </a:lnTo>
                <a:lnTo>
                  <a:pt x="61461" y="377237"/>
                </a:lnTo>
                <a:lnTo>
                  <a:pt x="93290" y="404518"/>
                </a:lnTo>
                <a:lnTo>
                  <a:pt x="130386" y="426720"/>
                </a:lnTo>
                <a:lnTo>
                  <a:pt x="172092" y="443277"/>
                </a:lnTo>
                <a:lnTo>
                  <a:pt x="217750" y="453625"/>
                </a:lnTo>
                <a:lnTo>
                  <a:pt x="266700" y="457200"/>
                </a:lnTo>
                <a:lnTo>
                  <a:pt x="315649" y="453625"/>
                </a:lnTo>
                <a:lnTo>
                  <a:pt x="361307" y="443277"/>
                </a:lnTo>
                <a:lnTo>
                  <a:pt x="403013" y="426720"/>
                </a:lnTo>
                <a:lnTo>
                  <a:pt x="440109" y="404518"/>
                </a:lnTo>
                <a:lnTo>
                  <a:pt x="471938" y="377237"/>
                </a:lnTo>
                <a:lnTo>
                  <a:pt x="497840" y="345440"/>
                </a:lnTo>
                <a:lnTo>
                  <a:pt x="517156" y="309691"/>
                </a:lnTo>
                <a:lnTo>
                  <a:pt x="529229" y="270557"/>
                </a:lnTo>
                <a:lnTo>
                  <a:pt x="533400" y="228600"/>
                </a:lnTo>
                <a:lnTo>
                  <a:pt x="529229" y="186642"/>
                </a:lnTo>
                <a:lnTo>
                  <a:pt x="517156" y="147508"/>
                </a:lnTo>
                <a:lnTo>
                  <a:pt x="497839" y="111760"/>
                </a:lnTo>
                <a:lnTo>
                  <a:pt x="471938" y="79962"/>
                </a:lnTo>
                <a:lnTo>
                  <a:pt x="440109" y="52681"/>
                </a:lnTo>
                <a:lnTo>
                  <a:pt x="403013" y="30480"/>
                </a:lnTo>
                <a:lnTo>
                  <a:pt x="361307" y="13922"/>
                </a:lnTo>
                <a:lnTo>
                  <a:pt x="315649" y="3574"/>
                </a:lnTo>
                <a:lnTo>
                  <a:pt x="2667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3000" y="2590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315649" y="3574"/>
                </a:lnTo>
                <a:lnTo>
                  <a:pt x="361307" y="13922"/>
                </a:lnTo>
                <a:lnTo>
                  <a:pt x="403013" y="30480"/>
                </a:lnTo>
                <a:lnTo>
                  <a:pt x="440109" y="52681"/>
                </a:lnTo>
                <a:lnTo>
                  <a:pt x="471938" y="79962"/>
                </a:lnTo>
                <a:lnTo>
                  <a:pt x="497839" y="111760"/>
                </a:lnTo>
                <a:lnTo>
                  <a:pt x="517156" y="147508"/>
                </a:lnTo>
                <a:lnTo>
                  <a:pt x="529229" y="186642"/>
                </a:lnTo>
                <a:lnTo>
                  <a:pt x="533400" y="228600"/>
                </a:lnTo>
                <a:lnTo>
                  <a:pt x="529229" y="270557"/>
                </a:lnTo>
                <a:lnTo>
                  <a:pt x="517156" y="309691"/>
                </a:lnTo>
                <a:lnTo>
                  <a:pt x="497840" y="345440"/>
                </a:lnTo>
                <a:lnTo>
                  <a:pt x="471938" y="377237"/>
                </a:lnTo>
                <a:lnTo>
                  <a:pt x="440109" y="404518"/>
                </a:lnTo>
                <a:lnTo>
                  <a:pt x="403013" y="426720"/>
                </a:lnTo>
                <a:lnTo>
                  <a:pt x="361307" y="443277"/>
                </a:lnTo>
                <a:lnTo>
                  <a:pt x="315649" y="453625"/>
                </a:lnTo>
                <a:lnTo>
                  <a:pt x="266700" y="457200"/>
                </a:lnTo>
                <a:lnTo>
                  <a:pt x="217750" y="453625"/>
                </a:lnTo>
                <a:lnTo>
                  <a:pt x="172092" y="443277"/>
                </a:lnTo>
                <a:lnTo>
                  <a:pt x="130386" y="426719"/>
                </a:lnTo>
                <a:lnTo>
                  <a:pt x="93290" y="404518"/>
                </a:lnTo>
                <a:lnTo>
                  <a:pt x="61461" y="377237"/>
                </a:lnTo>
                <a:lnTo>
                  <a:pt x="35559" y="345439"/>
                </a:lnTo>
                <a:lnTo>
                  <a:pt x="16243" y="309691"/>
                </a:lnTo>
                <a:lnTo>
                  <a:pt x="4170" y="270557"/>
                </a:lnTo>
                <a:lnTo>
                  <a:pt x="0" y="228600"/>
                </a:lnTo>
                <a:lnTo>
                  <a:pt x="4170" y="186642"/>
                </a:lnTo>
                <a:lnTo>
                  <a:pt x="16243" y="147508"/>
                </a:lnTo>
                <a:lnTo>
                  <a:pt x="35560" y="111759"/>
                </a:lnTo>
                <a:lnTo>
                  <a:pt x="61461" y="79962"/>
                </a:lnTo>
                <a:lnTo>
                  <a:pt x="93290" y="52681"/>
                </a:lnTo>
                <a:lnTo>
                  <a:pt x="130386" y="30479"/>
                </a:lnTo>
                <a:lnTo>
                  <a:pt x="172092" y="13922"/>
                </a:lnTo>
                <a:lnTo>
                  <a:pt x="217750" y="3574"/>
                </a:lnTo>
                <a:lnTo>
                  <a:pt x="266700" y="0"/>
                </a:lnTo>
                <a:close/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3000" y="259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76400" y="304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04720" y="16764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04720" y="207772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04720" y="247777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04720" y="287908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4720" y="327914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04720" y="368045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04720" y="408050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04720" y="448182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04720" y="488187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04720" y="528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04720" y="568325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06070" y="1901190"/>
            <a:ext cx="1234440" cy="336296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400" b="1" spc="-5" dirty="0">
                <a:solidFill>
                  <a:srgbClr val="00CCFF"/>
                </a:solidFill>
                <a:latin typeface="Arial"/>
                <a:cs typeface="Arial"/>
              </a:rPr>
              <a:t>a[0]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b="1" spc="-2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5" dirty="0">
                <a:solidFill>
                  <a:srgbClr val="00CCFF"/>
                </a:solidFill>
                <a:latin typeface="Arial"/>
                <a:cs typeface="Arial"/>
              </a:rPr>
              <a:t>a[1]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b="1" spc="-2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5" dirty="0">
                <a:solidFill>
                  <a:srgbClr val="00CCFF"/>
                </a:solidFill>
                <a:latin typeface="Arial"/>
                <a:cs typeface="Arial"/>
              </a:rPr>
              <a:t>a[2]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b="1" spc="-2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30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5" dirty="0">
                <a:solidFill>
                  <a:srgbClr val="00CCFF"/>
                </a:solidFill>
                <a:latin typeface="Arial"/>
                <a:cs typeface="Arial"/>
              </a:rPr>
              <a:t>a[3]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b="1" spc="-2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15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5" dirty="0">
                <a:solidFill>
                  <a:srgbClr val="00CCFF"/>
                </a:solidFill>
                <a:latin typeface="Arial"/>
                <a:cs typeface="Arial"/>
              </a:rPr>
              <a:t>a[4]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b="1" spc="-2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25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5" dirty="0">
                <a:solidFill>
                  <a:srgbClr val="00CCFF"/>
                </a:solidFill>
                <a:latin typeface="Arial"/>
                <a:cs typeface="Arial"/>
              </a:rPr>
              <a:t>a[5]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b="1" spc="-2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05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90800" y="30480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304800" y="0"/>
                </a:moveTo>
                <a:lnTo>
                  <a:pt x="248857" y="3574"/>
                </a:lnTo>
                <a:lnTo>
                  <a:pt x="196677" y="13922"/>
                </a:lnTo>
                <a:lnTo>
                  <a:pt x="149013" y="30480"/>
                </a:lnTo>
                <a:lnTo>
                  <a:pt x="106617" y="52681"/>
                </a:lnTo>
                <a:lnTo>
                  <a:pt x="70241" y="79962"/>
                </a:lnTo>
                <a:lnTo>
                  <a:pt x="40639" y="111760"/>
                </a:lnTo>
                <a:lnTo>
                  <a:pt x="18563" y="147508"/>
                </a:lnTo>
                <a:lnTo>
                  <a:pt x="4766" y="186642"/>
                </a:lnTo>
                <a:lnTo>
                  <a:pt x="0" y="228600"/>
                </a:lnTo>
                <a:lnTo>
                  <a:pt x="4766" y="270557"/>
                </a:lnTo>
                <a:lnTo>
                  <a:pt x="18563" y="309691"/>
                </a:lnTo>
                <a:lnTo>
                  <a:pt x="40640" y="345440"/>
                </a:lnTo>
                <a:lnTo>
                  <a:pt x="70241" y="377237"/>
                </a:lnTo>
                <a:lnTo>
                  <a:pt x="106617" y="404518"/>
                </a:lnTo>
                <a:lnTo>
                  <a:pt x="149013" y="426720"/>
                </a:lnTo>
                <a:lnTo>
                  <a:pt x="196677" y="443277"/>
                </a:lnTo>
                <a:lnTo>
                  <a:pt x="248857" y="453625"/>
                </a:lnTo>
                <a:lnTo>
                  <a:pt x="304800" y="457200"/>
                </a:lnTo>
                <a:lnTo>
                  <a:pt x="360742" y="453625"/>
                </a:lnTo>
                <a:lnTo>
                  <a:pt x="412922" y="443277"/>
                </a:lnTo>
                <a:lnTo>
                  <a:pt x="460586" y="426720"/>
                </a:lnTo>
                <a:lnTo>
                  <a:pt x="502982" y="404518"/>
                </a:lnTo>
                <a:lnTo>
                  <a:pt x="539358" y="377237"/>
                </a:lnTo>
                <a:lnTo>
                  <a:pt x="568960" y="345440"/>
                </a:lnTo>
                <a:lnTo>
                  <a:pt x="591036" y="309691"/>
                </a:lnTo>
                <a:lnTo>
                  <a:pt x="604833" y="270557"/>
                </a:lnTo>
                <a:lnTo>
                  <a:pt x="609600" y="228600"/>
                </a:lnTo>
                <a:lnTo>
                  <a:pt x="604833" y="186642"/>
                </a:lnTo>
                <a:lnTo>
                  <a:pt x="591036" y="147508"/>
                </a:lnTo>
                <a:lnTo>
                  <a:pt x="568960" y="111760"/>
                </a:lnTo>
                <a:lnTo>
                  <a:pt x="539358" y="79962"/>
                </a:lnTo>
                <a:lnTo>
                  <a:pt x="502982" y="52681"/>
                </a:lnTo>
                <a:lnTo>
                  <a:pt x="460586" y="30480"/>
                </a:lnTo>
                <a:lnTo>
                  <a:pt x="412922" y="13922"/>
                </a:lnTo>
                <a:lnTo>
                  <a:pt x="360742" y="3574"/>
                </a:lnTo>
                <a:lnTo>
                  <a:pt x="30480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90800" y="30480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304800" y="0"/>
                </a:moveTo>
                <a:lnTo>
                  <a:pt x="360742" y="3574"/>
                </a:lnTo>
                <a:lnTo>
                  <a:pt x="412922" y="13922"/>
                </a:lnTo>
                <a:lnTo>
                  <a:pt x="460586" y="30480"/>
                </a:lnTo>
                <a:lnTo>
                  <a:pt x="502982" y="52681"/>
                </a:lnTo>
                <a:lnTo>
                  <a:pt x="539358" y="79962"/>
                </a:lnTo>
                <a:lnTo>
                  <a:pt x="568960" y="111760"/>
                </a:lnTo>
                <a:lnTo>
                  <a:pt x="591036" y="147508"/>
                </a:lnTo>
                <a:lnTo>
                  <a:pt x="604833" y="186642"/>
                </a:lnTo>
                <a:lnTo>
                  <a:pt x="609600" y="228600"/>
                </a:lnTo>
                <a:lnTo>
                  <a:pt x="604833" y="270557"/>
                </a:lnTo>
                <a:lnTo>
                  <a:pt x="591036" y="309691"/>
                </a:lnTo>
                <a:lnTo>
                  <a:pt x="568960" y="345440"/>
                </a:lnTo>
                <a:lnTo>
                  <a:pt x="539358" y="377237"/>
                </a:lnTo>
                <a:lnTo>
                  <a:pt x="502982" y="404518"/>
                </a:lnTo>
                <a:lnTo>
                  <a:pt x="460586" y="426720"/>
                </a:lnTo>
                <a:lnTo>
                  <a:pt x="412922" y="443277"/>
                </a:lnTo>
                <a:lnTo>
                  <a:pt x="360742" y="453625"/>
                </a:lnTo>
                <a:lnTo>
                  <a:pt x="304800" y="457200"/>
                </a:lnTo>
                <a:lnTo>
                  <a:pt x="248857" y="453625"/>
                </a:lnTo>
                <a:lnTo>
                  <a:pt x="196677" y="443277"/>
                </a:lnTo>
                <a:lnTo>
                  <a:pt x="149013" y="426719"/>
                </a:lnTo>
                <a:lnTo>
                  <a:pt x="106617" y="404518"/>
                </a:lnTo>
                <a:lnTo>
                  <a:pt x="70241" y="377237"/>
                </a:lnTo>
                <a:lnTo>
                  <a:pt x="40639" y="345439"/>
                </a:lnTo>
                <a:lnTo>
                  <a:pt x="18563" y="309691"/>
                </a:lnTo>
                <a:lnTo>
                  <a:pt x="4766" y="270557"/>
                </a:lnTo>
                <a:lnTo>
                  <a:pt x="0" y="228600"/>
                </a:lnTo>
                <a:lnTo>
                  <a:pt x="4766" y="186642"/>
                </a:lnTo>
                <a:lnTo>
                  <a:pt x="18563" y="147508"/>
                </a:lnTo>
                <a:lnTo>
                  <a:pt x="40639" y="111759"/>
                </a:lnTo>
                <a:lnTo>
                  <a:pt x="70241" y="79962"/>
                </a:lnTo>
                <a:lnTo>
                  <a:pt x="106617" y="52681"/>
                </a:lnTo>
                <a:lnTo>
                  <a:pt x="149013" y="30479"/>
                </a:lnTo>
                <a:lnTo>
                  <a:pt x="196677" y="13922"/>
                </a:lnTo>
                <a:lnTo>
                  <a:pt x="248857" y="3574"/>
                </a:lnTo>
                <a:lnTo>
                  <a:pt x="304800" y="0"/>
                </a:lnTo>
                <a:close/>
              </a:path>
            </a:pathLst>
          </a:custGeom>
          <a:ln w="57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76400" y="2630170"/>
            <a:ext cx="441959" cy="0"/>
          </a:xfrm>
          <a:custGeom>
            <a:avLst/>
            <a:gdLst/>
            <a:ahLst/>
            <a:cxnLst/>
            <a:rect l="l" t="t" r="r" b="b"/>
            <a:pathLst>
              <a:path w="441960">
                <a:moveTo>
                  <a:pt x="0" y="0"/>
                </a:moveTo>
                <a:lnTo>
                  <a:pt x="441960" y="0"/>
                </a:lnTo>
              </a:path>
            </a:pathLst>
          </a:custGeom>
          <a:ln w="38097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 flipH="1">
            <a:off x="2045288" y="2056868"/>
            <a:ext cx="45719" cy="573301"/>
          </a:xfrm>
          <a:custGeom>
            <a:avLst/>
            <a:gdLst/>
            <a:ahLst/>
            <a:cxnLst/>
            <a:rect l="l" t="t" r="r" b="b"/>
            <a:pathLst>
              <a:path h="459739">
                <a:moveTo>
                  <a:pt x="0" y="459739"/>
                </a:moveTo>
                <a:lnTo>
                  <a:pt x="0" y="0"/>
                </a:lnTo>
              </a:path>
            </a:pathLst>
          </a:custGeom>
          <a:ln w="38097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51192" y="2042160"/>
            <a:ext cx="654050" cy="0"/>
          </a:xfrm>
          <a:custGeom>
            <a:avLst/>
            <a:gdLst/>
            <a:ahLst/>
            <a:cxnLst/>
            <a:rect l="l" t="t" r="r" b="b"/>
            <a:pathLst>
              <a:path w="654050">
                <a:moveTo>
                  <a:pt x="65405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72235" y="200088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743200" y="1824990"/>
            <a:ext cx="365125" cy="336296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30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15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25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05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957320" y="16764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57320" y="207772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57320" y="247777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57320" y="287908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57320" y="327914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57320" y="368045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57320" y="408050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57320" y="448182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57320" y="488187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57320" y="528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57320" y="568325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14800" y="3581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3986" y="3870"/>
                </a:lnTo>
                <a:lnTo>
                  <a:pt x="206288" y="15118"/>
                </a:lnTo>
                <a:lnTo>
                  <a:pt x="162233" y="33192"/>
                </a:lnTo>
                <a:lnTo>
                  <a:pt x="122346" y="57546"/>
                </a:lnTo>
                <a:lnTo>
                  <a:pt x="87153" y="87630"/>
                </a:lnTo>
                <a:lnTo>
                  <a:pt x="57180" y="122895"/>
                </a:lnTo>
                <a:lnTo>
                  <a:pt x="32952" y="162793"/>
                </a:lnTo>
                <a:lnTo>
                  <a:pt x="14996" y="206776"/>
                </a:lnTo>
                <a:lnTo>
                  <a:pt x="3836" y="254294"/>
                </a:lnTo>
                <a:lnTo>
                  <a:pt x="0" y="304800"/>
                </a:lnTo>
                <a:lnTo>
                  <a:pt x="3836" y="355305"/>
                </a:lnTo>
                <a:lnTo>
                  <a:pt x="14996" y="402823"/>
                </a:lnTo>
                <a:lnTo>
                  <a:pt x="32952" y="446806"/>
                </a:lnTo>
                <a:lnTo>
                  <a:pt x="57180" y="486704"/>
                </a:lnTo>
                <a:lnTo>
                  <a:pt x="87153" y="521970"/>
                </a:lnTo>
                <a:lnTo>
                  <a:pt x="122346" y="552053"/>
                </a:lnTo>
                <a:lnTo>
                  <a:pt x="162233" y="576407"/>
                </a:lnTo>
                <a:lnTo>
                  <a:pt x="206288" y="594481"/>
                </a:lnTo>
                <a:lnTo>
                  <a:pt x="253986" y="605729"/>
                </a:lnTo>
                <a:lnTo>
                  <a:pt x="304800" y="609600"/>
                </a:lnTo>
                <a:lnTo>
                  <a:pt x="355305" y="605729"/>
                </a:lnTo>
                <a:lnTo>
                  <a:pt x="402823" y="594481"/>
                </a:lnTo>
                <a:lnTo>
                  <a:pt x="446806" y="576407"/>
                </a:lnTo>
                <a:lnTo>
                  <a:pt x="486704" y="552053"/>
                </a:lnTo>
                <a:lnTo>
                  <a:pt x="521969" y="521970"/>
                </a:lnTo>
                <a:lnTo>
                  <a:pt x="552053" y="486704"/>
                </a:lnTo>
                <a:lnTo>
                  <a:pt x="576407" y="446806"/>
                </a:lnTo>
                <a:lnTo>
                  <a:pt x="594481" y="402823"/>
                </a:lnTo>
                <a:lnTo>
                  <a:pt x="605729" y="355305"/>
                </a:lnTo>
                <a:lnTo>
                  <a:pt x="609600" y="304800"/>
                </a:lnTo>
                <a:lnTo>
                  <a:pt x="605729" y="254294"/>
                </a:lnTo>
                <a:lnTo>
                  <a:pt x="594481" y="206776"/>
                </a:lnTo>
                <a:lnTo>
                  <a:pt x="576407" y="162793"/>
                </a:lnTo>
                <a:lnTo>
                  <a:pt x="552053" y="122895"/>
                </a:lnTo>
                <a:lnTo>
                  <a:pt x="521970" y="87630"/>
                </a:lnTo>
                <a:lnTo>
                  <a:pt x="486704" y="57546"/>
                </a:lnTo>
                <a:lnTo>
                  <a:pt x="446806" y="33192"/>
                </a:lnTo>
                <a:lnTo>
                  <a:pt x="402823" y="15118"/>
                </a:lnTo>
                <a:lnTo>
                  <a:pt x="355305" y="3870"/>
                </a:lnTo>
                <a:lnTo>
                  <a:pt x="30480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14800" y="3581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355305" y="3870"/>
                </a:lnTo>
                <a:lnTo>
                  <a:pt x="402823" y="15118"/>
                </a:lnTo>
                <a:lnTo>
                  <a:pt x="446806" y="33192"/>
                </a:lnTo>
                <a:lnTo>
                  <a:pt x="486704" y="57546"/>
                </a:lnTo>
                <a:lnTo>
                  <a:pt x="521970" y="87630"/>
                </a:lnTo>
                <a:lnTo>
                  <a:pt x="552053" y="122895"/>
                </a:lnTo>
                <a:lnTo>
                  <a:pt x="576407" y="162793"/>
                </a:lnTo>
                <a:lnTo>
                  <a:pt x="594481" y="206776"/>
                </a:lnTo>
                <a:lnTo>
                  <a:pt x="605729" y="254294"/>
                </a:lnTo>
                <a:lnTo>
                  <a:pt x="609600" y="304800"/>
                </a:lnTo>
                <a:lnTo>
                  <a:pt x="605729" y="355305"/>
                </a:lnTo>
                <a:lnTo>
                  <a:pt x="594481" y="402823"/>
                </a:lnTo>
                <a:lnTo>
                  <a:pt x="576407" y="446806"/>
                </a:lnTo>
                <a:lnTo>
                  <a:pt x="552053" y="486704"/>
                </a:lnTo>
                <a:lnTo>
                  <a:pt x="521969" y="521970"/>
                </a:lnTo>
                <a:lnTo>
                  <a:pt x="486704" y="552053"/>
                </a:lnTo>
                <a:lnTo>
                  <a:pt x="446806" y="576407"/>
                </a:lnTo>
                <a:lnTo>
                  <a:pt x="402823" y="594481"/>
                </a:lnTo>
                <a:lnTo>
                  <a:pt x="355305" y="605729"/>
                </a:lnTo>
                <a:lnTo>
                  <a:pt x="304800" y="609600"/>
                </a:lnTo>
                <a:lnTo>
                  <a:pt x="253986" y="605729"/>
                </a:lnTo>
                <a:lnTo>
                  <a:pt x="206288" y="594481"/>
                </a:lnTo>
                <a:lnTo>
                  <a:pt x="162233" y="576407"/>
                </a:lnTo>
                <a:lnTo>
                  <a:pt x="122346" y="552053"/>
                </a:lnTo>
                <a:lnTo>
                  <a:pt x="87153" y="521969"/>
                </a:lnTo>
                <a:lnTo>
                  <a:pt x="57180" y="486704"/>
                </a:lnTo>
                <a:lnTo>
                  <a:pt x="32952" y="446806"/>
                </a:lnTo>
                <a:lnTo>
                  <a:pt x="14996" y="402823"/>
                </a:lnTo>
                <a:lnTo>
                  <a:pt x="3836" y="355305"/>
                </a:lnTo>
                <a:lnTo>
                  <a:pt x="0" y="304800"/>
                </a:lnTo>
                <a:lnTo>
                  <a:pt x="3836" y="254294"/>
                </a:lnTo>
                <a:lnTo>
                  <a:pt x="14996" y="206776"/>
                </a:lnTo>
                <a:lnTo>
                  <a:pt x="32952" y="162793"/>
                </a:lnTo>
                <a:lnTo>
                  <a:pt x="57180" y="122895"/>
                </a:lnTo>
                <a:lnTo>
                  <a:pt x="87153" y="87629"/>
                </a:lnTo>
                <a:lnTo>
                  <a:pt x="122346" y="57546"/>
                </a:lnTo>
                <a:lnTo>
                  <a:pt x="162233" y="33192"/>
                </a:lnTo>
                <a:lnTo>
                  <a:pt x="206288" y="15118"/>
                </a:lnTo>
                <a:lnTo>
                  <a:pt x="253986" y="3870"/>
                </a:lnTo>
                <a:lnTo>
                  <a:pt x="304800" y="0"/>
                </a:lnTo>
                <a:close/>
              </a:path>
            </a:pathLst>
          </a:custGeom>
          <a:ln w="57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96790" y="3878579"/>
            <a:ext cx="518159" cy="0"/>
          </a:xfrm>
          <a:custGeom>
            <a:avLst/>
            <a:gdLst/>
            <a:ahLst/>
            <a:cxnLst/>
            <a:rect l="l" t="t" r="r" b="b"/>
            <a:pathLst>
              <a:path w="518160">
                <a:moveTo>
                  <a:pt x="0" y="0"/>
                </a:moveTo>
                <a:lnTo>
                  <a:pt x="518160" y="0"/>
                </a:lnTo>
              </a:path>
            </a:pathLst>
          </a:custGeom>
          <a:ln w="38097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20029" y="2433320"/>
            <a:ext cx="0" cy="1451610"/>
          </a:xfrm>
          <a:custGeom>
            <a:avLst/>
            <a:gdLst/>
            <a:ahLst/>
            <a:cxnLst/>
            <a:rect l="l" t="t" r="r" b="b"/>
            <a:pathLst>
              <a:path h="1451610">
                <a:moveTo>
                  <a:pt x="0" y="1451609"/>
                </a:moveTo>
                <a:lnTo>
                  <a:pt x="0" y="0"/>
                </a:lnTo>
              </a:path>
            </a:pathLst>
          </a:custGeom>
          <a:ln w="38097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96129" y="2444750"/>
            <a:ext cx="730250" cy="0"/>
          </a:xfrm>
          <a:custGeom>
            <a:avLst/>
            <a:gdLst/>
            <a:ahLst/>
            <a:cxnLst/>
            <a:rect l="l" t="t" r="r" b="b"/>
            <a:pathLst>
              <a:path w="730250">
                <a:moveTo>
                  <a:pt x="73025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89450" y="238760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268470" y="2015490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268470" y="2381250"/>
            <a:ext cx="363855" cy="169418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268470" y="4050029"/>
            <a:ext cx="363855" cy="113792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481320" y="16764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81320" y="207772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81320" y="247777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481320" y="287908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81320" y="327914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81320" y="368045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81320" y="408050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81320" y="448182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481320" y="488187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81320" y="528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81320" y="568325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62600" y="41148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4294" y="3836"/>
                </a:lnTo>
                <a:lnTo>
                  <a:pt x="206776" y="14996"/>
                </a:lnTo>
                <a:lnTo>
                  <a:pt x="162793" y="32952"/>
                </a:lnTo>
                <a:lnTo>
                  <a:pt x="122895" y="57180"/>
                </a:lnTo>
                <a:lnTo>
                  <a:pt x="87630" y="87153"/>
                </a:lnTo>
                <a:lnTo>
                  <a:pt x="57546" y="122346"/>
                </a:lnTo>
                <a:lnTo>
                  <a:pt x="33192" y="162233"/>
                </a:lnTo>
                <a:lnTo>
                  <a:pt x="15118" y="206288"/>
                </a:lnTo>
                <a:lnTo>
                  <a:pt x="3870" y="253986"/>
                </a:lnTo>
                <a:lnTo>
                  <a:pt x="0" y="304800"/>
                </a:lnTo>
                <a:lnTo>
                  <a:pt x="3870" y="355305"/>
                </a:lnTo>
                <a:lnTo>
                  <a:pt x="15118" y="402823"/>
                </a:lnTo>
                <a:lnTo>
                  <a:pt x="33192" y="446806"/>
                </a:lnTo>
                <a:lnTo>
                  <a:pt x="57546" y="486704"/>
                </a:lnTo>
                <a:lnTo>
                  <a:pt x="87630" y="521970"/>
                </a:lnTo>
                <a:lnTo>
                  <a:pt x="122895" y="552053"/>
                </a:lnTo>
                <a:lnTo>
                  <a:pt x="162793" y="576407"/>
                </a:lnTo>
                <a:lnTo>
                  <a:pt x="206776" y="594481"/>
                </a:lnTo>
                <a:lnTo>
                  <a:pt x="254294" y="605729"/>
                </a:lnTo>
                <a:lnTo>
                  <a:pt x="304800" y="609600"/>
                </a:lnTo>
                <a:lnTo>
                  <a:pt x="355305" y="605729"/>
                </a:lnTo>
                <a:lnTo>
                  <a:pt x="402823" y="594481"/>
                </a:lnTo>
                <a:lnTo>
                  <a:pt x="446806" y="576407"/>
                </a:lnTo>
                <a:lnTo>
                  <a:pt x="486704" y="552053"/>
                </a:lnTo>
                <a:lnTo>
                  <a:pt x="521969" y="521970"/>
                </a:lnTo>
                <a:lnTo>
                  <a:pt x="552053" y="486704"/>
                </a:lnTo>
                <a:lnTo>
                  <a:pt x="576407" y="446806"/>
                </a:lnTo>
                <a:lnTo>
                  <a:pt x="594481" y="402823"/>
                </a:lnTo>
                <a:lnTo>
                  <a:pt x="605729" y="355305"/>
                </a:lnTo>
                <a:lnTo>
                  <a:pt x="609600" y="304800"/>
                </a:lnTo>
                <a:lnTo>
                  <a:pt x="605729" y="253986"/>
                </a:lnTo>
                <a:lnTo>
                  <a:pt x="594481" y="206288"/>
                </a:lnTo>
                <a:lnTo>
                  <a:pt x="576407" y="162233"/>
                </a:lnTo>
                <a:lnTo>
                  <a:pt x="552053" y="122346"/>
                </a:lnTo>
                <a:lnTo>
                  <a:pt x="521970" y="87153"/>
                </a:lnTo>
                <a:lnTo>
                  <a:pt x="486704" y="57180"/>
                </a:lnTo>
                <a:lnTo>
                  <a:pt x="446806" y="32952"/>
                </a:lnTo>
                <a:lnTo>
                  <a:pt x="402823" y="14996"/>
                </a:lnTo>
                <a:lnTo>
                  <a:pt x="355305" y="3836"/>
                </a:lnTo>
                <a:lnTo>
                  <a:pt x="304800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562600" y="41148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355305" y="3836"/>
                </a:lnTo>
                <a:lnTo>
                  <a:pt x="402823" y="14996"/>
                </a:lnTo>
                <a:lnTo>
                  <a:pt x="446806" y="32952"/>
                </a:lnTo>
                <a:lnTo>
                  <a:pt x="486704" y="57180"/>
                </a:lnTo>
                <a:lnTo>
                  <a:pt x="521970" y="87153"/>
                </a:lnTo>
                <a:lnTo>
                  <a:pt x="552053" y="122346"/>
                </a:lnTo>
                <a:lnTo>
                  <a:pt x="576407" y="162233"/>
                </a:lnTo>
                <a:lnTo>
                  <a:pt x="594481" y="206288"/>
                </a:lnTo>
                <a:lnTo>
                  <a:pt x="605729" y="253986"/>
                </a:lnTo>
                <a:lnTo>
                  <a:pt x="609600" y="304800"/>
                </a:lnTo>
                <a:lnTo>
                  <a:pt x="605729" y="355305"/>
                </a:lnTo>
                <a:lnTo>
                  <a:pt x="594481" y="402823"/>
                </a:lnTo>
                <a:lnTo>
                  <a:pt x="576407" y="446806"/>
                </a:lnTo>
                <a:lnTo>
                  <a:pt x="552053" y="486704"/>
                </a:lnTo>
                <a:lnTo>
                  <a:pt x="521969" y="521970"/>
                </a:lnTo>
                <a:lnTo>
                  <a:pt x="486704" y="552053"/>
                </a:lnTo>
                <a:lnTo>
                  <a:pt x="446806" y="576407"/>
                </a:lnTo>
                <a:lnTo>
                  <a:pt x="402823" y="594481"/>
                </a:lnTo>
                <a:lnTo>
                  <a:pt x="355305" y="605729"/>
                </a:lnTo>
                <a:lnTo>
                  <a:pt x="304800" y="609600"/>
                </a:lnTo>
                <a:lnTo>
                  <a:pt x="254294" y="605729"/>
                </a:lnTo>
                <a:lnTo>
                  <a:pt x="206776" y="594481"/>
                </a:lnTo>
                <a:lnTo>
                  <a:pt x="162793" y="576407"/>
                </a:lnTo>
                <a:lnTo>
                  <a:pt x="122895" y="552053"/>
                </a:lnTo>
                <a:lnTo>
                  <a:pt x="87629" y="521969"/>
                </a:lnTo>
                <a:lnTo>
                  <a:pt x="57546" y="486704"/>
                </a:lnTo>
                <a:lnTo>
                  <a:pt x="33192" y="446806"/>
                </a:lnTo>
                <a:lnTo>
                  <a:pt x="15118" y="402823"/>
                </a:lnTo>
                <a:lnTo>
                  <a:pt x="3870" y="355305"/>
                </a:lnTo>
                <a:lnTo>
                  <a:pt x="0" y="304800"/>
                </a:lnTo>
                <a:lnTo>
                  <a:pt x="3870" y="253986"/>
                </a:lnTo>
                <a:lnTo>
                  <a:pt x="15118" y="206288"/>
                </a:lnTo>
                <a:lnTo>
                  <a:pt x="33192" y="162233"/>
                </a:lnTo>
                <a:lnTo>
                  <a:pt x="57546" y="122346"/>
                </a:lnTo>
                <a:lnTo>
                  <a:pt x="87630" y="87153"/>
                </a:lnTo>
                <a:lnTo>
                  <a:pt x="122895" y="57180"/>
                </a:lnTo>
                <a:lnTo>
                  <a:pt x="162793" y="32952"/>
                </a:lnTo>
                <a:lnTo>
                  <a:pt x="206776" y="14996"/>
                </a:lnTo>
                <a:lnTo>
                  <a:pt x="254294" y="3836"/>
                </a:lnTo>
                <a:lnTo>
                  <a:pt x="304800" y="0"/>
                </a:lnTo>
                <a:close/>
              </a:path>
            </a:pathLst>
          </a:custGeom>
          <a:ln w="57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5640070" y="1824990"/>
            <a:ext cx="363855" cy="336296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209029" y="4410709"/>
            <a:ext cx="325120" cy="0"/>
          </a:xfrm>
          <a:custGeom>
            <a:avLst/>
            <a:gdLst/>
            <a:ahLst/>
            <a:cxnLst/>
            <a:rect l="l" t="t" r="r" b="b"/>
            <a:pathLst>
              <a:path w="325120">
                <a:moveTo>
                  <a:pt x="0" y="0"/>
                </a:moveTo>
                <a:lnTo>
                  <a:pt x="325120" y="0"/>
                </a:lnTo>
              </a:path>
            </a:pathLst>
          </a:custGeom>
          <a:ln w="38097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540500" y="3498850"/>
            <a:ext cx="0" cy="916940"/>
          </a:xfrm>
          <a:custGeom>
            <a:avLst/>
            <a:gdLst/>
            <a:ahLst/>
            <a:cxnLst/>
            <a:rect l="l" t="t" r="r" b="b"/>
            <a:pathLst>
              <a:path h="916939">
                <a:moveTo>
                  <a:pt x="0" y="916939"/>
                </a:moveTo>
                <a:lnTo>
                  <a:pt x="0" y="0"/>
                </a:lnTo>
              </a:path>
            </a:pathLst>
          </a:custGeom>
          <a:ln w="38097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117590" y="3509009"/>
            <a:ext cx="429259" cy="0"/>
          </a:xfrm>
          <a:custGeom>
            <a:avLst/>
            <a:gdLst/>
            <a:ahLst/>
            <a:cxnLst/>
            <a:rect l="l" t="t" r="r" b="b"/>
            <a:pathLst>
              <a:path w="429259">
                <a:moveTo>
                  <a:pt x="42926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10909" y="345185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700519" y="1600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00519" y="2000250"/>
            <a:ext cx="0" cy="229870"/>
          </a:xfrm>
          <a:custGeom>
            <a:avLst/>
            <a:gdLst/>
            <a:ahLst/>
            <a:cxnLst/>
            <a:rect l="l" t="t" r="r" b="b"/>
            <a:pathLst>
              <a:path h="229869">
                <a:moveTo>
                  <a:pt x="0" y="0"/>
                </a:moveTo>
                <a:lnTo>
                  <a:pt x="0" y="22987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700519" y="240157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700519" y="2801620"/>
            <a:ext cx="0" cy="229870"/>
          </a:xfrm>
          <a:custGeom>
            <a:avLst/>
            <a:gdLst/>
            <a:ahLst/>
            <a:cxnLst/>
            <a:rect l="l" t="t" r="r" b="b"/>
            <a:pathLst>
              <a:path h="229869">
                <a:moveTo>
                  <a:pt x="0" y="0"/>
                </a:moveTo>
                <a:lnTo>
                  <a:pt x="0" y="229869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00519" y="320293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700519" y="3602990"/>
            <a:ext cx="0" cy="229870"/>
          </a:xfrm>
          <a:custGeom>
            <a:avLst/>
            <a:gdLst/>
            <a:ahLst/>
            <a:cxnLst/>
            <a:rect l="l" t="t" r="r" b="b"/>
            <a:pathLst>
              <a:path h="229870">
                <a:moveTo>
                  <a:pt x="0" y="0"/>
                </a:moveTo>
                <a:lnTo>
                  <a:pt x="0" y="22987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700519" y="400430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700519" y="4404359"/>
            <a:ext cx="0" cy="229870"/>
          </a:xfrm>
          <a:custGeom>
            <a:avLst/>
            <a:gdLst/>
            <a:ahLst/>
            <a:cxnLst/>
            <a:rect l="l" t="t" r="r" b="b"/>
            <a:pathLst>
              <a:path h="229870">
                <a:moveTo>
                  <a:pt x="0" y="0"/>
                </a:moveTo>
                <a:lnTo>
                  <a:pt x="0" y="229869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700519" y="480567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700519" y="5205729"/>
            <a:ext cx="0" cy="229870"/>
          </a:xfrm>
          <a:custGeom>
            <a:avLst/>
            <a:gdLst/>
            <a:ahLst/>
            <a:cxnLst/>
            <a:rect l="l" t="t" r="r" b="b"/>
            <a:pathLst>
              <a:path h="229870">
                <a:moveTo>
                  <a:pt x="0" y="0"/>
                </a:moveTo>
                <a:lnTo>
                  <a:pt x="0" y="22987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700519" y="560705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781800" y="46482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4294" y="3870"/>
                </a:lnTo>
                <a:lnTo>
                  <a:pt x="206776" y="15118"/>
                </a:lnTo>
                <a:lnTo>
                  <a:pt x="162793" y="33192"/>
                </a:lnTo>
                <a:lnTo>
                  <a:pt x="122895" y="57546"/>
                </a:lnTo>
                <a:lnTo>
                  <a:pt x="87629" y="87630"/>
                </a:lnTo>
                <a:lnTo>
                  <a:pt x="57546" y="122895"/>
                </a:lnTo>
                <a:lnTo>
                  <a:pt x="33192" y="162793"/>
                </a:lnTo>
                <a:lnTo>
                  <a:pt x="15118" y="206776"/>
                </a:lnTo>
                <a:lnTo>
                  <a:pt x="3870" y="254294"/>
                </a:lnTo>
                <a:lnTo>
                  <a:pt x="0" y="304800"/>
                </a:lnTo>
                <a:lnTo>
                  <a:pt x="3870" y="355305"/>
                </a:lnTo>
                <a:lnTo>
                  <a:pt x="15118" y="402823"/>
                </a:lnTo>
                <a:lnTo>
                  <a:pt x="33192" y="446806"/>
                </a:lnTo>
                <a:lnTo>
                  <a:pt x="57546" y="486704"/>
                </a:lnTo>
                <a:lnTo>
                  <a:pt x="87629" y="521970"/>
                </a:lnTo>
                <a:lnTo>
                  <a:pt x="122895" y="552053"/>
                </a:lnTo>
                <a:lnTo>
                  <a:pt x="162793" y="576407"/>
                </a:lnTo>
                <a:lnTo>
                  <a:pt x="206776" y="594481"/>
                </a:lnTo>
                <a:lnTo>
                  <a:pt x="254294" y="605729"/>
                </a:lnTo>
                <a:lnTo>
                  <a:pt x="304800" y="609600"/>
                </a:lnTo>
                <a:lnTo>
                  <a:pt x="355305" y="605729"/>
                </a:lnTo>
                <a:lnTo>
                  <a:pt x="402823" y="594481"/>
                </a:lnTo>
                <a:lnTo>
                  <a:pt x="446806" y="576407"/>
                </a:lnTo>
                <a:lnTo>
                  <a:pt x="486704" y="552053"/>
                </a:lnTo>
                <a:lnTo>
                  <a:pt x="521970" y="521970"/>
                </a:lnTo>
                <a:lnTo>
                  <a:pt x="552053" y="486704"/>
                </a:lnTo>
                <a:lnTo>
                  <a:pt x="576407" y="446806"/>
                </a:lnTo>
                <a:lnTo>
                  <a:pt x="594481" y="402823"/>
                </a:lnTo>
                <a:lnTo>
                  <a:pt x="605729" y="355305"/>
                </a:lnTo>
                <a:lnTo>
                  <a:pt x="609600" y="304800"/>
                </a:lnTo>
                <a:lnTo>
                  <a:pt x="605729" y="254294"/>
                </a:lnTo>
                <a:lnTo>
                  <a:pt x="594481" y="206776"/>
                </a:lnTo>
                <a:lnTo>
                  <a:pt x="576407" y="162793"/>
                </a:lnTo>
                <a:lnTo>
                  <a:pt x="552053" y="122895"/>
                </a:lnTo>
                <a:lnTo>
                  <a:pt x="521970" y="87630"/>
                </a:lnTo>
                <a:lnTo>
                  <a:pt x="486704" y="57546"/>
                </a:lnTo>
                <a:lnTo>
                  <a:pt x="446806" y="33192"/>
                </a:lnTo>
                <a:lnTo>
                  <a:pt x="402823" y="15118"/>
                </a:lnTo>
                <a:lnTo>
                  <a:pt x="355305" y="3870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781800" y="46482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355305" y="3870"/>
                </a:lnTo>
                <a:lnTo>
                  <a:pt x="402823" y="15118"/>
                </a:lnTo>
                <a:lnTo>
                  <a:pt x="446806" y="33192"/>
                </a:lnTo>
                <a:lnTo>
                  <a:pt x="486704" y="57546"/>
                </a:lnTo>
                <a:lnTo>
                  <a:pt x="521970" y="87630"/>
                </a:lnTo>
                <a:lnTo>
                  <a:pt x="552053" y="122895"/>
                </a:lnTo>
                <a:lnTo>
                  <a:pt x="576407" y="162793"/>
                </a:lnTo>
                <a:lnTo>
                  <a:pt x="594481" y="206776"/>
                </a:lnTo>
                <a:lnTo>
                  <a:pt x="605729" y="254294"/>
                </a:lnTo>
                <a:lnTo>
                  <a:pt x="609600" y="304800"/>
                </a:lnTo>
                <a:lnTo>
                  <a:pt x="605729" y="355305"/>
                </a:lnTo>
                <a:lnTo>
                  <a:pt x="594481" y="402823"/>
                </a:lnTo>
                <a:lnTo>
                  <a:pt x="576407" y="446806"/>
                </a:lnTo>
                <a:lnTo>
                  <a:pt x="552053" y="486704"/>
                </a:lnTo>
                <a:lnTo>
                  <a:pt x="521970" y="521970"/>
                </a:lnTo>
                <a:lnTo>
                  <a:pt x="486704" y="552053"/>
                </a:lnTo>
                <a:lnTo>
                  <a:pt x="446806" y="576407"/>
                </a:lnTo>
                <a:lnTo>
                  <a:pt x="402823" y="594481"/>
                </a:lnTo>
                <a:lnTo>
                  <a:pt x="355305" y="605729"/>
                </a:lnTo>
                <a:lnTo>
                  <a:pt x="304800" y="609600"/>
                </a:lnTo>
                <a:lnTo>
                  <a:pt x="254294" y="605729"/>
                </a:lnTo>
                <a:lnTo>
                  <a:pt x="206776" y="594481"/>
                </a:lnTo>
                <a:lnTo>
                  <a:pt x="162793" y="576407"/>
                </a:lnTo>
                <a:lnTo>
                  <a:pt x="122895" y="552053"/>
                </a:lnTo>
                <a:lnTo>
                  <a:pt x="87629" y="521970"/>
                </a:lnTo>
                <a:lnTo>
                  <a:pt x="57546" y="486704"/>
                </a:lnTo>
                <a:lnTo>
                  <a:pt x="33192" y="446806"/>
                </a:lnTo>
                <a:lnTo>
                  <a:pt x="15118" y="402823"/>
                </a:lnTo>
                <a:lnTo>
                  <a:pt x="3870" y="355305"/>
                </a:lnTo>
                <a:lnTo>
                  <a:pt x="0" y="304800"/>
                </a:lnTo>
                <a:lnTo>
                  <a:pt x="3870" y="254294"/>
                </a:lnTo>
                <a:lnTo>
                  <a:pt x="15118" y="206776"/>
                </a:lnTo>
                <a:lnTo>
                  <a:pt x="33192" y="162793"/>
                </a:lnTo>
                <a:lnTo>
                  <a:pt x="57546" y="122895"/>
                </a:lnTo>
                <a:lnTo>
                  <a:pt x="87629" y="87629"/>
                </a:lnTo>
                <a:lnTo>
                  <a:pt x="122895" y="57546"/>
                </a:lnTo>
                <a:lnTo>
                  <a:pt x="162793" y="33192"/>
                </a:lnTo>
                <a:lnTo>
                  <a:pt x="206776" y="15118"/>
                </a:lnTo>
                <a:lnTo>
                  <a:pt x="254294" y="3870"/>
                </a:lnTo>
                <a:lnTo>
                  <a:pt x="304800" y="0"/>
                </a:lnTo>
                <a:close/>
              </a:path>
            </a:pathLst>
          </a:custGeom>
          <a:ln w="57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6859269" y="1824990"/>
            <a:ext cx="363855" cy="336296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7537450" y="4944109"/>
            <a:ext cx="292100" cy="0"/>
          </a:xfrm>
          <a:custGeom>
            <a:avLst/>
            <a:gdLst/>
            <a:ahLst/>
            <a:cxnLst/>
            <a:rect l="l" t="t" r="r" b="b"/>
            <a:pathLst>
              <a:path w="292100">
                <a:moveTo>
                  <a:pt x="0" y="0"/>
                </a:moveTo>
                <a:lnTo>
                  <a:pt x="292100" y="0"/>
                </a:lnTo>
              </a:path>
            </a:pathLst>
          </a:custGeom>
          <a:ln w="38097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834630" y="1976120"/>
            <a:ext cx="0" cy="2974340"/>
          </a:xfrm>
          <a:custGeom>
            <a:avLst/>
            <a:gdLst/>
            <a:ahLst/>
            <a:cxnLst/>
            <a:rect l="l" t="t" r="r" b="b"/>
            <a:pathLst>
              <a:path h="2974340">
                <a:moveTo>
                  <a:pt x="0" y="2974340"/>
                </a:moveTo>
                <a:lnTo>
                  <a:pt x="0" y="0"/>
                </a:lnTo>
              </a:path>
            </a:pathLst>
          </a:custGeom>
          <a:ln w="38097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186930" y="1985010"/>
            <a:ext cx="654050" cy="0"/>
          </a:xfrm>
          <a:custGeom>
            <a:avLst/>
            <a:gdLst/>
            <a:ahLst/>
            <a:cxnLst/>
            <a:rect l="l" t="t" r="r" b="b"/>
            <a:pathLst>
              <a:path w="654050">
                <a:moveTo>
                  <a:pt x="65405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080250" y="192786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995919" y="1600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995919" y="2000250"/>
            <a:ext cx="0" cy="229870"/>
          </a:xfrm>
          <a:custGeom>
            <a:avLst/>
            <a:gdLst/>
            <a:ahLst/>
            <a:cxnLst/>
            <a:rect l="l" t="t" r="r" b="b"/>
            <a:pathLst>
              <a:path h="229869">
                <a:moveTo>
                  <a:pt x="0" y="0"/>
                </a:moveTo>
                <a:lnTo>
                  <a:pt x="0" y="22987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995919" y="240157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995919" y="2801620"/>
            <a:ext cx="0" cy="229870"/>
          </a:xfrm>
          <a:custGeom>
            <a:avLst/>
            <a:gdLst/>
            <a:ahLst/>
            <a:cxnLst/>
            <a:rect l="l" t="t" r="r" b="b"/>
            <a:pathLst>
              <a:path h="229869">
                <a:moveTo>
                  <a:pt x="0" y="0"/>
                </a:moveTo>
                <a:lnTo>
                  <a:pt x="0" y="229869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995919" y="320293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995919" y="3602990"/>
            <a:ext cx="0" cy="229870"/>
          </a:xfrm>
          <a:custGeom>
            <a:avLst/>
            <a:gdLst/>
            <a:ahLst/>
            <a:cxnLst/>
            <a:rect l="l" t="t" r="r" b="b"/>
            <a:pathLst>
              <a:path h="229870">
                <a:moveTo>
                  <a:pt x="0" y="0"/>
                </a:moveTo>
                <a:lnTo>
                  <a:pt x="0" y="22987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995919" y="400430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995919" y="4404359"/>
            <a:ext cx="0" cy="229870"/>
          </a:xfrm>
          <a:custGeom>
            <a:avLst/>
            <a:gdLst/>
            <a:ahLst/>
            <a:cxnLst/>
            <a:rect l="l" t="t" r="r" b="b"/>
            <a:pathLst>
              <a:path h="229870">
                <a:moveTo>
                  <a:pt x="0" y="0"/>
                </a:moveTo>
                <a:lnTo>
                  <a:pt x="0" y="229869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995919" y="480567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995919" y="5205729"/>
            <a:ext cx="0" cy="229870"/>
          </a:xfrm>
          <a:custGeom>
            <a:avLst/>
            <a:gdLst/>
            <a:ahLst/>
            <a:cxnLst/>
            <a:rect l="l" t="t" r="r" b="b"/>
            <a:pathLst>
              <a:path h="229870">
                <a:moveTo>
                  <a:pt x="0" y="0"/>
                </a:moveTo>
                <a:lnTo>
                  <a:pt x="0" y="22987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995919" y="560705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8154669" y="1824990"/>
            <a:ext cx="363855" cy="336296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400" b="1" i="1" spc="-10" dirty="0">
                <a:solidFill>
                  <a:srgbClr val="009900"/>
                </a:solidFill>
                <a:latin typeface="Arial"/>
                <a:cs typeface="Arial"/>
              </a:rPr>
              <a:t>0</a:t>
            </a:r>
            <a:r>
              <a:rPr sz="2400" b="1" i="1" dirty="0">
                <a:solidFill>
                  <a:srgbClr val="009900"/>
                </a:solidFill>
                <a:latin typeface="Arial"/>
                <a:cs typeface="Arial"/>
              </a:rPr>
              <a:t>5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i="1" spc="-10" dirty="0">
                <a:solidFill>
                  <a:srgbClr val="009900"/>
                </a:solidFill>
                <a:latin typeface="Arial"/>
                <a:cs typeface="Arial"/>
              </a:rPr>
              <a:t>1</a:t>
            </a:r>
            <a:r>
              <a:rPr sz="2400" b="1" i="1" dirty="0">
                <a:solidFill>
                  <a:srgbClr val="009900"/>
                </a:solidFill>
                <a:latin typeface="Arial"/>
                <a:cs typeface="Arial"/>
              </a:rPr>
              <a:t>0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i="1" spc="-10" dirty="0">
                <a:solidFill>
                  <a:srgbClr val="009900"/>
                </a:solidFill>
                <a:latin typeface="Arial"/>
                <a:cs typeface="Arial"/>
              </a:rPr>
              <a:t>1</a:t>
            </a:r>
            <a:r>
              <a:rPr sz="2400" b="1" i="1" dirty="0">
                <a:solidFill>
                  <a:srgbClr val="009900"/>
                </a:solidFill>
                <a:latin typeface="Arial"/>
                <a:cs typeface="Arial"/>
              </a:rPr>
              <a:t>5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i="1" spc="-10" dirty="0" smtClean="0">
                <a:solidFill>
                  <a:srgbClr val="009900"/>
                </a:solidFill>
                <a:latin typeface="Arial"/>
                <a:cs typeface="Arial"/>
              </a:rPr>
              <a:t>2</a:t>
            </a:r>
            <a:r>
              <a:rPr lang="en-US" sz="2400" b="1" i="1" dirty="0">
                <a:solidFill>
                  <a:srgbClr val="009900"/>
                </a:solidFill>
                <a:latin typeface="Arial"/>
                <a:cs typeface="Arial"/>
              </a:rPr>
              <a:t>0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lang="en-US" sz="2400" b="1" i="1" spc="-10" dirty="0">
                <a:solidFill>
                  <a:srgbClr val="009900"/>
                </a:solidFill>
                <a:latin typeface="Arial"/>
                <a:cs typeface="Arial"/>
              </a:rPr>
              <a:t>2</a:t>
            </a:r>
            <a:r>
              <a:rPr lang="en-US" sz="2400" b="1" i="1" dirty="0" smtClean="0">
                <a:solidFill>
                  <a:srgbClr val="009900"/>
                </a:solidFill>
                <a:latin typeface="Arial"/>
                <a:cs typeface="Arial"/>
              </a:rPr>
              <a:t>5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lang="en-US" sz="2400" b="1" i="1" spc="-10" dirty="0" smtClean="0">
                <a:solidFill>
                  <a:srgbClr val="009900"/>
                </a:solidFill>
                <a:latin typeface="Arial"/>
                <a:cs typeface="Arial"/>
              </a:rPr>
              <a:t>3</a:t>
            </a:r>
            <a:r>
              <a:rPr sz="2400" b="1" i="1" spc="-10" dirty="0" smtClean="0">
                <a:solidFill>
                  <a:srgbClr val="009900"/>
                </a:solidFill>
                <a:latin typeface="Arial"/>
                <a:cs typeface="Arial"/>
              </a:rPr>
              <a:t>0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06" name="Slide Number Placeholder 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54986" y="2949258"/>
            <a:ext cx="808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</a:p>
          <a:p>
            <a:r>
              <a:rPr lang="en-US" dirty="0" smtClean="0"/>
              <a:t>change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8259" y="34290"/>
            <a:ext cx="8921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PEMP</a:t>
            </a:r>
            <a:r>
              <a:rPr sz="1000" spc="-5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2222DB"/>
                </a:solidFill>
                <a:latin typeface="Times New Roman"/>
                <a:cs typeface="Times New Roman"/>
              </a:rPr>
              <a:t>CSN2501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78" y="5338883"/>
            <a:ext cx="168910" cy="1356360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N D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Gangadhar</a:t>
            </a:r>
            <a:r>
              <a:rPr sz="1000" spc="-6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MSRSAS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1579" y="6587490"/>
            <a:ext cx="4098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©M.S.Ramaiah </a:t>
            </a:r>
            <a:r>
              <a:rPr sz="1400" dirty="0">
                <a:latin typeface="Times New Roman"/>
                <a:cs typeface="Times New Roman"/>
              </a:rPr>
              <a:t>School of Advanced Studies -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Bangalore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08516" y="483630"/>
            <a:ext cx="484441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Trace </a:t>
            </a:r>
            <a:r>
              <a:rPr dirty="0"/>
              <a:t>of a </a:t>
            </a:r>
            <a:r>
              <a:rPr spc="-5" dirty="0"/>
              <a:t>Merge</a:t>
            </a:r>
            <a:r>
              <a:rPr spc="-105" dirty="0"/>
              <a:t> </a:t>
            </a:r>
            <a:r>
              <a:rPr spc="-5" dirty="0"/>
              <a:t>Sort</a:t>
            </a:r>
          </a:p>
        </p:txBody>
      </p:sp>
      <p:sp>
        <p:nvSpPr>
          <p:cNvPr id="7" name="object 7"/>
          <p:cNvSpPr/>
          <p:nvPr/>
        </p:nvSpPr>
        <p:spPr>
          <a:xfrm>
            <a:off x="1930726" y="1298698"/>
            <a:ext cx="5514045" cy="4915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8259" y="34290"/>
            <a:ext cx="8921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PEMP</a:t>
            </a:r>
            <a:r>
              <a:rPr sz="1000" spc="-5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2222DB"/>
                </a:solidFill>
                <a:latin typeface="Times New Roman"/>
                <a:cs typeface="Times New Roman"/>
              </a:rPr>
              <a:t>CSN2501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78" y="5338883"/>
            <a:ext cx="168910" cy="1356360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N D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Gangadhar</a:t>
            </a:r>
            <a:r>
              <a:rPr sz="1000" spc="-6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MSRSAS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1579" y="6587490"/>
            <a:ext cx="4098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©M.S.Ramaiah </a:t>
            </a:r>
            <a:r>
              <a:rPr sz="1400" dirty="0">
                <a:latin typeface="Times New Roman"/>
                <a:cs typeface="Times New Roman"/>
              </a:rPr>
              <a:t>School of Advanced Studies -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Bangalore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38350" y="409711"/>
            <a:ext cx="452056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Trace </a:t>
            </a:r>
            <a:r>
              <a:rPr dirty="0"/>
              <a:t>of a </a:t>
            </a:r>
            <a:r>
              <a:rPr spc="-5" dirty="0"/>
              <a:t>Quick</a:t>
            </a:r>
            <a:r>
              <a:rPr spc="-105" dirty="0"/>
              <a:t> </a:t>
            </a:r>
            <a:r>
              <a:rPr spc="-5" dirty="0"/>
              <a:t>Sort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43003" y="1507263"/>
          <a:ext cx="6551927" cy="515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0"/>
                <a:gridCol w="656590"/>
                <a:gridCol w="654049"/>
                <a:gridCol w="657860"/>
                <a:gridCol w="654050"/>
                <a:gridCol w="652779"/>
                <a:gridCol w="656589"/>
                <a:gridCol w="654050"/>
                <a:gridCol w="657860"/>
                <a:gridCol w="654050"/>
              </a:tblGrid>
              <a:tr h="51561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42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98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65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88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39750" y="1177290"/>
            <a:ext cx="369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ow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8750" y="1177290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43040" y="1177290"/>
            <a:ext cx="612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high,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27240" y="1555750"/>
            <a:ext cx="1931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42&gt;37 so,</a:t>
            </a:r>
            <a:r>
              <a:rPr sz="2400" b="1" spc="-8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FF"/>
                </a:solidFill>
                <a:latin typeface="Arial"/>
                <a:cs typeface="Arial"/>
              </a:rPr>
              <a:t>i++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43003" y="2499133"/>
          <a:ext cx="6551927" cy="529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0"/>
                <a:gridCol w="656590"/>
                <a:gridCol w="654049"/>
                <a:gridCol w="657860"/>
                <a:gridCol w="654050"/>
                <a:gridCol w="652779"/>
                <a:gridCol w="656589"/>
                <a:gridCol w="654050"/>
                <a:gridCol w="657860"/>
                <a:gridCol w="654050"/>
              </a:tblGrid>
              <a:tr h="52959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42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98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65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88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2038350" y="2242820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27240" y="2547620"/>
            <a:ext cx="1931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42&gt;11 so,</a:t>
            </a:r>
            <a:r>
              <a:rPr sz="2400" b="1" spc="-8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FF"/>
                </a:solidFill>
                <a:latin typeface="Arial"/>
                <a:cs typeface="Arial"/>
              </a:rPr>
              <a:t>i++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43003" y="3414803"/>
          <a:ext cx="6551927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0"/>
                <a:gridCol w="656590"/>
                <a:gridCol w="654049"/>
                <a:gridCol w="657860"/>
                <a:gridCol w="654050"/>
                <a:gridCol w="652779"/>
                <a:gridCol w="656589"/>
                <a:gridCol w="654050"/>
                <a:gridCol w="657860"/>
                <a:gridCol w="654050"/>
              </a:tblGrid>
              <a:tr h="5334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42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98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65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88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2724150" y="3157220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43003" y="5013733"/>
          <a:ext cx="6551927" cy="529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0"/>
                <a:gridCol w="656590"/>
                <a:gridCol w="654049"/>
                <a:gridCol w="657860"/>
                <a:gridCol w="654050"/>
                <a:gridCol w="652779"/>
                <a:gridCol w="656589"/>
                <a:gridCol w="654050"/>
                <a:gridCol w="657860"/>
                <a:gridCol w="654050"/>
              </a:tblGrid>
              <a:tr h="52958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42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98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65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88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78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2724150" y="4757420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96759" y="3463290"/>
            <a:ext cx="1960880" cy="1990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0330" indent="8445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42&gt;98 stop,  </a:t>
            </a:r>
            <a:r>
              <a:rPr sz="2400" b="1" dirty="0">
                <a:solidFill>
                  <a:srgbClr val="FF00FF"/>
                </a:solidFill>
                <a:latin typeface="Arial"/>
                <a:cs typeface="Arial"/>
              </a:rPr>
              <a:t>i++, &amp;  </a:t>
            </a:r>
            <a:r>
              <a:rPr sz="2400" b="1" spc="-10" dirty="0">
                <a:solidFill>
                  <a:srgbClr val="FF00FF"/>
                </a:solidFill>
                <a:latin typeface="Arial"/>
                <a:cs typeface="Arial"/>
              </a:rPr>
              <a:t>compare </a:t>
            </a: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42  </a:t>
            </a:r>
            <a:r>
              <a:rPr sz="2400" b="1" dirty="0">
                <a:solidFill>
                  <a:srgbClr val="FF00FF"/>
                </a:solidFill>
                <a:latin typeface="Arial"/>
                <a:cs typeface="Arial"/>
              </a:rPr>
              <a:t>with </a:t>
            </a: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a[j] </a:t>
            </a:r>
            <a:r>
              <a:rPr sz="2400" b="1" dirty="0">
                <a:solidFill>
                  <a:srgbClr val="FF00FF"/>
                </a:solidFill>
                <a:latin typeface="Arial"/>
                <a:cs typeface="Arial"/>
              </a:rPr>
              <a:t>=</a:t>
            </a:r>
            <a:r>
              <a:rPr sz="2400" b="1" spc="-7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78</a:t>
            </a:r>
            <a:endParaRPr sz="2400">
              <a:latin typeface="Arial"/>
              <a:cs typeface="Arial"/>
            </a:endParaRPr>
          </a:p>
          <a:p>
            <a:pPr marL="182880" algn="ctr">
              <a:lnSpc>
                <a:spcPct val="100000"/>
              </a:lnSpc>
              <a:spcBef>
                <a:spcPts val="1070"/>
              </a:spcBef>
            </a:pP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42&lt;78 </a:t>
            </a:r>
            <a:r>
              <a:rPr sz="2400" b="1" spc="-10" dirty="0">
                <a:solidFill>
                  <a:srgbClr val="FF00FF"/>
                </a:solidFill>
                <a:latin typeface="Arial"/>
                <a:cs typeface="Arial"/>
              </a:rPr>
              <a:t>so,</a:t>
            </a:r>
            <a:r>
              <a:rPr sz="2400" b="1" spc="-7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FF"/>
                </a:solidFill>
                <a:latin typeface="Arial"/>
                <a:cs typeface="Arial"/>
              </a:rPr>
              <a:t>j--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8259" y="34290"/>
            <a:ext cx="8921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PEMP</a:t>
            </a:r>
            <a:r>
              <a:rPr sz="1000" spc="-5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2222DB"/>
                </a:solidFill>
                <a:latin typeface="Times New Roman"/>
                <a:cs typeface="Times New Roman"/>
              </a:rPr>
              <a:t>CSN2501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78" y="5338883"/>
            <a:ext cx="168910" cy="1356360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N D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Gangadhar</a:t>
            </a:r>
            <a:r>
              <a:rPr sz="1000" spc="-6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MSRSAS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1579" y="6587490"/>
            <a:ext cx="4098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©M.S.Ramaiah </a:t>
            </a:r>
            <a:r>
              <a:rPr sz="1400" dirty="0">
                <a:latin typeface="Times New Roman"/>
                <a:cs typeface="Times New Roman"/>
              </a:rPr>
              <a:t>School of Advanced Studies -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Bangalore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52600" y="409711"/>
            <a:ext cx="480631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Trace </a:t>
            </a:r>
            <a:r>
              <a:rPr dirty="0"/>
              <a:t>of a </a:t>
            </a:r>
            <a:r>
              <a:rPr spc="-5" dirty="0"/>
              <a:t>Quick</a:t>
            </a:r>
            <a:r>
              <a:rPr spc="-105" dirty="0"/>
              <a:t> </a:t>
            </a:r>
            <a:r>
              <a:rPr spc="-5" dirty="0"/>
              <a:t>Sort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66803" y="1279933"/>
          <a:ext cx="6551929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0"/>
                <a:gridCol w="657860"/>
                <a:gridCol w="654050"/>
                <a:gridCol w="656589"/>
                <a:gridCol w="654050"/>
                <a:gridCol w="654050"/>
                <a:gridCol w="655320"/>
                <a:gridCol w="654050"/>
                <a:gridCol w="657860"/>
                <a:gridCol w="654050"/>
              </a:tblGrid>
              <a:tr h="5334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42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98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65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88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051040" y="1404620"/>
            <a:ext cx="1778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42&lt;88 </a:t>
            </a:r>
            <a:r>
              <a:rPr sz="2400" b="1" spc="-10" dirty="0">
                <a:solidFill>
                  <a:srgbClr val="FF00FF"/>
                </a:solidFill>
                <a:latin typeface="Arial"/>
                <a:cs typeface="Arial"/>
              </a:rPr>
              <a:t>so,</a:t>
            </a:r>
            <a:r>
              <a:rPr sz="2400" b="1" spc="-7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FF"/>
                </a:solidFill>
                <a:latin typeface="Arial"/>
                <a:cs typeface="Arial"/>
              </a:rPr>
              <a:t>j--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47950" y="1024890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23279" y="948690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j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66803" y="2191793"/>
          <a:ext cx="6551929" cy="532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0"/>
                <a:gridCol w="657860"/>
                <a:gridCol w="654050"/>
                <a:gridCol w="656589"/>
                <a:gridCol w="654050"/>
                <a:gridCol w="654050"/>
                <a:gridCol w="655320"/>
                <a:gridCol w="654050"/>
                <a:gridCol w="657860"/>
                <a:gridCol w="654050"/>
              </a:tblGrid>
              <a:tr h="53213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42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98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65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88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647950" y="1863090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67000" y="2921000"/>
            <a:ext cx="0" cy="278130"/>
          </a:xfrm>
          <a:custGeom>
            <a:avLst/>
            <a:gdLst/>
            <a:ahLst/>
            <a:cxnLst/>
            <a:rect l="l" t="t" r="r" b="b"/>
            <a:pathLst>
              <a:path h="278130">
                <a:moveTo>
                  <a:pt x="0" y="278129"/>
                </a:moveTo>
                <a:lnTo>
                  <a:pt x="0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09850" y="281432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0" y="114300"/>
                </a:lnTo>
                <a:lnTo>
                  <a:pt x="114300" y="114300"/>
                </a:lnTo>
                <a:lnTo>
                  <a:pt x="5715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28920" y="2921000"/>
            <a:ext cx="0" cy="278130"/>
          </a:xfrm>
          <a:custGeom>
            <a:avLst/>
            <a:gdLst/>
            <a:ahLst/>
            <a:cxnLst/>
            <a:rect l="l" t="t" r="r" b="b"/>
            <a:pathLst>
              <a:path h="278130">
                <a:moveTo>
                  <a:pt x="0" y="278129"/>
                </a:moveTo>
                <a:lnTo>
                  <a:pt x="0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71770" y="281432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0" y="114300"/>
                </a:lnTo>
                <a:lnTo>
                  <a:pt x="114300" y="114300"/>
                </a:lnTo>
                <a:lnTo>
                  <a:pt x="5715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67000" y="3192779"/>
            <a:ext cx="2656840" cy="0"/>
          </a:xfrm>
          <a:custGeom>
            <a:avLst/>
            <a:gdLst/>
            <a:ahLst/>
            <a:cxnLst/>
            <a:rect l="l" t="t" r="r" b="b"/>
            <a:pathLst>
              <a:path w="2656840">
                <a:moveTo>
                  <a:pt x="0" y="0"/>
                </a:moveTo>
                <a:lnTo>
                  <a:pt x="2656840" y="0"/>
                </a:lnTo>
              </a:path>
            </a:pathLst>
          </a:custGeom>
          <a:ln w="38097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66803" y="4172993"/>
          <a:ext cx="6551929" cy="532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0"/>
                <a:gridCol w="657860"/>
                <a:gridCol w="654050"/>
                <a:gridCol w="656589"/>
                <a:gridCol w="654050"/>
                <a:gridCol w="654050"/>
                <a:gridCol w="655320"/>
                <a:gridCol w="654050"/>
                <a:gridCol w="657860"/>
                <a:gridCol w="654050"/>
              </a:tblGrid>
              <a:tr h="53213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42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65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98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88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66803" y="5242333"/>
          <a:ext cx="6551929" cy="529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0"/>
                <a:gridCol w="657860"/>
                <a:gridCol w="654050"/>
                <a:gridCol w="656589"/>
                <a:gridCol w="654050"/>
                <a:gridCol w="654050"/>
                <a:gridCol w="655320"/>
                <a:gridCol w="654050"/>
                <a:gridCol w="657860"/>
                <a:gridCol w="654050"/>
              </a:tblGrid>
              <a:tr h="52958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42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65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98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88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402590" y="2240279"/>
            <a:ext cx="8689340" cy="344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9370" algn="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42&lt;10 stop,</a:t>
            </a:r>
            <a:r>
              <a:rPr sz="2400" b="1" spc="-7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FF"/>
                </a:solidFill>
                <a:latin typeface="Arial"/>
                <a:cs typeface="Arial"/>
              </a:rPr>
              <a:t>j--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i="1" spc="-5" dirty="0">
                <a:solidFill>
                  <a:srgbClr val="0000FF"/>
                </a:solidFill>
                <a:latin typeface="Arial"/>
                <a:cs typeface="Arial"/>
              </a:rPr>
              <a:t>Since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i&lt;j,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exchange </a:t>
            </a:r>
            <a:r>
              <a:rPr sz="2400" b="1" i="1" spc="-5" dirty="0">
                <a:solidFill>
                  <a:srgbClr val="0000FF"/>
                </a:solidFill>
                <a:latin typeface="Arial"/>
                <a:cs typeface="Arial"/>
              </a:rPr>
              <a:t>a[i]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with </a:t>
            </a:r>
            <a:r>
              <a:rPr sz="2400" b="1" i="1" spc="-5" dirty="0">
                <a:solidFill>
                  <a:srgbClr val="0000FF"/>
                </a:solidFill>
                <a:latin typeface="Arial"/>
                <a:cs typeface="Arial"/>
              </a:rPr>
              <a:t>a[j]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and repeat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b="1" i="1" spc="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 marL="2258060">
              <a:lnSpc>
                <a:spcPct val="100000"/>
              </a:lnSpc>
              <a:spcBef>
                <a:spcPts val="110"/>
              </a:spcBef>
              <a:tabLst>
                <a:tab pos="4846955" algn="l"/>
              </a:tabLst>
            </a:pPr>
            <a:r>
              <a:rPr sz="1800" dirty="0">
                <a:latin typeface="Times New Roman"/>
                <a:cs typeface="Times New Roman"/>
              </a:rPr>
              <a:t>i	j</a:t>
            </a:r>
            <a:endParaRPr sz="1800">
              <a:latin typeface="Times New Roman"/>
              <a:cs typeface="Times New Roman"/>
            </a:endParaRPr>
          </a:p>
          <a:p>
            <a:pPr marR="38735" algn="r">
              <a:lnSpc>
                <a:spcPct val="100000"/>
              </a:lnSpc>
              <a:spcBef>
                <a:spcPts val="810"/>
              </a:spcBef>
            </a:pP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42&gt;10 so,</a:t>
            </a:r>
            <a:r>
              <a:rPr sz="2400" b="1" spc="-9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FF"/>
                </a:solidFill>
                <a:latin typeface="Arial"/>
                <a:cs typeface="Arial"/>
              </a:rPr>
              <a:t>i++</a:t>
            </a:r>
            <a:endParaRPr sz="2400">
              <a:latin typeface="Arial"/>
              <a:cs typeface="Arial"/>
            </a:endParaRPr>
          </a:p>
          <a:p>
            <a:pPr marR="2729865" algn="ctr">
              <a:lnSpc>
                <a:spcPct val="100000"/>
              </a:lnSpc>
              <a:spcBef>
                <a:spcPts val="1960"/>
              </a:spcBef>
            </a:pP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430"/>
              </a:spcBef>
            </a:pP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42&gt;36 </a:t>
            </a:r>
            <a:r>
              <a:rPr sz="2400" b="1" spc="-10" dirty="0">
                <a:solidFill>
                  <a:srgbClr val="FF00FF"/>
                </a:solidFill>
                <a:latin typeface="Arial"/>
                <a:cs typeface="Arial"/>
              </a:rPr>
              <a:t>so,</a:t>
            </a:r>
            <a:r>
              <a:rPr sz="2400" b="1" spc="-7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i++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8259" y="34290"/>
            <a:ext cx="8921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PEMP</a:t>
            </a:r>
            <a:r>
              <a:rPr sz="1000" spc="-5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2222DB"/>
                </a:solidFill>
                <a:latin typeface="Times New Roman"/>
                <a:cs typeface="Times New Roman"/>
              </a:rPr>
              <a:t>CSN2501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78" y="5338883"/>
            <a:ext cx="168910" cy="1356360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N D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Gangadhar</a:t>
            </a:r>
            <a:r>
              <a:rPr sz="1000" spc="-6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MSRSAS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1579" y="6587490"/>
            <a:ext cx="4098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©M.S.Ramaiah </a:t>
            </a:r>
            <a:r>
              <a:rPr sz="1400" dirty="0">
                <a:latin typeface="Times New Roman"/>
                <a:cs typeface="Times New Roman"/>
              </a:rPr>
              <a:t>School of Advanced Studies -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Bangalore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43003" y="1356133"/>
          <a:ext cx="6551927" cy="529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0"/>
                <a:gridCol w="656590"/>
                <a:gridCol w="654049"/>
                <a:gridCol w="657860"/>
                <a:gridCol w="654050"/>
                <a:gridCol w="652779"/>
                <a:gridCol w="656589"/>
                <a:gridCol w="654050"/>
                <a:gridCol w="657860"/>
                <a:gridCol w="654050"/>
              </a:tblGrid>
              <a:tr h="52959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42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72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65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98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88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161530" y="1404620"/>
            <a:ext cx="1930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42&gt;36 </a:t>
            </a:r>
            <a:r>
              <a:rPr sz="2400" b="1" spc="-10" dirty="0">
                <a:solidFill>
                  <a:srgbClr val="FF00FF"/>
                </a:solidFill>
                <a:latin typeface="Arial"/>
                <a:cs typeface="Arial"/>
              </a:rPr>
              <a:t>so,</a:t>
            </a:r>
            <a:r>
              <a:rPr sz="2400" b="1" spc="-6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i++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92729" y="346709"/>
            <a:ext cx="3554095" cy="9779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3200" dirty="0"/>
              <a:t>Trace of a Quick</a:t>
            </a:r>
            <a:r>
              <a:rPr sz="3200" spc="-65" dirty="0"/>
              <a:t> </a:t>
            </a:r>
            <a:r>
              <a:rPr sz="3200" dirty="0"/>
              <a:t>Sort</a:t>
            </a:r>
            <a:endParaRPr sz="3200"/>
          </a:p>
          <a:p>
            <a:pPr marL="1239520">
              <a:lnSpc>
                <a:spcPct val="100000"/>
              </a:lnSpc>
              <a:spcBef>
                <a:spcPts val="540"/>
              </a:spcBef>
              <a:tabLst>
                <a:tab pos="2609215" algn="l"/>
              </a:tabLst>
            </a:pPr>
            <a:r>
              <a:rPr sz="1800" dirty="0"/>
              <a:t>i	j</a:t>
            </a:r>
            <a:endParaRPr sz="180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43003" y="2348003"/>
          <a:ext cx="6551927" cy="532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0"/>
                <a:gridCol w="656590"/>
                <a:gridCol w="654049"/>
                <a:gridCol w="657860"/>
                <a:gridCol w="654050"/>
                <a:gridCol w="652779"/>
                <a:gridCol w="656589"/>
                <a:gridCol w="654050"/>
                <a:gridCol w="657860"/>
                <a:gridCol w="654050"/>
              </a:tblGrid>
              <a:tr h="53212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42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65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98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88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7096759" y="2396490"/>
            <a:ext cx="186499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445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42&gt;72 stop,  </a:t>
            </a:r>
            <a:r>
              <a:rPr sz="2400" b="1" dirty="0">
                <a:solidFill>
                  <a:srgbClr val="FF00FF"/>
                </a:solidFill>
                <a:latin typeface="Arial"/>
                <a:cs typeface="Arial"/>
              </a:rPr>
              <a:t>i++, &amp;  </a:t>
            </a:r>
            <a:r>
              <a:rPr sz="2400" b="1" spc="-10" dirty="0">
                <a:solidFill>
                  <a:srgbClr val="FF00FF"/>
                </a:solidFill>
                <a:latin typeface="Arial"/>
                <a:cs typeface="Arial"/>
              </a:rPr>
              <a:t>compare </a:t>
            </a: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42  </a:t>
            </a:r>
            <a:r>
              <a:rPr sz="2400" b="1" dirty="0">
                <a:solidFill>
                  <a:srgbClr val="FF00FF"/>
                </a:solidFill>
                <a:latin typeface="Arial"/>
                <a:cs typeface="Arial"/>
              </a:rPr>
              <a:t>with </a:t>
            </a: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a[j] </a:t>
            </a:r>
            <a:r>
              <a:rPr sz="2400" b="1" dirty="0">
                <a:solidFill>
                  <a:srgbClr val="FF00FF"/>
                </a:solidFill>
                <a:latin typeface="Arial"/>
                <a:cs typeface="Arial"/>
              </a:rPr>
              <a:t>=</a:t>
            </a:r>
            <a:r>
              <a:rPr sz="2400" b="1" spc="-7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98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19550" y="2014220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89879" y="2014220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j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66803" y="4023133"/>
          <a:ext cx="6551929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0"/>
                <a:gridCol w="657860"/>
                <a:gridCol w="654050"/>
                <a:gridCol w="656589"/>
                <a:gridCol w="654050"/>
                <a:gridCol w="654050"/>
                <a:gridCol w="655320"/>
                <a:gridCol w="654050"/>
                <a:gridCol w="657860"/>
                <a:gridCol w="654050"/>
              </a:tblGrid>
              <a:tr h="5334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42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65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98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88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3942079" y="3691890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37479" y="3691890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j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61530" y="4147820"/>
            <a:ext cx="1778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42&lt;98 </a:t>
            </a:r>
            <a:r>
              <a:rPr sz="2400" b="1" spc="-10" dirty="0">
                <a:solidFill>
                  <a:srgbClr val="FF00FF"/>
                </a:solidFill>
                <a:latin typeface="Arial"/>
                <a:cs typeface="Arial"/>
              </a:rPr>
              <a:t>so,</a:t>
            </a:r>
            <a:r>
              <a:rPr sz="2400" b="1" spc="-7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FF"/>
                </a:solidFill>
                <a:latin typeface="Arial"/>
                <a:cs typeface="Arial"/>
              </a:rPr>
              <a:t>j--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66803" y="5013733"/>
          <a:ext cx="6551929" cy="529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0"/>
                <a:gridCol w="657860"/>
                <a:gridCol w="654050"/>
                <a:gridCol w="656589"/>
                <a:gridCol w="654050"/>
                <a:gridCol w="654050"/>
                <a:gridCol w="655320"/>
                <a:gridCol w="654050"/>
                <a:gridCol w="657860"/>
                <a:gridCol w="654050"/>
              </a:tblGrid>
              <a:tr h="52958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42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65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98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88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4627879" y="4682490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j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42079" y="4682490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37730" y="5062220"/>
            <a:ext cx="1778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42&lt;65 </a:t>
            </a:r>
            <a:r>
              <a:rPr sz="2400" b="1" spc="-10" dirty="0">
                <a:solidFill>
                  <a:srgbClr val="FF00FF"/>
                </a:solidFill>
                <a:latin typeface="Arial"/>
                <a:cs typeface="Arial"/>
              </a:rPr>
              <a:t>so,</a:t>
            </a:r>
            <a:r>
              <a:rPr sz="2400" b="1" spc="-7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FF"/>
                </a:solidFill>
                <a:latin typeface="Arial"/>
                <a:cs typeface="Arial"/>
              </a:rPr>
              <a:t>j--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Textbook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C &amp; Data Structures </a:t>
            </a:r>
          </a:p>
          <a:p>
            <a:pPr lvl="1" eaLnBrk="1" hangingPunct="1"/>
            <a:r>
              <a:rPr lang="en-US" altLang="en-US" b="1" dirty="0" smtClean="0"/>
              <a:t>P. S. Deshpande,  O. G. </a:t>
            </a:r>
            <a:r>
              <a:rPr lang="en-US" altLang="en-US" b="1" dirty="0" err="1" smtClean="0"/>
              <a:t>Kakde</a:t>
            </a:r>
            <a:endParaRPr lang="en-US" altLang="en-US" b="1" dirty="0" smtClean="0"/>
          </a:p>
          <a:p>
            <a:pPr lvl="1" eaLnBrk="1" hangingPunct="1"/>
            <a:r>
              <a:rPr lang="en-US" altLang="en-US" b="1" dirty="0" smtClean="0"/>
              <a:t>CHARLES RIVER MEDIA, INC. </a:t>
            </a:r>
            <a:br>
              <a:rPr lang="en-US" altLang="en-US" b="1" dirty="0" smtClean="0"/>
            </a:br>
            <a:r>
              <a:rPr lang="en-US" altLang="en-US" b="1" dirty="0" smtClean="0"/>
              <a:t>Hingham, Massachusetts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2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8259" y="34290"/>
            <a:ext cx="8921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PEMP</a:t>
            </a:r>
            <a:r>
              <a:rPr sz="1000" spc="-5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2222DB"/>
                </a:solidFill>
                <a:latin typeface="Times New Roman"/>
                <a:cs typeface="Times New Roman"/>
              </a:rPr>
              <a:t>CSN2501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78" y="5338883"/>
            <a:ext cx="168910" cy="1356360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N D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Gangadhar</a:t>
            </a:r>
            <a:r>
              <a:rPr sz="1000" spc="-6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MSRSAS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1579" y="6587490"/>
            <a:ext cx="4098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©M.S.Ramaiah </a:t>
            </a:r>
            <a:r>
              <a:rPr sz="1400" dirty="0">
                <a:latin typeface="Times New Roman"/>
                <a:cs typeface="Times New Roman"/>
              </a:rPr>
              <a:t>School of Advanced Studies -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Bangalore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6803" y="1356133"/>
          <a:ext cx="6551929" cy="529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0"/>
                <a:gridCol w="657860"/>
                <a:gridCol w="654050"/>
                <a:gridCol w="656589"/>
                <a:gridCol w="654050"/>
                <a:gridCol w="654050"/>
                <a:gridCol w="655320"/>
                <a:gridCol w="654050"/>
                <a:gridCol w="657860"/>
                <a:gridCol w="654050"/>
              </a:tblGrid>
              <a:tr h="52959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42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72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65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98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88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161530" y="1404620"/>
            <a:ext cx="1778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42&lt;72 </a:t>
            </a:r>
            <a:r>
              <a:rPr sz="2400" b="1" spc="-10" dirty="0">
                <a:solidFill>
                  <a:srgbClr val="FF00FF"/>
                </a:solidFill>
                <a:latin typeface="Arial"/>
                <a:cs typeface="Arial"/>
              </a:rPr>
              <a:t>so,</a:t>
            </a:r>
            <a:r>
              <a:rPr sz="2400" b="1" spc="-7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FF"/>
                </a:solidFill>
                <a:latin typeface="Arial"/>
                <a:cs typeface="Arial"/>
              </a:rPr>
              <a:t>j--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92729" y="449014"/>
            <a:ext cx="3554095" cy="87566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3200" dirty="0"/>
              <a:t>Trace of a Quick</a:t>
            </a:r>
            <a:r>
              <a:rPr sz="3200" spc="-65" dirty="0"/>
              <a:t> </a:t>
            </a:r>
            <a:r>
              <a:rPr sz="3200" dirty="0"/>
              <a:t>Sort</a:t>
            </a:r>
            <a:endParaRPr sz="3200"/>
          </a:p>
          <a:p>
            <a:pPr marL="1116965">
              <a:lnSpc>
                <a:spcPct val="100000"/>
              </a:lnSpc>
              <a:spcBef>
                <a:spcPts val="250"/>
              </a:spcBef>
            </a:pPr>
            <a:r>
              <a:rPr sz="1800" dirty="0"/>
              <a:t>i,j</a:t>
            </a:r>
            <a:endParaRPr sz="180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66803" y="2420393"/>
          <a:ext cx="6551929" cy="532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0"/>
                <a:gridCol w="657860"/>
                <a:gridCol w="654050"/>
                <a:gridCol w="656589"/>
                <a:gridCol w="654050"/>
                <a:gridCol w="654050"/>
                <a:gridCol w="655320"/>
                <a:gridCol w="654050"/>
                <a:gridCol w="657860"/>
                <a:gridCol w="654050"/>
              </a:tblGrid>
              <a:tr h="53213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42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65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98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88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3256279" y="2091690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j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42079" y="2091690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61530" y="2468879"/>
            <a:ext cx="19646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42&lt;36</a:t>
            </a:r>
            <a:r>
              <a:rPr sz="2400" b="1" spc="-7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3300"/>
                </a:solidFill>
                <a:latin typeface="Arial"/>
                <a:cs typeface="Arial"/>
              </a:rPr>
              <a:t>FALSE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9600" y="474980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20193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2450" y="464312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0" y="114299"/>
                </a:lnTo>
                <a:lnTo>
                  <a:pt x="114300" y="114299"/>
                </a:lnTo>
                <a:lnTo>
                  <a:pt x="5715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71520" y="474980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20193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14370" y="464312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0" y="114299"/>
                </a:lnTo>
                <a:lnTo>
                  <a:pt x="114300" y="114299"/>
                </a:lnTo>
                <a:lnTo>
                  <a:pt x="5715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9600" y="4945379"/>
            <a:ext cx="2656840" cy="0"/>
          </a:xfrm>
          <a:custGeom>
            <a:avLst/>
            <a:gdLst/>
            <a:ahLst/>
            <a:cxnLst/>
            <a:rect l="l" t="t" r="r" b="b"/>
            <a:pathLst>
              <a:path w="2656840">
                <a:moveTo>
                  <a:pt x="0" y="0"/>
                </a:moveTo>
                <a:lnTo>
                  <a:pt x="2656840" y="0"/>
                </a:lnTo>
              </a:path>
            </a:pathLst>
          </a:custGeom>
          <a:ln w="38097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66803" y="4020593"/>
          <a:ext cx="6548114" cy="532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0"/>
                <a:gridCol w="656590"/>
                <a:gridCol w="654049"/>
                <a:gridCol w="656589"/>
                <a:gridCol w="652779"/>
                <a:gridCol w="652779"/>
                <a:gridCol w="656589"/>
                <a:gridCol w="654050"/>
                <a:gridCol w="656589"/>
                <a:gridCol w="654050"/>
              </a:tblGrid>
              <a:tr h="53213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42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65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98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88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1098550" y="3112770"/>
            <a:ext cx="6327775" cy="8788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400" b="1" i="1" spc="-5" dirty="0">
                <a:solidFill>
                  <a:srgbClr val="0000FF"/>
                </a:solidFill>
                <a:latin typeface="Arial"/>
                <a:cs typeface="Arial"/>
              </a:rPr>
              <a:t>Since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exceeds </a:t>
            </a:r>
            <a:r>
              <a:rPr sz="2400" b="1" i="1" spc="5" dirty="0">
                <a:solidFill>
                  <a:srgbClr val="0000FF"/>
                </a:solidFill>
                <a:latin typeface="Arial"/>
                <a:cs typeface="Arial"/>
              </a:rPr>
              <a:t>j,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exchange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a[low] with a[j].</a:t>
            </a:r>
            <a:endParaRPr sz="2400">
              <a:latin typeface="Arial"/>
              <a:cs typeface="Arial"/>
            </a:endParaRPr>
          </a:p>
          <a:p>
            <a:pPr marR="1310640" algn="ctr">
              <a:lnSpc>
                <a:spcPct val="100000"/>
              </a:lnSpc>
              <a:spcBef>
                <a:spcPts val="720"/>
              </a:spcBef>
              <a:tabLst>
                <a:tab pos="606425" algn="l"/>
              </a:tabLst>
            </a:pPr>
            <a:r>
              <a:rPr sz="1800" dirty="0">
                <a:latin typeface="Times New Roman"/>
                <a:cs typeface="Times New Roman"/>
              </a:rPr>
              <a:t>j	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3550" y="3766820"/>
            <a:ext cx="369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ow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8259" y="34290"/>
            <a:ext cx="8921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PEMP</a:t>
            </a:r>
            <a:r>
              <a:rPr sz="1000" spc="-5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2222DB"/>
                </a:solidFill>
                <a:latin typeface="Times New Roman"/>
                <a:cs typeface="Times New Roman"/>
              </a:rPr>
              <a:t>CSN2501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78" y="5338883"/>
            <a:ext cx="168910" cy="1356360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N D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Gangadhar</a:t>
            </a:r>
            <a:r>
              <a:rPr sz="1000" spc="-6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MSRSAS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1579" y="6587490"/>
            <a:ext cx="4098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©M.S.Ramaiah </a:t>
            </a:r>
            <a:r>
              <a:rPr sz="1400" dirty="0">
                <a:latin typeface="Times New Roman"/>
                <a:cs typeface="Times New Roman"/>
              </a:rPr>
              <a:t>School of Advanced Studies -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Bangalore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57400" y="866911"/>
            <a:ext cx="450151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Trace </a:t>
            </a:r>
            <a:r>
              <a:rPr dirty="0"/>
              <a:t>of a </a:t>
            </a:r>
            <a:r>
              <a:rPr spc="-5" dirty="0"/>
              <a:t>Quick</a:t>
            </a:r>
            <a:r>
              <a:rPr spc="-105" dirty="0"/>
              <a:t> </a:t>
            </a:r>
            <a:r>
              <a:rPr spc="-5" dirty="0"/>
              <a:t>Sort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52603" y="2880133"/>
          <a:ext cx="6551927" cy="530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0"/>
                <a:gridCol w="657860"/>
                <a:gridCol w="654050"/>
                <a:gridCol w="656589"/>
                <a:gridCol w="654050"/>
                <a:gridCol w="652779"/>
                <a:gridCol w="656589"/>
                <a:gridCol w="654050"/>
                <a:gridCol w="657860"/>
                <a:gridCol w="654050"/>
              </a:tblGrid>
              <a:tr h="53086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42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65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98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88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423160" y="3764279"/>
            <a:ext cx="542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60780" y="3959859"/>
            <a:ext cx="1205230" cy="0"/>
          </a:xfrm>
          <a:custGeom>
            <a:avLst/>
            <a:gdLst/>
            <a:ahLst/>
            <a:cxnLst/>
            <a:rect l="l" t="t" r="r" b="b"/>
            <a:pathLst>
              <a:path w="1205230">
                <a:moveTo>
                  <a:pt x="120523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4100" y="3901440"/>
            <a:ext cx="114300" cy="115570"/>
          </a:xfrm>
          <a:custGeom>
            <a:avLst/>
            <a:gdLst/>
            <a:ahLst/>
            <a:cxnLst/>
            <a:rect l="l" t="t" r="r" b="b"/>
            <a:pathLst>
              <a:path w="114300" h="115570">
                <a:moveTo>
                  <a:pt x="114300" y="0"/>
                </a:moveTo>
                <a:lnTo>
                  <a:pt x="0" y="58420"/>
                </a:lnTo>
                <a:lnTo>
                  <a:pt x="114300" y="11557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0" y="3959859"/>
            <a:ext cx="604520" cy="0"/>
          </a:xfrm>
          <a:custGeom>
            <a:avLst/>
            <a:gdLst/>
            <a:ahLst/>
            <a:cxnLst/>
            <a:rect l="l" t="t" r="r" b="b"/>
            <a:pathLst>
              <a:path w="604520">
                <a:moveTo>
                  <a:pt x="0" y="0"/>
                </a:moveTo>
                <a:lnTo>
                  <a:pt x="604520" y="0"/>
                </a:lnTo>
              </a:path>
            </a:pathLst>
          </a:custGeom>
          <a:ln w="3809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93690" y="3688079"/>
            <a:ext cx="542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43400" y="3882390"/>
            <a:ext cx="985519" cy="0"/>
          </a:xfrm>
          <a:custGeom>
            <a:avLst/>
            <a:gdLst/>
            <a:ahLst/>
            <a:cxnLst/>
            <a:rect l="l" t="t" r="r" b="b"/>
            <a:pathLst>
              <a:path w="985520">
                <a:moveTo>
                  <a:pt x="0" y="0"/>
                </a:moveTo>
                <a:lnTo>
                  <a:pt x="985520" y="0"/>
                </a:lnTo>
              </a:path>
            </a:pathLst>
          </a:custGeom>
          <a:ln w="3809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18529" y="3882390"/>
            <a:ext cx="1488440" cy="0"/>
          </a:xfrm>
          <a:custGeom>
            <a:avLst/>
            <a:gdLst/>
            <a:ahLst/>
            <a:cxnLst/>
            <a:rect l="l" t="t" r="r" b="b"/>
            <a:pathLst>
              <a:path w="1488440">
                <a:moveTo>
                  <a:pt x="0" y="0"/>
                </a:moveTo>
                <a:lnTo>
                  <a:pt x="1488440" y="0"/>
                </a:lnTo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99350" y="3825240"/>
            <a:ext cx="114300" cy="115570"/>
          </a:xfrm>
          <a:custGeom>
            <a:avLst/>
            <a:gdLst/>
            <a:ahLst/>
            <a:cxnLst/>
            <a:rect l="l" t="t" r="r" b="b"/>
            <a:pathLst>
              <a:path w="114300" h="115570">
                <a:moveTo>
                  <a:pt x="0" y="0"/>
                </a:moveTo>
                <a:lnTo>
                  <a:pt x="0" y="11557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35529" y="2167890"/>
            <a:ext cx="4461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0000FF"/>
                </a:solidFill>
                <a:latin typeface="Arial"/>
                <a:cs typeface="Arial"/>
              </a:rPr>
              <a:t>The sorted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array </a:t>
            </a:r>
            <a:r>
              <a:rPr sz="2400" b="1" i="1" spc="-5" dirty="0">
                <a:solidFill>
                  <a:srgbClr val="0000FF"/>
                </a:solidFill>
                <a:latin typeface="Arial"/>
                <a:cs typeface="Arial"/>
              </a:rPr>
              <a:t>after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00FF"/>
                </a:solidFill>
                <a:latin typeface="Arial"/>
                <a:cs typeface="Arial"/>
              </a:rPr>
              <a:t>partition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79420" y="5062220"/>
            <a:ext cx="2040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0000FF"/>
                </a:solidFill>
                <a:latin typeface="Arial"/>
                <a:cs typeface="Arial"/>
              </a:rPr>
              <a:t>Pivot</a:t>
            </a:r>
            <a:r>
              <a:rPr sz="2400" b="1" i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00FF"/>
                </a:solidFill>
                <a:latin typeface="Arial"/>
                <a:cs typeface="Arial"/>
              </a:rPr>
              <a:t>Element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07459" y="3581400"/>
            <a:ext cx="377190" cy="1365250"/>
          </a:xfrm>
          <a:custGeom>
            <a:avLst/>
            <a:gdLst/>
            <a:ahLst/>
            <a:cxnLst/>
            <a:rect l="l" t="t" r="r" b="b"/>
            <a:pathLst>
              <a:path w="377189" h="1365250">
                <a:moveTo>
                  <a:pt x="283210" y="340360"/>
                </a:moveTo>
                <a:lnTo>
                  <a:pt x="93979" y="340360"/>
                </a:lnTo>
                <a:lnTo>
                  <a:pt x="93979" y="1365250"/>
                </a:lnTo>
                <a:lnTo>
                  <a:pt x="283210" y="1365250"/>
                </a:lnTo>
                <a:lnTo>
                  <a:pt x="283210" y="340360"/>
                </a:lnTo>
                <a:close/>
              </a:path>
              <a:path w="377189" h="1365250">
                <a:moveTo>
                  <a:pt x="189229" y="0"/>
                </a:moveTo>
                <a:lnTo>
                  <a:pt x="0" y="340360"/>
                </a:lnTo>
                <a:lnTo>
                  <a:pt x="377189" y="340360"/>
                </a:lnTo>
                <a:lnTo>
                  <a:pt x="189229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07459" y="3581400"/>
            <a:ext cx="377190" cy="1365250"/>
          </a:xfrm>
          <a:custGeom>
            <a:avLst/>
            <a:gdLst/>
            <a:ahLst/>
            <a:cxnLst/>
            <a:rect l="l" t="t" r="r" b="b"/>
            <a:pathLst>
              <a:path w="377189" h="1365250">
                <a:moveTo>
                  <a:pt x="93979" y="1365250"/>
                </a:moveTo>
                <a:lnTo>
                  <a:pt x="93979" y="340360"/>
                </a:lnTo>
                <a:lnTo>
                  <a:pt x="0" y="340360"/>
                </a:lnTo>
                <a:lnTo>
                  <a:pt x="189229" y="0"/>
                </a:lnTo>
                <a:lnTo>
                  <a:pt x="377189" y="340360"/>
                </a:lnTo>
                <a:lnTo>
                  <a:pt x="283210" y="340360"/>
                </a:lnTo>
                <a:lnTo>
                  <a:pt x="283210" y="1365250"/>
                </a:lnTo>
                <a:lnTo>
                  <a:pt x="93979" y="136525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/>
          <p:cNvSpPr>
            <a:spLocks noGrp="1" noChangeArrowheads="1"/>
          </p:cNvSpPr>
          <p:nvPr>
            <p:ph type="title"/>
          </p:nvPr>
        </p:nvSpPr>
        <p:spPr>
          <a:xfrm>
            <a:off x="1214397" y="609600"/>
            <a:ext cx="6798734" cy="1303867"/>
          </a:xfrm>
        </p:spPr>
        <p:txBody>
          <a:bodyPr/>
          <a:lstStyle/>
          <a:p>
            <a:pPr marL="685800" indent="-685800" eaLnBrk="1" hangingPunct="1"/>
            <a:r>
              <a:rPr lang="en-US" altLang="en-US" i="1" dirty="0" smtClean="0"/>
              <a:t>Example for</a:t>
            </a:r>
            <a:r>
              <a:rPr lang="en-US" altLang="en-US" b="0" i="1" dirty="0" smtClean="0"/>
              <a:t> Quick Sort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990600" y="2514600"/>
            <a:ext cx="815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altLang="en-US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397" y="1828800"/>
            <a:ext cx="6934200" cy="441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/>
          <p:cNvSpPr>
            <a:spLocks noGrp="1" noChangeArrowheads="1"/>
          </p:cNvSpPr>
          <p:nvPr>
            <p:ph type="title"/>
          </p:nvPr>
        </p:nvSpPr>
        <p:spPr>
          <a:xfrm>
            <a:off x="1219200" y="520700"/>
            <a:ext cx="6798734" cy="1303867"/>
          </a:xfrm>
        </p:spPr>
        <p:txBody>
          <a:bodyPr/>
          <a:lstStyle/>
          <a:p>
            <a:pPr marL="685800" indent="-685800"/>
            <a:r>
              <a:rPr lang="en-US" altLang="en-US" i="1" dirty="0"/>
              <a:t>Example for Quick Sort</a:t>
            </a:r>
            <a:endParaRPr lang="en-US" altLang="en-US" b="0" i="1" dirty="0" smtClean="0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990600" y="2514600"/>
            <a:ext cx="815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altLang="en-US"/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110" y="1824567"/>
            <a:ext cx="73152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7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/>
          <p:cNvSpPr>
            <a:spLocks noGrp="1" noChangeArrowheads="1"/>
          </p:cNvSpPr>
          <p:nvPr>
            <p:ph type="title"/>
          </p:nvPr>
        </p:nvSpPr>
        <p:spPr>
          <a:xfrm>
            <a:off x="1096433" y="609600"/>
            <a:ext cx="6798734" cy="1303867"/>
          </a:xfrm>
        </p:spPr>
        <p:txBody>
          <a:bodyPr/>
          <a:lstStyle/>
          <a:p>
            <a:pPr marL="685800" indent="-685800"/>
            <a:r>
              <a:rPr lang="en-US" altLang="en-US" i="1" dirty="0"/>
              <a:t>Example for Quick Sort</a:t>
            </a:r>
            <a:endParaRPr lang="en-US" altLang="en-US" b="0" i="1" dirty="0" smtClean="0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990600" y="2514600"/>
            <a:ext cx="815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altLang="en-US"/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46864"/>
            <a:ext cx="7162800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9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en-US" altLang="en-US" b="0" i="1" smtClean="0"/>
              <a:t>4. QUICK SORT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990600" y="2514600"/>
            <a:ext cx="815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altLang="en-US"/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"/>
            <a:ext cx="546735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4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7675757" cy="5258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11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7696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36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00400" y="2209800"/>
            <a:ext cx="289855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THANK YOU!</a:t>
            </a:r>
          </a:p>
          <a:p>
            <a:endParaRPr lang="en-US" sz="3200" dirty="0"/>
          </a:p>
          <a:p>
            <a:r>
              <a:rPr lang="en-US" dirty="0" smtClean="0"/>
              <a:t>BY: Eng. A.L. </a:t>
            </a:r>
            <a:r>
              <a:rPr lang="en-US" dirty="0" err="1" smtClean="0"/>
              <a:t>Jubailah</a:t>
            </a:r>
            <a:r>
              <a:rPr lang="en-US" dirty="0" smtClean="0"/>
              <a:t> Begum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70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8259" y="34290"/>
            <a:ext cx="8921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PEMP</a:t>
            </a:r>
            <a:r>
              <a:rPr sz="1000" spc="-5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2222DB"/>
                </a:solidFill>
                <a:latin typeface="Times New Roman"/>
                <a:cs typeface="Times New Roman"/>
              </a:rPr>
              <a:t>CSN2501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78" y="5338883"/>
            <a:ext cx="168910" cy="1356360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N D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Gangadhar</a:t>
            </a:r>
            <a:r>
              <a:rPr sz="1000" spc="-6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MSRSAS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1579" y="6587490"/>
            <a:ext cx="4098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©M.S.Ramaiah </a:t>
            </a:r>
            <a:r>
              <a:rPr sz="1400" dirty="0">
                <a:latin typeface="Times New Roman"/>
                <a:cs typeface="Times New Roman"/>
              </a:rPr>
              <a:t>School of Advanced Studies -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Bangalore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95450" y="924559"/>
            <a:ext cx="57435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List </a:t>
            </a:r>
            <a:r>
              <a:rPr sz="3200" dirty="0"/>
              <a:t>of Various Sorting</a:t>
            </a:r>
            <a:r>
              <a:rPr sz="3200" spc="-75" dirty="0"/>
              <a:t> </a:t>
            </a:r>
            <a:r>
              <a:rPr sz="3200" dirty="0"/>
              <a:t>Algorithms</a:t>
            </a:r>
            <a:endParaRPr sz="3200"/>
          </a:p>
        </p:txBody>
      </p:sp>
      <p:sp>
        <p:nvSpPr>
          <p:cNvPr id="7" name="object 7"/>
          <p:cNvSpPr/>
          <p:nvPr/>
        </p:nvSpPr>
        <p:spPr>
          <a:xfrm>
            <a:off x="623569" y="1959610"/>
            <a:ext cx="256539" cy="25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3569" y="2475229"/>
            <a:ext cx="256539" cy="25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3569" y="2990850"/>
            <a:ext cx="256539" cy="25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3569" y="3505200"/>
            <a:ext cx="256539" cy="25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3569" y="4020820"/>
            <a:ext cx="256539" cy="25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3569" y="4535170"/>
            <a:ext cx="256539" cy="25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42339" y="1774190"/>
            <a:ext cx="2029460" cy="3116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105"/>
              </a:spcBef>
            </a:pPr>
            <a:r>
              <a:rPr sz="2800" spc="-5" dirty="0">
                <a:latin typeface="Times New Roman"/>
                <a:cs typeface="Times New Roman"/>
              </a:rPr>
              <a:t>Bubble </a:t>
            </a:r>
            <a:r>
              <a:rPr sz="2800" dirty="0">
                <a:latin typeface="Times New Roman"/>
                <a:cs typeface="Times New Roman"/>
              </a:rPr>
              <a:t>Sort  </a:t>
            </a:r>
            <a:r>
              <a:rPr sz="2800" spc="-5" dirty="0">
                <a:latin typeface="Times New Roman"/>
                <a:cs typeface="Times New Roman"/>
              </a:rPr>
              <a:t>Selection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Sort  </a:t>
            </a:r>
            <a:r>
              <a:rPr lang="en-US" sz="2800" spc="-5" dirty="0" smtClean="0">
                <a:latin typeface="Times New Roman"/>
                <a:cs typeface="Times New Roman"/>
              </a:rPr>
              <a:t>Insertion</a:t>
            </a:r>
            <a:r>
              <a:rPr sz="2800" spc="-5" dirty="0" smtClean="0">
                <a:latin typeface="Times New Roman"/>
                <a:cs typeface="Times New Roman"/>
              </a:rPr>
              <a:t> Sort  </a:t>
            </a:r>
            <a:r>
              <a:rPr lang="en-US" sz="2800" spc="-5" dirty="0">
                <a:latin typeface="Times New Roman"/>
                <a:cs typeface="Times New Roman"/>
              </a:rPr>
              <a:t>M</a:t>
            </a:r>
            <a:r>
              <a:rPr lang="en-US" sz="2800" spc="-5" dirty="0" smtClean="0">
                <a:latin typeface="Times New Roman"/>
                <a:cs typeface="Times New Roman"/>
              </a:rPr>
              <a:t>erge</a:t>
            </a:r>
            <a:r>
              <a:rPr sz="2800" spc="-5" dirty="0" smtClean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Sort  </a:t>
            </a:r>
            <a:r>
              <a:rPr lang="en-US" sz="2800" dirty="0" smtClean="0">
                <a:latin typeface="Times New Roman"/>
                <a:cs typeface="Times New Roman"/>
              </a:rPr>
              <a:t>Quick</a:t>
            </a:r>
            <a:r>
              <a:rPr sz="2800" dirty="0" smtClean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Sort </a:t>
            </a:r>
            <a:r>
              <a:rPr sz="2800" spc="-5" dirty="0" smtClean="0"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latin typeface="Times New Roman"/>
                <a:cs typeface="Times New Roman"/>
              </a:rPr>
              <a:t>Heap Sort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en-US" altLang="en-US" smtClean="0"/>
              <a:t>1. </a:t>
            </a:r>
            <a:r>
              <a:rPr lang="en-US" altLang="en-US" b="0" i="1" smtClean="0"/>
              <a:t>BUBBLE SORT</a:t>
            </a:r>
          </a:p>
        </p:txBody>
      </p:sp>
      <p:pic>
        <p:nvPicPr>
          <p:cNvPr id="13315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9733" y="2274138"/>
            <a:ext cx="4953000" cy="186522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733" y="4546106"/>
            <a:ext cx="4953000" cy="168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2819400" y="4139360"/>
            <a:ext cx="375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i="1" dirty="0"/>
              <a:t>Bubble sort: beginning of first pass</a:t>
            </a:r>
            <a:r>
              <a:rPr lang="en-US" alt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en-US" altLang="en-US" smtClean="0"/>
              <a:t>1. </a:t>
            </a:r>
            <a:r>
              <a:rPr lang="en-US" altLang="en-US" b="0" i="1" smtClean="0"/>
              <a:t>BUBBLE SORT</a:t>
            </a:r>
          </a:p>
        </p:txBody>
      </p:sp>
      <p:pic>
        <p:nvPicPr>
          <p:cNvPr id="14339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2471688"/>
            <a:ext cx="4511196" cy="17431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635" y="4479878"/>
            <a:ext cx="4511196" cy="1756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3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en-US" altLang="en-US" smtClean="0"/>
              <a:t>1. </a:t>
            </a:r>
            <a:r>
              <a:rPr lang="en-US" altLang="en-US" b="0" i="1" smtClean="0"/>
              <a:t>BUBBLE SORT</a:t>
            </a:r>
          </a:p>
        </p:txBody>
      </p:sp>
      <p:pic>
        <p:nvPicPr>
          <p:cNvPr id="15363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4933" y="2611272"/>
            <a:ext cx="5562600" cy="2286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4" name="Rectangle 7"/>
          <p:cNvSpPr>
            <a:spLocks noChangeArrowheads="1"/>
          </p:cNvSpPr>
          <p:nvPr/>
        </p:nvSpPr>
        <p:spPr bwMode="auto">
          <a:xfrm>
            <a:off x="3200400" y="5289340"/>
            <a:ext cx="321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i="1" dirty="0"/>
              <a:t>Bubble sort: end of First pass</a:t>
            </a:r>
            <a:r>
              <a:rPr lang="en-US" alt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8259" y="34290"/>
            <a:ext cx="8921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PEMP</a:t>
            </a:r>
            <a:r>
              <a:rPr sz="1000" spc="-5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2222DB"/>
                </a:solidFill>
                <a:latin typeface="Times New Roman"/>
                <a:cs typeface="Times New Roman"/>
              </a:rPr>
              <a:t>CSN2501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78" y="5338883"/>
            <a:ext cx="168910" cy="1356360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N D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Gangadhar</a:t>
            </a:r>
            <a:r>
              <a:rPr sz="1000" spc="-6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MSRSAS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1579" y="6587490"/>
            <a:ext cx="4098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©M.S.Ramaiah </a:t>
            </a:r>
            <a:r>
              <a:rPr sz="1400" dirty="0">
                <a:latin typeface="Times New Roman"/>
                <a:cs typeface="Times New Roman"/>
              </a:rPr>
              <a:t>School of Advanced Studies -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Bangalore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28800" y="447811"/>
            <a:ext cx="483234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Trace </a:t>
            </a:r>
            <a:r>
              <a:rPr dirty="0"/>
              <a:t>of a </a:t>
            </a:r>
            <a:r>
              <a:rPr spc="-10" dirty="0"/>
              <a:t>Bubble</a:t>
            </a:r>
            <a:r>
              <a:rPr spc="-95" dirty="0"/>
              <a:t> </a:t>
            </a:r>
            <a:r>
              <a:rPr spc="-5" dirty="0"/>
              <a:t>Sort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49069" y="2358390"/>
            <a:ext cx="1304925" cy="2804160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A[0]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40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A[1]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50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A[2]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30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A[3]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A[4]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60390" y="3884929"/>
            <a:ext cx="505459" cy="0"/>
          </a:xfrm>
          <a:custGeom>
            <a:avLst/>
            <a:gdLst/>
            <a:ahLst/>
            <a:cxnLst/>
            <a:rect l="l" t="t" r="r" b="b"/>
            <a:pathLst>
              <a:path w="505460">
                <a:moveTo>
                  <a:pt x="50546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52440" y="3827779"/>
            <a:ext cx="115570" cy="114300"/>
          </a:xfrm>
          <a:custGeom>
            <a:avLst/>
            <a:gdLst/>
            <a:ahLst/>
            <a:cxnLst/>
            <a:rect l="l" t="t" r="r" b="b"/>
            <a:pathLst>
              <a:path w="115570" h="114300">
                <a:moveTo>
                  <a:pt x="115570" y="0"/>
                </a:moveTo>
                <a:lnTo>
                  <a:pt x="0" y="57150"/>
                </a:lnTo>
                <a:lnTo>
                  <a:pt x="115570" y="114300"/>
                </a:lnTo>
                <a:lnTo>
                  <a:pt x="115570" y="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0390" y="4413250"/>
            <a:ext cx="505459" cy="0"/>
          </a:xfrm>
          <a:custGeom>
            <a:avLst/>
            <a:gdLst/>
            <a:ahLst/>
            <a:cxnLst/>
            <a:rect l="l" t="t" r="r" b="b"/>
            <a:pathLst>
              <a:path w="505460">
                <a:moveTo>
                  <a:pt x="50546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52440" y="4356100"/>
            <a:ext cx="115570" cy="114300"/>
          </a:xfrm>
          <a:custGeom>
            <a:avLst/>
            <a:gdLst/>
            <a:ahLst/>
            <a:cxnLst/>
            <a:rect l="l" t="t" r="r" b="b"/>
            <a:pathLst>
              <a:path w="115570" h="114300">
                <a:moveTo>
                  <a:pt x="115570" y="0"/>
                </a:moveTo>
                <a:lnTo>
                  <a:pt x="0" y="57150"/>
                </a:lnTo>
                <a:lnTo>
                  <a:pt x="115570" y="114300"/>
                </a:lnTo>
                <a:lnTo>
                  <a:pt x="115570" y="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59500" y="3884929"/>
            <a:ext cx="0" cy="525780"/>
          </a:xfrm>
          <a:custGeom>
            <a:avLst/>
            <a:gdLst/>
            <a:ahLst/>
            <a:cxnLst/>
            <a:rect l="l" t="t" r="r" b="b"/>
            <a:pathLst>
              <a:path h="525779">
                <a:moveTo>
                  <a:pt x="0" y="0"/>
                </a:moveTo>
                <a:lnTo>
                  <a:pt x="0" y="525780"/>
                </a:lnTo>
              </a:path>
            </a:pathLst>
          </a:custGeom>
          <a:ln w="38097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16350" y="2358390"/>
            <a:ext cx="365125" cy="2804160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40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50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30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93389" y="2741929"/>
            <a:ext cx="505459" cy="0"/>
          </a:xfrm>
          <a:custGeom>
            <a:avLst/>
            <a:gdLst/>
            <a:ahLst/>
            <a:cxnLst/>
            <a:rect l="l" t="t" r="r" b="b"/>
            <a:pathLst>
              <a:path w="505460">
                <a:moveTo>
                  <a:pt x="50546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86710" y="268477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93389" y="3270250"/>
            <a:ext cx="505459" cy="0"/>
          </a:xfrm>
          <a:custGeom>
            <a:avLst/>
            <a:gdLst/>
            <a:ahLst/>
            <a:cxnLst/>
            <a:rect l="l" t="t" r="r" b="b"/>
            <a:pathLst>
              <a:path w="505460">
                <a:moveTo>
                  <a:pt x="50546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86710" y="321310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92500" y="2741929"/>
            <a:ext cx="0" cy="523240"/>
          </a:xfrm>
          <a:custGeom>
            <a:avLst/>
            <a:gdLst/>
            <a:ahLst/>
            <a:cxnLst/>
            <a:rect l="l" t="t" r="r" b="b"/>
            <a:pathLst>
              <a:path h="523239">
                <a:moveTo>
                  <a:pt x="0" y="0"/>
                </a:moveTo>
                <a:lnTo>
                  <a:pt x="0" y="523240"/>
                </a:lnTo>
              </a:path>
            </a:pathLst>
          </a:custGeom>
          <a:ln w="38097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187950" y="2358390"/>
            <a:ext cx="363855" cy="2804160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64990" y="3275329"/>
            <a:ext cx="505459" cy="0"/>
          </a:xfrm>
          <a:custGeom>
            <a:avLst/>
            <a:gdLst/>
            <a:ahLst/>
            <a:cxnLst/>
            <a:rect l="l" t="t" r="r" b="b"/>
            <a:pathLst>
              <a:path w="505460">
                <a:moveTo>
                  <a:pt x="50546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58309" y="321817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64990" y="3802379"/>
            <a:ext cx="505459" cy="0"/>
          </a:xfrm>
          <a:custGeom>
            <a:avLst/>
            <a:gdLst/>
            <a:ahLst/>
            <a:cxnLst/>
            <a:rect l="l" t="t" r="r" b="b"/>
            <a:pathLst>
              <a:path w="505460">
                <a:moveTo>
                  <a:pt x="50546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58309" y="374522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64100" y="3275329"/>
            <a:ext cx="0" cy="521970"/>
          </a:xfrm>
          <a:custGeom>
            <a:avLst/>
            <a:gdLst/>
            <a:ahLst/>
            <a:cxnLst/>
            <a:rect l="l" t="t" r="r" b="b"/>
            <a:pathLst>
              <a:path h="521970">
                <a:moveTo>
                  <a:pt x="0" y="0"/>
                </a:moveTo>
                <a:lnTo>
                  <a:pt x="0" y="521970"/>
                </a:lnTo>
              </a:path>
            </a:pathLst>
          </a:custGeom>
          <a:ln w="38097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407150" y="2358390"/>
            <a:ext cx="363855" cy="2804160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877050" y="4417059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505459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70369" y="4358640"/>
            <a:ext cx="114300" cy="115570"/>
          </a:xfrm>
          <a:custGeom>
            <a:avLst/>
            <a:gdLst/>
            <a:ahLst/>
            <a:cxnLst/>
            <a:rect l="l" t="t" r="r" b="b"/>
            <a:pathLst>
              <a:path w="114300" h="115570">
                <a:moveTo>
                  <a:pt x="114300" y="0"/>
                </a:moveTo>
                <a:lnTo>
                  <a:pt x="0" y="58420"/>
                </a:lnTo>
                <a:lnTo>
                  <a:pt x="114300" y="115570"/>
                </a:lnTo>
                <a:lnTo>
                  <a:pt x="114300" y="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77050" y="4944109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505459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70369" y="4885690"/>
            <a:ext cx="114300" cy="115570"/>
          </a:xfrm>
          <a:custGeom>
            <a:avLst/>
            <a:gdLst/>
            <a:ahLst/>
            <a:cxnLst/>
            <a:rect l="l" t="t" r="r" b="b"/>
            <a:pathLst>
              <a:path w="114300" h="115570">
                <a:moveTo>
                  <a:pt x="114300" y="0"/>
                </a:moveTo>
                <a:lnTo>
                  <a:pt x="0" y="58420"/>
                </a:lnTo>
                <a:lnTo>
                  <a:pt x="114300" y="115570"/>
                </a:lnTo>
                <a:lnTo>
                  <a:pt x="114300" y="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76159" y="4417059"/>
            <a:ext cx="0" cy="520700"/>
          </a:xfrm>
          <a:custGeom>
            <a:avLst/>
            <a:gdLst/>
            <a:ahLst/>
            <a:cxnLst/>
            <a:rect l="l" t="t" r="r" b="b"/>
            <a:pathLst>
              <a:path h="520700">
                <a:moveTo>
                  <a:pt x="0" y="0"/>
                </a:moveTo>
                <a:lnTo>
                  <a:pt x="0" y="520700"/>
                </a:lnTo>
              </a:path>
            </a:pathLst>
          </a:custGeom>
          <a:ln w="38097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35100" y="1979929"/>
            <a:ext cx="5782310" cy="377190"/>
          </a:xfrm>
          <a:custGeom>
            <a:avLst/>
            <a:gdLst/>
            <a:ahLst/>
            <a:cxnLst/>
            <a:rect l="l" t="t" r="r" b="b"/>
            <a:pathLst>
              <a:path w="5782309" h="377189">
                <a:moveTo>
                  <a:pt x="5782309" y="377190"/>
                </a:moveTo>
                <a:lnTo>
                  <a:pt x="5759314" y="315567"/>
                </a:lnTo>
                <a:lnTo>
                  <a:pt x="5732638" y="286690"/>
                </a:lnTo>
                <a:lnTo>
                  <a:pt x="5697685" y="260133"/>
                </a:lnTo>
                <a:lnTo>
                  <a:pt x="5655832" y="236671"/>
                </a:lnTo>
                <a:lnTo>
                  <a:pt x="5608461" y="217075"/>
                </a:lnTo>
                <a:lnTo>
                  <a:pt x="5556950" y="202121"/>
                </a:lnTo>
                <a:lnTo>
                  <a:pt x="5502680" y="192581"/>
                </a:lnTo>
                <a:lnTo>
                  <a:pt x="5447030" y="189230"/>
                </a:lnTo>
                <a:lnTo>
                  <a:pt x="3295650" y="189230"/>
                </a:lnTo>
                <a:lnTo>
                  <a:pt x="3239621" y="185876"/>
                </a:lnTo>
                <a:lnTo>
                  <a:pt x="3185057" y="176324"/>
                </a:lnTo>
                <a:lnTo>
                  <a:pt x="3133325" y="161337"/>
                </a:lnTo>
                <a:lnTo>
                  <a:pt x="3085795" y="141677"/>
                </a:lnTo>
                <a:lnTo>
                  <a:pt x="3043836" y="118108"/>
                </a:lnTo>
                <a:lnTo>
                  <a:pt x="3008818" y="91392"/>
                </a:lnTo>
                <a:lnTo>
                  <a:pt x="2982109" y="62294"/>
                </a:lnTo>
                <a:lnTo>
                  <a:pt x="2959100" y="0"/>
                </a:lnTo>
                <a:lnTo>
                  <a:pt x="2953121" y="31575"/>
                </a:lnTo>
                <a:lnTo>
                  <a:pt x="2909428" y="91392"/>
                </a:lnTo>
                <a:lnTo>
                  <a:pt x="2874475" y="118108"/>
                </a:lnTo>
                <a:lnTo>
                  <a:pt x="2832622" y="141677"/>
                </a:lnTo>
                <a:lnTo>
                  <a:pt x="2785251" y="161337"/>
                </a:lnTo>
                <a:lnTo>
                  <a:pt x="2733740" y="176324"/>
                </a:lnTo>
                <a:lnTo>
                  <a:pt x="2679470" y="185876"/>
                </a:lnTo>
                <a:lnTo>
                  <a:pt x="2623820" y="189230"/>
                </a:lnTo>
                <a:lnTo>
                  <a:pt x="336550" y="189230"/>
                </a:lnTo>
                <a:lnTo>
                  <a:pt x="280856" y="192581"/>
                </a:lnTo>
                <a:lnTo>
                  <a:pt x="226469" y="202121"/>
                </a:lnTo>
                <a:lnTo>
                  <a:pt x="174789" y="217075"/>
                </a:lnTo>
                <a:lnTo>
                  <a:pt x="127217" y="236671"/>
                </a:lnTo>
                <a:lnTo>
                  <a:pt x="85154" y="260133"/>
                </a:lnTo>
                <a:lnTo>
                  <a:pt x="50000" y="286690"/>
                </a:lnTo>
                <a:lnTo>
                  <a:pt x="23156" y="315567"/>
                </a:lnTo>
                <a:lnTo>
                  <a:pt x="6022" y="345992"/>
                </a:lnTo>
                <a:lnTo>
                  <a:pt x="0" y="377190"/>
                </a:lnTo>
              </a:path>
            </a:pathLst>
          </a:custGeom>
          <a:ln w="38097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17409" y="2357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35100" y="1979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578859" y="1371600"/>
            <a:ext cx="1367790" cy="459740"/>
          </a:xfrm>
          <a:prstGeom prst="rect">
            <a:avLst/>
          </a:prstGeom>
          <a:solidFill>
            <a:srgbClr val="7F7F7F"/>
          </a:solidFill>
        </p:spPr>
        <p:txBody>
          <a:bodyPr vert="horz" wrap="square" lIns="0" tIns="4699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370"/>
              </a:spcBef>
            </a:pPr>
            <a:r>
              <a:rPr sz="2400" b="1" i="1" spc="110" dirty="0">
                <a:latin typeface="Lucida Sans"/>
                <a:cs typeface="Lucida Sans"/>
              </a:rPr>
              <a:t>I</a:t>
            </a:r>
            <a:r>
              <a:rPr sz="2400" b="1" i="1" spc="5" dirty="0">
                <a:latin typeface="Lucida Sans"/>
                <a:cs typeface="Lucida Sans"/>
              </a:rPr>
              <a:t> </a:t>
            </a:r>
            <a:r>
              <a:rPr sz="2400" b="1" i="1" spc="190" dirty="0">
                <a:latin typeface="Lucida Sans"/>
                <a:cs typeface="Lucida Sans"/>
              </a:rPr>
              <a:t>Pass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767319" y="14478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767319" y="1714500"/>
            <a:ext cx="0" cy="153670"/>
          </a:xfrm>
          <a:custGeom>
            <a:avLst/>
            <a:gdLst/>
            <a:ahLst/>
            <a:cxnLst/>
            <a:rect l="l" t="t" r="r" b="b"/>
            <a:pathLst>
              <a:path h="153669">
                <a:moveTo>
                  <a:pt x="0" y="0"/>
                </a:moveTo>
                <a:lnTo>
                  <a:pt x="0" y="1536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67319" y="198247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67319" y="224917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767319" y="2515870"/>
            <a:ext cx="0" cy="153670"/>
          </a:xfrm>
          <a:custGeom>
            <a:avLst/>
            <a:gdLst/>
            <a:ahLst/>
            <a:cxnLst/>
            <a:rect l="l" t="t" r="r" b="b"/>
            <a:pathLst>
              <a:path h="153669">
                <a:moveTo>
                  <a:pt x="0" y="0"/>
                </a:moveTo>
                <a:lnTo>
                  <a:pt x="0" y="15366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67319" y="278383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67319" y="305053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67319" y="3317240"/>
            <a:ext cx="0" cy="153670"/>
          </a:xfrm>
          <a:custGeom>
            <a:avLst/>
            <a:gdLst/>
            <a:ahLst/>
            <a:cxnLst/>
            <a:rect l="l" t="t" r="r" b="b"/>
            <a:pathLst>
              <a:path h="153670">
                <a:moveTo>
                  <a:pt x="0" y="0"/>
                </a:moveTo>
                <a:lnTo>
                  <a:pt x="0" y="1536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67319" y="358520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67319" y="385190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67319" y="4118609"/>
            <a:ext cx="0" cy="153670"/>
          </a:xfrm>
          <a:custGeom>
            <a:avLst/>
            <a:gdLst/>
            <a:ahLst/>
            <a:cxnLst/>
            <a:rect l="l" t="t" r="r" b="b"/>
            <a:pathLst>
              <a:path h="153670">
                <a:moveTo>
                  <a:pt x="0" y="0"/>
                </a:moveTo>
                <a:lnTo>
                  <a:pt x="0" y="15366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67319" y="438657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67319" y="465327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767319" y="4919979"/>
            <a:ext cx="0" cy="153670"/>
          </a:xfrm>
          <a:custGeom>
            <a:avLst/>
            <a:gdLst/>
            <a:ahLst/>
            <a:cxnLst/>
            <a:rect l="l" t="t" r="r" b="b"/>
            <a:pathLst>
              <a:path h="153670">
                <a:moveTo>
                  <a:pt x="0" y="0"/>
                </a:moveTo>
                <a:lnTo>
                  <a:pt x="0" y="1536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67319" y="518795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67319" y="5454650"/>
            <a:ext cx="0" cy="102870"/>
          </a:xfrm>
          <a:custGeom>
            <a:avLst/>
            <a:gdLst/>
            <a:ahLst/>
            <a:cxnLst/>
            <a:rect l="l" t="t" r="r" b="b"/>
            <a:pathLst>
              <a:path h="102870">
                <a:moveTo>
                  <a:pt x="0" y="0"/>
                </a:moveTo>
                <a:lnTo>
                  <a:pt x="0" y="10286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66800" y="13716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66800" y="1638300"/>
            <a:ext cx="0" cy="153670"/>
          </a:xfrm>
          <a:custGeom>
            <a:avLst/>
            <a:gdLst/>
            <a:ahLst/>
            <a:cxnLst/>
            <a:rect l="l" t="t" r="r" b="b"/>
            <a:pathLst>
              <a:path h="153669">
                <a:moveTo>
                  <a:pt x="0" y="0"/>
                </a:moveTo>
                <a:lnTo>
                  <a:pt x="0" y="1536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66800" y="190627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66800" y="217297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66800" y="2439670"/>
            <a:ext cx="0" cy="153670"/>
          </a:xfrm>
          <a:custGeom>
            <a:avLst/>
            <a:gdLst/>
            <a:ahLst/>
            <a:cxnLst/>
            <a:rect l="l" t="t" r="r" b="b"/>
            <a:pathLst>
              <a:path h="153669">
                <a:moveTo>
                  <a:pt x="0" y="0"/>
                </a:moveTo>
                <a:lnTo>
                  <a:pt x="0" y="15366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66800" y="270763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66800" y="297433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66800" y="3241039"/>
            <a:ext cx="0" cy="153670"/>
          </a:xfrm>
          <a:custGeom>
            <a:avLst/>
            <a:gdLst/>
            <a:ahLst/>
            <a:cxnLst/>
            <a:rect l="l" t="t" r="r" b="b"/>
            <a:pathLst>
              <a:path h="153670">
                <a:moveTo>
                  <a:pt x="0" y="0"/>
                </a:moveTo>
                <a:lnTo>
                  <a:pt x="0" y="1536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66800" y="350900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66800" y="377570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66800" y="404240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66800" y="431037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66800" y="457707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66800" y="484377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66800" y="511175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66800" y="5378450"/>
            <a:ext cx="0" cy="102870"/>
          </a:xfrm>
          <a:custGeom>
            <a:avLst/>
            <a:gdLst/>
            <a:ahLst/>
            <a:cxnLst/>
            <a:rect l="l" t="t" r="r" b="b"/>
            <a:pathLst>
              <a:path h="102870">
                <a:moveTo>
                  <a:pt x="0" y="0"/>
                </a:moveTo>
                <a:lnTo>
                  <a:pt x="0" y="10286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8259" y="34290"/>
            <a:ext cx="8921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PEMP</a:t>
            </a:r>
            <a:r>
              <a:rPr sz="1000" spc="-5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2222DB"/>
                </a:solidFill>
                <a:latin typeface="Times New Roman"/>
                <a:cs typeface="Times New Roman"/>
              </a:rPr>
              <a:t>CSN2501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78" y="5338883"/>
            <a:ext cx="168910" cy="1356360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N D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Gangadhar</a:t>
            </a:r>
            <a:r>
              <a:rPr sz="1000" spc="-6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MSRSAS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1579" y="6587490"/>
            <a:ext cx="4098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©M.S.Ramaiah </a:t>
            </a:r>
            <a:r>
              <a:rPr sz="1400" dirty="0">
                <a:latin typeface="Times New Roman"/>
                <a:cs typeface="Times New Roman"/>
              </a:rPr>
              <a:t>School of Advanced Studies -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Bangalore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19201" y="409711"/>
            <a:ext cx="617918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contd…Trace </a:t>
            </a:r>
            <a:r>
              <a:rPr dirty="0"/>
              <a:t>of a </a:t>
            </a:r>
            <a:r>
              <a:rPr spc="-5" dirty="0"/>
              <a:t>Bubble</a:t>
            </a:r>
            <a:r>
              <a:rPr spc="-95" dirty="0"/>
              <a:t> </a:t>
            </a:r>
            <a:r>
              <a:rPr dirty="0"/>
              <a:t>Sort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1869" y="2348229"/>
            <a:ext cx="1287145" cy="280670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935355" algn="l"/>
              </a:tabLst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	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  <a:tabLst>
                <a:tab pos="935355" algn="l"/>
              </a:tabLst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	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  <a:tabLst>
                <a:tab pos="935355" algn="l"/>
              </a:tabLst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	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  <a:tabLst>
                <a:tab pos="935355" algn="l"/>
              </a:tabLst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	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  <a:tabLst>
                <a:tab pos="935355" algn="l"/>
              </a:tabLst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	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69389" y="2734310"/>
            <a:ext cx="276860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276859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62710" y="267716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69389" y="3261359"/>
            <a:ext cx="276860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276859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62710" y="320421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39900" y="2734310"/>
            <a:ext cx="0" cy="523240"/>
          </a:xfrm>
          <a:custGeom>
            <a:avLst/>
            <a:gdLst/>
            <a:ahLst/>
            <a:cxnLst/>
            <a:rect l="l" t="t" r="r" b="b"/>
            <a:pathLst>
              <a:path h="523239">
                <a:moveTo>
                  <a:pt x="0" y="0"/>
                </a:moveTo>
                <a:lnTo>
                  <a:pt x="0" y="523239"/>
                </a:lnTo>
              </a:path>
            </a:pathLst>
          </a:custGeom>
          <a:ln w="38097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901950" y="2348229"/>
            <a:ext cx="363855" cy="280670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6909" y="1969770"/>
            <a:ext cx="2810510" cy="377190"/>
          </a:xfrm>
          <a:custGeom>
            <a:avLst/>
            <a:gdLst/>
            <a:ahLst/>
            <a:cxnLst/>
            <a:rect l="l" t="t" r="r" b="b"/>
            <a:pathLst>
              <a:path w="2810510" h="377189">
                <a:moveTo>
                  <a:pt x="2810510" y="377189"/>
                </a:moveTo>
                <a:lnTo>
                  <a:pt x="2804107" y="330541"/>
                </a:lnTo>
                <a:lnTo>
                  <a:pt x="2786380" y="286361"/>
                </a:lnTo>
                <a:lnTo>
                  <a:pt x="2759551" y="247332"/>
                </a:lnTo>
                <a:lnTo>
                  <a:pt x="2725843" y="216135"/>
                </a:lnTo>
                <a:lnTo>
                  <a:pt x="2687478" y="195450"/>
                </a:lnTo>
                <a:lnTo>
                  <a:pt x="2646679" y="187959"/>
                </a:lnTo>
                <a:lnTo>
                  <a:pt x="1601470" y="187959"/>
                </a:lnTo>
                <a:lnTo>
                  <a:pt x="1561112" y="180563"/>
                </a:lnTo>
                <a:lnTo>
                  <a:pt x="1522871" y="160114"/>
                </a:lnTo>
                <a:lnTo>
                  <a:pt x="1489074" y="129222"/>
                </a:lnTo>
                <a:lnTo>
                  <a:pt x="1462052" y="90499"/>
                </a:lnTo>
                <a:lnTo>
                  <a:pt x="1444131" y="46554"/>
                </a:lnTo>
                <a:lnTo>
                  <a:pt x="1437640" y="0"/>
                </a:lnTo>
                <a:lnTo>
                  <a:pt x="1431242" y="46554"/>
                </a:lnTo>
                <a:lnTo>
                  <a:pt x="1413557" y="90499"/>
                </a:lnTo>
                <a:lnTo>
                  <a:pt x="1386840" y="129222"/>
                </a:lnTo>
                <a:lnTo>
                  <a:pt x="1353349" y="160114"/>
                </a:lnTo>
                <a:lnTo>
                  <a:pt x="1315343" y="180563"/>
                </a:lnTo>
                <a:lnTo>
                  <a:pt x="1275080" y="187959"/>
                </a:lnTo>
                <a:lnTo>
                  <a:pt x="163830" y="187959"/>
                </a:lnTo>
                <a:lnTo>
                  <a:pt x="123031" y="195450"/>
                </a:lnTo>
                <a:lnTo>
                  <a:pt x="84666" y="216135"/>
                </a:lnTo>
                <a:lnTo>
                  <a:pt x="50958" y="247332"/>
                </a:lnTo>
                <a:lnTo>
                  <a:pt x="24129" y="286361"/>
                </a:lnTo>
                <a:lnTo>
                  <a:pt x="6402" y="330541"/>
                </a:lnTo>
                <a:lnTo>
                  <a:pt x="0" y="377189"/>
                </a:lnTo>
              </a:path>
            </a:pathLst>
          </a:custGeom>
          <a:ln w="38097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87420" y="23469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6909" y="196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3400" y="128651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3400" y="155321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400" y="181991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400" y="208787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3400" y="235457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3400" y="262127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3400" y="288925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3400" y="315595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3400" y="342265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3400" y="369062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3400" y="395732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3400" y="422402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3400" y="449199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3400" y="475869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3400" y="502539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3400" y="5292090"/>
            <a:ext cx="0" cy="100330"/>
          </a:xfrm>
          <a:custGeom>
            <a:avLst/>
            <a:gdLst/>
            <a:ahLst/>
            <a:cxnLst/>
            <a:rect l="l" t="t" r="r" b="b"/>
            <a:pathLst>
              <a:path h="100329">
                <a:moveTo>
                  <a:pt x="0" y="0"/>
                </a:moveTo>
                <a:lnTo>
                  <a:pt x="0" y="10033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83789" y="3340100"/>
            <a:ext cx="276860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27686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77110" y="32829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83789" y="3868420"/>
            <a:ext cx="276860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27686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77110" y="381127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49"/>
                </a:lnTo>
                <a:lnTo>
                  <a:pt x="114300" y="114299"/>
                </a:lnTo>
                <a:lnTo>
                  <a:pt x="114300" y="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54300" y="3340100"/>
            <a:ext cx="0" cy="523240"/>
          </a:xfrm>
          <a:custGeom>
            <a:avLst/>
            <a:gdLst/>
            <a:ahLst/>
            <a:cxnLst/>
            <a:rect l="l" t="t" r="r" b="b"/>
            <a:pathLst>
              <a:path h="523239">
                <a:moveTo>
                  <a:pt x="0" y="0"/>
                </a:moveTo>
                <a:lnTo>
                  <a:pt x="0" y="523239"/>
                </a:lnTo>
              </a:path>
            </a:pathLst>
          </a:custGeom>
          <a:ln w="38097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04920" y="128651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04920" y="155321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04920" y="181991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04920" y="208787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04920" y="235457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04920" y="262127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04920" y="288925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04920" y="315595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04920" y="342265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04920" y="369062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04920" y="395732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04920" y="422402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04920" y="449199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04920" y="475869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04920" y="502539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04920" y="5292090"/>
            <a:ext cx="0" cy="100330"/>
          </a:xfrm>
          <a:custGeom>
            <a:avLst/>
            <a:gdLst/>
            <a:ahLst/>
            <a:cxnLst/>
            <a:rect l="l" t="t" r="r" b="b"/>
            <a:pathLst>
              <a:path h="100329">
                <a:moveTo>
                  <a:pt x="0" y="0"/>
                </a:moveTo>
                <a:lnTo>
                  <a:pt x="0" y="10033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219200" y="1361439"/>
            <a:ext cx="1591310" cy="461009"/>
          </a:xfrm>
          <a:prstGeom prst="rect">
            <a:avLst/>
          </a:prstGeom>
          <a:solidFill>
            <a:srgbClr val="7F7F7F"/>
          </a:solidFill>
        </p:spPr>
        <p:txBody>
          <a:bodyPr vert="horz" wrap="square" lIns="0" tIns="46990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370"/>
              </a:spcBef>
            </a:pPr>
            <a:r>
              <a:rPr sz="2400" b="1" i="1" spc="110" dirty="0">
                <a:latin typeface="Lucida Sans"/>
                <a:cs typeface="Lucida Sans"/>
              </a:rPr>
              <a:t>II</a:t>
            </a:r>
            <a:r>
              <a:rPr sz="2400" b="1" i="1" spc="10" dirty="0">
                <a:latin typeface="Lucida Sans"/>
                <a:cs typeface="Lucida Sans"/>
              </a:rPr>
              <a:t> </a:t>
            </a:r>
            <a:r>
              <a:rPr sz="2400" b="1" i="1" spc="190" dirty="0">
                <a:latin typeface="Lucida Sans"/>
                <a:cs typeface="Lucida Sans"/>
              </a:rPr>
              <a:t>Pass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374390" y="3873500"/>
            <a:ext cx="276860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27686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66440" y="3816350"/>
            <a:ext cx="115570" cy="114300"/>
          </a:xfrm>
          <a:custGeom>
            <a:avLst/>
            <a:gdLst/>
            <a:ahLst/>
            <a:cxnLst/>
            <a:rect l="l" t="t" r="r" b="b"/>
            <a:pathLst>
              <a:path w="115570" h="114300">
                <a:moveTo>
                  <a:pt x="115570" y="0"/>
                </a:moveTo>
                <a:lnTo>
                  <a:pt x="0" y="57150"/>
                </a:lnTo>
                <a:lnTo>
                  <a:pt x="115570" y="114300"/>
                </a:lnTo>
                <a:lnTo>
                  <a:pt x="115570" y="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74390" y="4400550"/>
            <a:ext cx="276860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27686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66440" y="4343400"/>
            <a:ext cx="115570" cy="114300"/>
          </a:xfrm>
          <a:custGeom>
            <a:avLst/>
            <a:gdLst/>
            <a:ahLst/>
            <a:cxnLst/>
            <a:rect l="l" t="t" r="r" b="b"/>
            <a:pathLst>
              <a:path w="115570" h="114300">
                <a:moveTo>
                  <a:pt x="115570" y="0"/>
                </a:moveTo>
                <a:lnTo>
                  <a:pt x="0" y="57150"/>
                </a:lnTo>
                <a:lnTo>
                  <a:pt x="115570" y="114300"/>
                </a:lnTo>
                <a:lnTo>
                  <a:pt x="115570" y="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44900" y="3873500"/>
            <a:ext cx="0" cy="520700"/>
          </a:xfrm>
          <a:custGeom>
            <a:avLst/>
            <a:gdLst/>
            <a:ahLst/>
            <a:cxnLst/>
            <a:rect l="l" t="t" r="r" b="b"/>
            <a:pathLst>
              <a:path h="520700">
                <a:moveTo>
                  <a:pt x="0" y="0"/>
                </a:moveTo>
                <a:lnTo>
                  <a:pt x="0" y="520700"/>
                </a:lnTo>
              </a:path>
            </a:pathLst>
          </a:custGeom>
          <a:ln w="38097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67529" y="2734310"/>
            <a:ext cx="276860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27686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60850" y="267716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367529" y="3261359"/>
            <a:ext cx="276860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27686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60850" y="320421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638040" y="2734310"/>
            <a:ext cx="0" cy="521970"/>
          </a:xfrm>
          <a:custGeom>
            <a:avLst/>
            <a:gdLst/>
            <a:ahLst/>
            <a:cxnLst/>
            <a:rect l="l" t="t" r="r" b="b"/>
            <a:pathLst>
              <a:path h="521970">
                <a:moveTo>
                  <a:pt x="0" y="0"/>
                </a:moveTo>
                <a:lnTo>
                  <a:pt x="0" y="521969"/>
                </a:lnTo>
              </a:path>
            </a:pathLst>
          </a:custGeom>
          <a:ln w="38097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897629" y="2348229"/>
            <a:ext cx="1275715" cy="280670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922655" algn="l"/>
              </a:tabLst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	20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  <a:tabLst>
                <a:tab pos="922655" algn="l"/>
              </a:tabLst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	30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  <a:tabLst>
                <a:tab pos="922655" algn="l"/>
              </a:tabLst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	10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  <a:tabLst>
                <a:tab pos="922655" algn="l"/>
              </a:tabLst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	40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  <a:tabLst>
                <a:tab pos="922655" algn="l"/>
              </a:tabLst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	50</a:t>
            </a:r>
            <a:endParaRPr sz="24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279390" y="3265170"/>
            <a:ext cx="276860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27686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72709" y="320802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279390" y="3793490"/>
            <a:ext cx="276860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27686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172709" y="3736340"/>
            <a:ext cx="114300" cy="115570"/>
          </a:xfrm>
          <a:custGeom>
            <a:avLst/>
            <a:gdLst/>
            <a:ahLst/>
            <a:cxnLst/>
            <a:rect l="l" t="t" r="r" b="b"/>
            <a:pathLst>
              <a:path w="114300" h="115570">
                <a:moveTo>
                  <a:pt x="114300" y="0"/>
                </a:moveTo>
                <a:lnTo>
                  <a:pt x="0" y="57150"/>
                </a:lnTo>
                <a:lnTo>
                  <a:pt x="114300" y="115570"/>
                </a:lnTo>
                <a:lnTo>
                  <a:pt x="114300" y="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549900" y="3265170"/>
            <a:ext cx="0" cy="523240"/>
          </a:xfrm>
          <a:custGeom>
            <a:avLst/>
            <a:gdLst/>
            <a:ahLst/>
            <a:cxnLst/>
            <a:rect l="l" t="t" r="r" b="b"/>
            <a:pathLst>
              <a:path h="523239">
                <a:moveTo>
                  <a:pt x="0" y="0"/>
                </a:moveTo>
                <a:lnTo>
                  <a:pt x="0" y="523239"/>
                </a:lnTo>
              </a:path>
            </a:pathLst>
          </a:custGeom>
          <a:ln w="38097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709920" y="128651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709920" y="155321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709920" y="181991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709920" y="208787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09920" y="235457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709920" y="262127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709920" y="288925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709920" y="315595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709920" y="342265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709920" y="369062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709920" y="395732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709920" y="422402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709920" y="449199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709920" y="475869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709920" y="502539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709920" y="529209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3962400" y="1361439"/>
            <a:ext cx="1590040" cy="461009"/>
          </a:xfrm>
          <a:prstGeom prst="rect">
            <a:avLst/>
          </a:prstGeom>
          <a:solidFill>
            <a:srgbClr val="7F7F7F"/>
          </a:solidFill>
        </p:spPr>
        <p:txBody>
          <a:bodyPr vert="horz" wrap="square" lIns="0" tIns="4699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370"/>
              </a:spcBef>
            </a:pPr>
            <a:r>
              <a:rPr sz="2400" b="1" i="1" spc="105" dirty="0">
                <a:latin typeface="Lucida Sans"/>
                <a:cs typeface="Lucida Sans"/>
              </a:rPr>
              <a:t>III</a:t>
            </a:r>
            <a:r>
              <a:rPr sz="2400" b="1" i="1" spc="5" dirty="0">
                <a:latin typeface="Lucida Sans"/>
                <a:cs typeface="Lucida Sans"/>
              </a:rPr>
              <a:t> </a:t>
            </a:r>
            <a:r>
              <a:rPr sz="2400" b="1" i="1" spc="195" dirty="0">
                <a:latin typeface="Lucida Sans"/>
                <a:cs typeface="Lucida Sans"/>
              </a:rPr>
              <a:t>Pass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3950970" y="1971039"/>
            <a:ext cx="1666239" cy="375920"/>
          </a:xfrm>
          <a:custGeom>
            <a:avLst/>
            <a:gdLst/>
            <a:ahLst/>
            <a:cxnLst/>
            <a:rect l="l" t="t" r="r" b="b"/>
            <a:pathLst>
              <a:path w="1666239" h="375919">
                <a:moveTo>
                  <a:pt x="1666239" y="375920"/>
                </a:moveTo>
                <a:lnTo>
                  <a:pt x="1660834" y="320283"/>
                </a:lnTo>
                <a:lnTo>
                  <a:pt x="1646163" y="269158"/>
                </a:lnTo>
                <a:lnTo>
                  <a:pt x="1624543" y="227055"/>
                </a:lnTo>
                <a:lnTo>
                  <a:pt x="1598289" y="198485"/>
                </a:lnTo>
                <a:lnTo>
                  <a:pt x="1569719" y="187960"/>
                </a:lnTo>
                <a:lnTo>
                  <a:pt x="949959" y="187960"/>
                </a:lnTo>
                <a:lnTo>
                  <a:pt x="921390" y="177434"/>
                </a:lnTo>
                <a:lnTo>
                  <a:pt x="895136" y="148864"/>
                </a:lnTo>
                <a:lnTo>
                  <a:pt x="873516" y="106761"/>
                </a:lnTo>
                <a:lnTo>
                  <a:pt x="858845" y="55636"/>
                </a:lnTo>
                <a:lnTo>
                  <a:pt x="853439" y="0"/>
                </a:lnTo>
                <a:lnTo>
                  <a:pt x="848024" y="55636"/>
                </a:lnTo>
                <a:lnTo>
                  <a:pt x="833282" y="106761"/>
                </a:lnTo>
                <a:lnTo>
                  <a:pt x="811469" y="148864"/>
                </a:lnTo>
                <a:lnTo>
                  <a:pt x="784839" y="177434"/>
                </a:lnTo>
                <a:lnTo>
                  <a:pt x="755650" y="187960"/>
                </a:lnTo>
                <a:lnTo>
                  <a:pt x="96519" y="187960"/>
                </a:lnTo>
                <a:lnTo>
                  <a:pt x="67950" y="198485"/>
                </a:lnTo>
                <a:lnTo>
                  <a:pt x="41696" y="227055"/>
                </a:lnTo>
                <a:lnTo>
                  <a:pt x="20076" y="269158"/>
                </a:lnTo>
                <a:lnTo>
                  <a:pt x="5405" y="320283"/>
                </a:lnTo>
                <a:lnTo>
                  <a:pt x="0" y="375920"/>
                </a:lnTo>
              </a:path>
            </a:pathLst>
          </a:custGeom>
          <a:ln w="38097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17209" y="23469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950970" y="197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5955029" y="2348229"/>
            <a:ext cx="363855" cy="280670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6498590" y="2734310"/>
            <a:ext cx="276860" cy="0"/>
          </a:xfrm>
          <a:custGeom>
            <a:avLst/>
            <a:gdLst/>
            <a:ahLst/>
            <a:cxnLst/>
            <a:rect l="l" t="t" r="r" b="b"/>
            <a:pathLst>
              <a:path w="276859">
                <a:moveTo>
                  <a:pt x="27686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391909" y="267716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299" y="0"/>
                </a:moveTo>
                <a:lnTo>
                  <a:pt x="0" y="57150"/>
                </a:lnTo>
                <a:lnTo>
                  <a:pt x="114299" y="114300"/>
                </a:lnTo>
                <a:lnTo>
                  <a:pt x="114299" y="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498590" y="3261359"/>
            <a:ext cx="276860" cy="0"/>
          </a:xfrm>
          <a:custGeom>
            <a:avLst/>
            <a:gdLst/>
            <a:ahLst/>
            <a:cxnLst/>
            <a:rect l="l" t="t" r="r" b="b"/>
            <a:pathLst>
              <a:path w="276859">
                <a:moveTo>
                  <a:pt x="27686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91909" y="320421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299" y="0"/>
                </a:moveTo>
                <a:lnTo>
                  <a:pt x="0" y="57150"/>
                </a:lnTo>
                <a:lnTo>
                  <a:pt x="114299" y="114300"/>
                </a:lnTo>
                <a:lnTo>
                  <a:pt x="114299" y="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769100" y="2734310"/>
            <a:ext cx="0" cy="521970"/>
          </a:xfrm>
          <a:custGeom>
            <a:avLst/>
            <a:gdLst/>
            <a:ahLst/>
            <a:cxnLst/>
            <a:rect l="l" t="t" r="r" b="b"/>
            <a:pathLst>
              <a:path h="521970">
                <a:moveTo>
                  <a:pt x="0" y="0"/>
                </a:moveTo>
                <a:lnTo>
                  <a:pt x="0" y="521969"/>
                </a:lnTo>
              </a:path>
            </a:pathLst>
          </a:custGeom>
          <a:ln w="38097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5867400" y="1361439"/>
            <a:ext cx="1590040" cy="461009"/>
          </a:xfrm>
          <a:prstGeom prst="rect">
            <a:avLst/>
          </a:prstGeom>
          <a:solidFill>
            <a:srgbClr val="7F7F7F"/>
          </a:solidFill>
        </p:spPr>
        <p:txBody>
          <a:bodyPr vert="horz" wrap="square" lIns="0" tIns="4699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370"/>
              </a:spcBef>
            </a:pPr>
            <a:r>
              <a:rPr sz="2400" b="1" i="1" spc="100" dirty="0">
                <a:latin typeface="Lucida Sans"/>
                <a:cs typeface="Lucida Sans"/>
              </a:rPr>
              <a:t>IV</a:t>
            </a:r>
            <a:r>
              <a:rPr sz="2400" b="1" i="1" spc="5" dirty="0">
                <a:latin typeface="Lucida Sans"/>
                <a:cs typeface="Lucida Sans"/>
              </a:rPr>
              <a:t> </a:t>
            </a:r>
            <a:r>
              <a:rPr sz="2400" b="1" i="1" spc="195" dirty="0">
                <a:latin typeface="Lucida Sans"/>
                <a:cs typeface="Lucida Sans"/>
              </a:rPr>
              <a:t>Pass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5857240" y="1971039"/>
            <a:ext cx="830580" cy="375920"/>
          </a:xfrm>
          <a:custGeom>
            <a:avLst/>
            <a:gdLst/>
            <a:ahLst/>
            <a:cxnLst/>
            <a:rect l="l" t="t" r="r" b="b"/>
            <a:pathLst>
              <a:path w="830579" h="375919">
                <a:moveTo>
                  <a:pt x="830580" y="375920"/>
                </a:moveTo>
                <a:lnTo>
                  <a:pt x="826452" y="306903"/>
                </a:lnTo>
                <a:lnTo>
                  <a:pt x="815657" y="246697"/>
                </a:lnTo>
                <a:lnTo>
                  <a:pt x="800576" y="204112"/>
                </a:lnTo>
                <a:lnTo>
                  <a:pt x="783589" y="187960"/>
                </a:lnTo>
                <a:lnTo>
                  <a:pt x="461010" y="187960"/>
                </a:lnTo>
                <a:lnTo>
                  <a:pt x="443289" y="171807"/>
                </a:lnTo>
                <a:lnTo>
                  <a:pt x="427831" y="129222"/>
                </a:lnTo>
                <a:lnTo>
                  <a:pt x="416897" y="69016"/>
                </a:lnTo>
                <a:lnTo>
                  <a:pt x="412750" y="0"/>
                </a:lnTo>
                <a:lnTo>
                  <a:pt x="408602" y="69016"/>
                </a:lnTo>
                <a:lnTo>
                  <a:pt x="397668" y="129222"/>
                </a:lnTo>
                <a:lnTo>
                  <a:pt x="382210" y="171807"/>
                </a:lnTo>
                <a:lnTo>
                  <a:pt x="364489" y="187960"/>
                </a:lnTo>
                <a:lnTo>
                  <a:pt x="48260" y="187960"/>
                </a:lnTo>
                <a:lnTo>
                  <a:pt x="30539" y="204112"/>
                </a:lnTo>
                <a:lnTo>
                  <a:pt x="15081" y="246697"/>
                </a:lnTo>
                <a:lnTo>
                  <a:pt x="4147" y="306903"/>
                </a:lnTo>
                <a:lnTo>
                  <a:pt x="0" y="375920"/>
                </a:lnTo>
              </a:path>
            </a:pathLst>
          </a:custGeom>
          <a:ln w="38097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687819" y="23469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857240" y="197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691119" y="136271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691119" y="162941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691119" y="189611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691119" y="216407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691119" y="243077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691119" y="269747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691119" y="296545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691119" y="323215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691119" y="349885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691119" y="376682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691119" y="403352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691119" y="430022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691119" y="456819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691119" y="483489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691119" y="510159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691119" y="5369559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5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8087359" y="2423159"/>
            <a:ext cx="363855" cy="280670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400" b="1" i="1" spc="-10" dirty="0">
                <a:solidFill>
                  <a:srgbClr val="006600"/>
                </a:solidFill>
                <a:latin typeface="Arial"/>
                <a:cs typeface="Arial"/>
              </a:rPr>
              <a:t>1</a:t>
            </a:r>
            <a:r>
              <a:rPr sz="2400" b="1" i="1" dirty="0">
                <a:solidFill>
                  <a:srgbClr val="0066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i="1" spc="-10" dirty="0">
                <a:solidFill>
                  <a:srgbClr val="006600"/>
                </a:solidFill>
                <a:latin typeface="Arial"/>
                <a:cs typeface="Arial"/>
              </a:rPr>
              <a:t>2</a:t>
            </a:r>
            <a:r>
              <a:rPr sz="2400" b="1" i="1" dirty="0">
                <a:solidFill>
                  <a:srgbClr val="0066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i="1" spc="-10" dirty="0">
                <a:solidFill>
                  <a:srgbClr val="006600"/>
                </a:solidFill>
                <a:latin typeface="Arial"/>
                <a:cs typeface="Arial"/>
              </a:rPr>
              <a:t>3</a:t>
            </a:r>
            <a:r>
              <a:rPr sz="2400" b="1" i="1" dirty="0">
                <a:solidFill>
                  <a:srgbClr val="0066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i="1" spc="-10" dirty="0">
                <a:solidFill>
                  <a:srgbClr val="006600"/>
                </a:solidFill>
                <a:latin typeface="Arial"/>
                <a:cs typeface="Arial"/>
              </a:rPr>
              <a:t>4</a:t>
            </a:r>
            <a:r>
              <a:rPr sz="2400" b="1" i="1" dirty="0">
                <a:solidFill>
                  <a:srgbClr val="0066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i="1" spc="-10" dirty="0">
                <a:solidFill>
                  <a:srgbClr val="006600"/>
                </a:solidFill>
                <a:latin typeface="Arial"/>
                <a:cs typeface="Arial"/>
              </a:rPr>
              <a:t>5</a:t>
            </a:r>
            <a:r>
              <a:rPr sz="2400" b="1" i="1" dirty="0">
                <a:solidFill>
                  <a:srgbClr val="0066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7848600" y="1437639"/>
            <a:ext cx="1060450" cy="642620"/>
          </a:xfrm>
          <a:prstGeom prst="rect">
            <a:avLst/>
          </a:prstGeom>
          <a:solidFill>
            <a:srgbClr val="7F7F7F"/>
          </a:solidFill>
        </p:spPr>
        <p:txBody>
          <a:bodyPr vert="horz" wrap="square" lIns="0" tIns="46990" rIns="0" bIns="0" rtlCol="0">
            <a:spAutoFit/>
          </a:bodyPr>
          <a:lstStyle/>
          <a:p>
            <a:pPr marL="177800" marR="90805" indent="-78740">
              <a:lnSpc>
                <a:spcPct val="100000"/>
              </a:lnSpc>
              <a:spcBef>
                <a:spcPts val="370"/>
              </a:spcBef>
            </a:pPr>
            <a:r>
              <a:rPr sz="1800" b="1" i="1" spc="200" dirty="0">
                <a:latin typeface="Lucida Sans"/>
                <a:cs typeface="Lucida Sans"/>
              </a:rPr>
              <a:t>S</a:t>
            </a:r>
            <a:r>
              <a:rPr sz="1800" b="1" i="1" spc="130" dirty="0">
                <a:latin typeface="Lucida Sans"/>
                <a:cs typeface="Lucida Sans"/>
              </a:rPr>
              <a:t>o</a:t>
            </a:r>
            <a:r>
              <a:rPr sz="1800" b="1" i="1" spc="80" dirty="0">
                <a:latin typeface="Lucida Sans"/>
                <a:cs typeface="Lucida Sans"/>
              </a:rPr>
              <a:t>rt</a:t>
            </a:r>
            <a:r>
              <a:rPr sz="1800" b="1" i="1" spc="110" dirty="0">
                <a:latin typeface="Lucida Sans"/>
                <a:cs typeface="Lucida Sans"/>
              </a:rPr>
              <a:t>e</a:t>
            </a:r>
            <a:r>
              <a:rPr sz="1800" b="1" i="1" spc="95" dirty="0">
                <a:latin typeface="Lucida Sans"/>
                <a:cs typeface="Lucida Sans"/>
              </a:rPr>
              <a:t>d </a:t>
            </a:r>
            <a:r>
              <a:rPr sz="1800" b="1" i="1" spc="65" dirty="0">
                <a:latin typeface="Lucida Sans"/>
                <a:cs typeface="Lucida Sans"/>
              </a:rPr>
              <a:t> </a:t>
            </a:r>
            <a:r>
              <a:rPr sz="1800" b="1" i="1" spc="30" dirty="0">
                <a:latin typeface="Lucida Sans"/>
                <a:cs typeface="Lucida Sans"/>
              </a:rPr>
              <a:t>Array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119" name="Slide Number Placeholder 1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8259" y="34290"/>
            <a:ext cx="8921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PEMP</a:t>
            </a:r>
            <a:r>
              <a:rPr sz="1000" spc="-5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2222DB"/>
                </a:solidFill>
                <a:latin typeface="Times New Roman"/>
                <a:cs typeface="Times New Roman"/>
              </a:rPr>
              <a:t>CSN2501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78" y="5338883"/>
            <a:ext cx="168910" cy="1356360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N D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Gangadhar</a:t>
            </a:r>
            <a:r>
              <a:rPr sz="1000" spc="-6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MSRSAS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1579" y="6587490"/>
            <a:ext cx="4098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©M.S.Ramaiah </a:t>
            </a:r>
            <a:r>
              <a:rPr sz="1400" dirty="0">
                <a:latin typeface="Times New Roman"/>
                <a:cs typeface="Times New Roman"/>
              </a:rPr>
              <a:t>School of Advanced Studies -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Bangalore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93850" y="371611"/>
            <a:ext cx="525652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Trace </a:t>
            </a:r>
            <a:r>
              <a:rPr dirty="0"/>
              <a:t>of a </a:t>
            </a:r>
            <a:r>
              <a:rPr spc="-10" dirty="0"/>
              <a:t>Selection</a:t>
            </a:r>
            <a:r>
              <a:rPr spc="-65" dirty="0"/>
              <a:t> </a:t>
            </a:r>
            <a:r>
              <a:rPr dirty="0"/>
              <a:t>Sort</a:t>
            </a:r>
          </a:p>
        </p:txBody>
      </p:sp>
      <p:sp>
        <p:nvSpPr>
          <p:cNvPr id="7" name="object 7"/>
          <p:cNvSpPr/>
          <p:nvPr/>
        </p:nvSpPr>
        <p:spPr>
          <a:xfrm>
            <a:off x="1896110" y="1676400"/>
            <a:ext cx="0" cy="1436370"/>
          </a:xfrm>
          <a:custGeom>
            <a:avLst/>
            <a:gdLst/>
            <a:ahLst/>
            <a:cxnLst/>
            <a:rect l="l" t="t" r="r" b="b"/>
            <a:pathLst>
              <a:path h="1436370">
                <a:moveTo>
                  <a:pt x="0" y="0"/>
                </a:moveTo>
                <a:lnTo>
                  <a:pt x="0" y="1436370"/>
                </a:lnTo>
              </a:path>
            </a:pathLst>
          </a:custGeom>
          <a:ln w="38097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4330" y="1676400"/>
            <a:ext cx="276860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276859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17650" y="16192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00529" y="3117850"/>
            <a:ext cx="200660" cy="0"/>
          </a:xfrm>
          <a:custGeom>
            <a:avLst/>
            <a:gdLst/>
            <a:ahLst/>
            <a:cxnLst/>
            <a:rect l="l" t="t" r="r" b="b"/>
            <a:pathLst>
              <a:path w="200660">
                <a:moveTo>
                  <a:pt x="200659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93850" y="306070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56129" y="11430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56129" y="1219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56129" y="12954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56129" y="13716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6129" y="14478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56129" y="1524000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56129" y="160146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56129" y="1677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56129" y="17538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56129" y="18300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56129" y="19062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56129" y="19824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56129" y="2058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56129" y="21348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56129" y="22110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56129" y="22872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56129" y="23647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56129" y="24409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56129" y="25171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56129" y="25933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56129" y="26695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56129" y="27457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56129" y="28219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56129" y="28981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56129" y="29743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56129" y="30505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56129" y="3126739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56129" y="320421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56129" y="32804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56129" y="3356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56129" y="34328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56129" y="3509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56129" y="35852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56129" y="36614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056129" y="3737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56129" y="38138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56129" y="3890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56129" y="396620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056129" y="40436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56129" y="41198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56129" y="4196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56129" y="42722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56129" y="4348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56129" y="44246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056129" y="45008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056129" y="4577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056129" y="46532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056129" y="4729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56129" y="4806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56129" y="48831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056129" y="49593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056129" y="5035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056129" y="51117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056129" y="5187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6129" y="52641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56129" y="53403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056129" y="5416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056129" y="54927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056129" y="5568950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4"/>
                </a:moveTo>
                <a:lnTo>
                  <a:pt x="19050" y="19684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056129" y="56464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56129" y="57226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056129" y="57988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56129" y="58750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056129" y="59512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306070" y="991362"/>
            <a:ext cx="1245235" cy="506666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400" spc="-5" dirty="0">
                <a:latin typeface="Times New Roman"/>
                <a:cs typeface="Times New Roman"/>
              </a:rPr>
              <a:t>Passes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1210" dirty="0">
                <a:latin typeface="Symbol"/>
                <a:cs typeface="Symbol"/>
              </a:rPr>
              <a:t></a:t>
            </a:r>
            <a:endParaRPr sz="2400">
              <a:latin typeface="Symbol"/>
              <a:cs typeface="Symbol"/>
            </a:endParaRPr>
          </a:p>
          <a:p>
            <a:pPr marL="163195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A[0] =</a:t>
            </a:r>
            <a:r>
              <a:rPr sz="20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45</a:t>
            </a:r>
            <a:endParaRPr sz="2000">
              <a:latin typeface="Arial"/>
              <a:cs typeface="Arial"/>
            </a:endParaRPr>
          </a:p>
          <a:p>
            <a:pPr marL="163195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A[1] =</a:t>
            </a:r>
            <a:r>
              <a:rPr sz="20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  <a:p>
            <a:pPr marL="163195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A[2] =</a:t>
            </a:r>
            <a:r>
              <a:rPr sz="20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40</a:t>
            </a:r>
            <a:endParaRPr sz="2000">
              <a:latin typeface="Arial"/>
              <a:cs typeface="Arial"/>
            </a:endParaRPr>
          </a:p>
          <a:p>
            <a:pPr marL="163195">
              <a:lnSpc>
                <a:spcPct val="100000"/>
              </a:lnSpc>
              <a:spcBef>
                <a:spcPts val="124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A[3] =</a:t>
            </a:r>
            <a:r>
              <a:rPr sz="20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05</a:t>
            </a:r>
            <a:endParaRPr sz="2000">
              <a:latin typeface="Arial"/>
              <a:cs typeface="Arial"/>
            </a:endParaRPr>
          </a:p>
          <a:p>
            <a:pPr marL="163195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A[4] =</a:t>
            </a:r>
            <a:r>
              <a:rPr sz="20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15</a:t>
            </a:r>
            <a:endParaRPr sz="2000">
              <a:latin typeface="Arial"/>
              <a:cs typeface="Arial"/>
            </a:endParaRPr>
          </a:p>
          <a:p>
            <a:pPr marL="163195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A[5] =</a:t>
            </a:r>
            <a:r>
              <a:rPr sz="20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25</a:t>
            </a:r>
            <a:endParaRPr sz="2000">
              <a:latin typeface="Arial"/>
              <a:cs typeface="Arial"/>
            </a:endParaRPr>
          </a:p>
          <a:p>
            <a:pPr marL="163195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A[6] =</a:t>
            </a:r>
            <a:r>
              <a:rPr sz="20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50</a:t>
            </a:r>
            <a:endParaRPr sz="2000">
              <a:latin typeface="Arial"/>
              <a:cs typeface="Arial"/>
            </a:endParaRPr>
          </a:p>
          <a:p>
            <a:pPr marL="163195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A[7] =</a:t>
            </a:r>
            <a:r>
              <a:rPr sz="20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35</a:t>
            </a:r>
            <a:endParaRPr sz="2000">
              <a:latin typeface="Arial"/>
              <a:cs typeface="Arial"/>
            </a:endParaRPr>
          </a:p>
          <a:p>
            <a:pPr marL="163195">
              <a:lnSpc>
                <a:spcPct val="100000"/>
              </a:lnSpc>
              <a:spcBef>
                <a:spcPts val="124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A[8] =</a:t>
            </a:r>
            <a:r>
              <a:rPr sz="20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30</a:t>
            </a:r>
            <a:endParaRPr sz="2000">
              <a:latin typeface="Arial"/>
              <a:cs typeface="Arial"/>
            </a:endParaRPr>
          </a:p>
          <a:p>
            <a:pPr marL="163195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A[9] =</a:t>
            </a:r>
            <a:r>
              <a:rPr sz="20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287270" y="823722"/>
            <a:ext cx="369570" cy="5234305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680"/>
              </a:spcBef>
            </a:pPr>
            <a:r>
              <a:rPr sz="2400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05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40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45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15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25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50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35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30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956560" y="2133600"/>
            <a:ext cx="0" cy="3721100"/>
          </a:xfrm>
          <a:custGeom>
            <a:avLst/>
            <a:gdLst/>
            <a:ahLst/>
            <a:cxnLst/>
            <a:rect l="l" t="t" r="r" b="b"/>
            <a:pathLst>
              <a:path h="3721100">
                <a:moveTo>
                  <a:pt x="0" y="0"/>
                </a:moveTo>
                <a:lnTo>
                  <a:pt x="0" y="3721100"/>
                </a:lnTo>
              </a:path>
            </a:pathLst>
          </a:custGeom>
          <a:ln w="38097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688589" y="2133600"/>
            <a:ext cx="274320" cy="0"/>
          </a:xfrm>
          <a:custGeom>
            <a:avLst/>
            <a:gdLst/>
            <a:ahLst/>
            <a:cxnLst/>
            <a:rect l="l" t="t" r="r" b="b"/>
            <a:pathLst>
              <a:path w="274319">
                <a:moveTo>
                  <a:pt x="27432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581910" y="20764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760979" y="5859779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199389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653029" y="5802629"/>
            <a:ext cx="115570" cy="114300"/>
          </a:xfrm>
          <a:custGeom>
            <a:avLst/>
            <a:gdLst/>
            <a:ahLst/>
            <a:cxnLst/>
            <a:rect l="l" t="t" r="r" b="b"/>
            <a:pathLst>
              <a:path w="115569" h="114300">
                <a:moveTo>
                  <a:pt x="115569" y="0"/>
                </a:moveTo>
                <a:lnTo>
                  <a:pt x="0" y="57150"/>
                </a:lnTo>
                <a:lnTo>
                  <a:pt x="115569" y="114300"/>
                </a:lnTo>
                <a:lnTo>
                  <a:pt x="115569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119120" y="11430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119120" y="1219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119120" y="12954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119120" y="13716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119120" y="14478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19120" y="1524000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119120" y="160146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119120" y="1677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119120" y="17538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119120" y="18300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119120" y="19062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119120" y="19824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119120" y="2058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119120" y="21348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119120" y="22110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119120" y="22872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119120" y="23647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119120" y="24409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119120" y="25171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119120" y="25933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119120" y="26695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119120" y="27457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119120" y="28219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119120" y="28981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119120" y="29743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119120" y="30505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119120" y="3126739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119120" y="320421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119120" y="32804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119120" y="3356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119120" y="34328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119120" y="3509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119120" y="35852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119120" y="36614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119120" y="3737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119120" y="38138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119120" y="3890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119120" y="396620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119120" y="40436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119120" y="41198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119120" y="4196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119120" y="42722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119120" y="4348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119120" y="44246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119120" y="45008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119120" y="4577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119120" y="46532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119120" y="4729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119120" y="4806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119120" y="48831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119120" y="49593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119120" y="5035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119120" y="51117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119120" y="5187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119120" y="52641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119120" y="53403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119120" y="5416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119120" y="54927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119120" y="5568950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4"/>
                </a:moveTo>
                <a:lnTo>
                  <a:pt x="19050" y="19684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119120" y="56464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119120" y="57226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119120" y="57988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119120" y="58750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119120" y="59512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 txBox="1"/>
          <p:nvPr/>
        </p:nvSpPr>
        <p:spPr>
          <a:xfrm>
            <a:off x="3430270" y="823722"/>
            <a:ext cx="369570" cy="5234305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680"/>
              </a:spcBef>
            </a:pP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05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40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45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15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25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50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35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30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4103370" y="2590800"/>
            <a:ext cx="0" cy="979169"/>
          </a:xfrm>
          <a:custGeom>
            <a:avLst/>
            <a:gdLst/>
            <a:ahLst/>
            <a:cxnLst/>
            <a:rect l="l" t="t" r="r" b="b"/>
            <a:pathLst>
              <a:path h="979170">
                <a:moveTo>
                  <a:pt x="0" y="0"/>
                </a:moveTo>
                <a:lnTo>
                  <a:pt x="0" y="979170"/>
                </a:lnTo>
              </a:path>
            </a:pathLst>
          </a:custGeom>
          <a:ln w="38097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832859" y="2590800"/>
            <a:ext cx="276860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27686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726179" y="25336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909059" y="3575050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199389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801109" y="3517900"/>
            <a:ext cx="115570" cy="114300"/>
          </a:xfrm>
          <a:custGeom>
            <a:avLst/>
            <a:gdLst/>
            <a:ahLst/>
            <a:cxnLst/>
            <a:rect l="l" t="t" r="r" b="b"/>
            <a:pathLst>
              <a:path w="115570" h="114300">
                <a:moveTo>
                  <a:pt x="115569" y="0"/>
                </a:moveTo>
                <a:lnTo>
                  <a:pt x="0" y="57150"/>
                </a:lnTo>
                <a:lnTo>
                  <a:pt x="115569" y="114300"/>
                </a:lnTo>
                <a:lnTo>
                  <a:pt x="115569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185920" y="11430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185920" y="1219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185920" y="12954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185920" y="13716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185920" y="14478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185920" y="1524000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185920" y="160146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185920" y="1677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185920" y="17538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185920" y="18300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185920" y="19062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185920" y="19824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185920" y="2058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185920" y="21348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185920" y="22110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185920" y="22872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185920" y="23647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185920" y="24409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185920" y="25171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185920" y="25933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185920" y="26695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185920" y="27457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185920" y="28219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185920" y="28981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185920" y="29743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185920" y="30505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185920" y="3126739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185920" y="320421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185920" y="32804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185920" y="3356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185920" y="34328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185920" y="3509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185920" y="35852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185920" y="36614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185920" y="3737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185920" y="38138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185920" y="3890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185920" y="396620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185920" y="40436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185920" y="41198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185920" y="4196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185920" y="42722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185920" y="4348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185920" y="44246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185920" y="45008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185920" y="4577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185920" y="46532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185920" y="4729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185920" y="4806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185920" y="48831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185920" y="49593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185920" y="5035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185920" y="51117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185920" y="5187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185920" y="52641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185920" y="53403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185920" y="5416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185920" y="54927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185920" y="5568950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4"/>
                </a:moveTo>
                <a:lnTo>
                  <a:pt x="19050" y="19684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185920" y="56464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185920" y="57226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185920" y="57988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185920" y="58750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185920" y="59512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013959" y="3048000"/>
            <a:ext cx="0" cy="2807970"/>
          </a:xfrm>
          <a:custGeom>
            <a:avLst/>
            <a:gdLst/>
            <a:ahLst/>
            <a:cxnLst/>
            <a:rect l="l" t="t" r="r" b="b"/>
            <a:pathLst>
              <a:path h="2807970">
                <a:moveTo>
                  <a:pt x="0" y="0"/>
                </a:moveTo>
                <a:lnTo>
                  <a:pt x="0" y="2807970"/>
                </a:lnTo>
              </a:path>
            </a:pathLst>
          </a:custGeom>
          <a:ln w="38097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745990" y="3048000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27432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639309" y="29908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818379" y="5861050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19939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710429" y="5803900"/>
            <a:ext cx="115570" cy="114300"/>
          </a:xfrm>
          <a:custGeom>
            <a:avLst/>
            <a:gdLst/>
            <a:ahLst/>
            <a:cxnLst/>
            <a:rect l="l" t="t" r="r" b="b"/>
            <a:pathLst>
              <a:path w="115570" h="114300">
                <a:moveTo>
                  <a:pt x="115570" y="0"/>
                </a:moveTo>
                <a:lnTo>
                  <a:pt x="0" y="57150"/>
                </a:lnTo>
                <a:lnTo>
                  <a:pt x="115570" y="114300"/>
                </a:lnTo>
                <a:lnTo>
                  <a:pt x="115570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 txBox="1"/>
          <p:nvPr/>
        </p:nvSpPr>
        <p:spPr>
          <a:xfrm>
            <a:off x="4344670" y="823722"/>
            <a:ext cx="369570" cy="5234305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680"/>
              </a:spcBef>
            </a:pP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05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15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45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40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25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50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35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30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3" name="object 223"/>
          <p:cNvSpPr/>
          <p:nvPr/>
        </p:nvSpPr>
        <p:spPr>
          <a:xfrm>
            <a:off x="5176520" y="11430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176520" y="1219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176520" y="12954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176520" y="13716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176520" y="14478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176520" y="1524000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176520" y="160146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176520" y="1677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176520" y="17538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176520" y="18300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176520" y="19062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176520" y="19824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176520" y="2058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176520" y="21348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176520" y="22110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176520" y="22872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176520" y="23647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176520" y="24409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176520" y="25171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176520" y="25933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176520" y="26695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176520" y="27457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176520" y="28219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176520" y="28981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176520" y="29743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176520" y="30505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176520" y="3126739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176520" y="320421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176520" y="32804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176520" y="3356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5176520" y="34328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176520" y="3509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176520" y="35852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176520" y="36614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176520" y="3737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176520" y="38138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176520" y="3890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176520" y="396620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176520" y="40436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176520" y="41198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176520" y="4196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176520" y="42722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5176520" y="4348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5176520" y="44246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5176520" y="45008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5176520" y="4577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5176520" y="46532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5176520" y="4729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5176520" y="4806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5176520" y="48831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5176520" y="49593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5176520" y="5035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5176520" y="51117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5176520" y="5187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5176520" y="52641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5176520" y="53403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5176520" y="5416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5176520" y="54927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5176520" y="5568950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4"/>
                </a:moveTo>
                <a:lnTo>
                  <a:pt x="19050" y="19684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5176520" y="56464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5176520" y="57226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5176520" y="57988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176520" y="58750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176520" y="59512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6079490" y="350520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79">
                <a:moveTo>
                  <a:pt x="0" y="0"/>
                </a:moveTo>
                <a:lnTo>
                  <a:pt x="0" y="449580"/>
                </a:lnTo>
              </a:path>
            </a:pathLst>
          </a:custGeom>
          <a:ln w="38097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736590" y="3505200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>
                <a:moveTo>
                  <a:pt x="34925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629909" y="34480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5736590" y="3957320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>
                <a:moveTo>
                  <a:pt x="34925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5629909" y="390017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49"/>
                </a:lnTo>
                <a:lnTo>
                  <a:pt x="114300" y="114299"/>
                </a:lnTo>
                <a:lnTo>
                  <a:pt x="114300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 txBox="1"/>
          <p:nvPr/>
        </p:nvSpPr>
        <p:spPr>
          <a:xfrm>
            <a:off x="5335270" y="823722"/>
            <a:ext cx="371475" cy="5234305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680"/>
              </a:spcBef>
            </a:pP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05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15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40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25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50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35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30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45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3" name="object 293"/>
          <p:cNvSpPr/>
          <p:nvPr/>
        </p:nvSpPr>
        <p:spPr>
          <a:xfrm>
            <a:off x="6167120" y="11430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6167120" y="1219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6167120" y="12954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6167120" y="13716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6167120" y="14478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6167120" y="1524000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6167120" y="160146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6167120" y="1677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6167120" y="17538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6167120" y="18300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6167120" y="19062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6167120" y="19824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6167120" y="2058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6167120" y="21348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6167120" y="22110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6167120" y="22872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6167120" y="23647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6167120" y="24409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6167120" y="25171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6167120" y="25933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6167120" y="26695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6167120" y="27457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6167120" y="28219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6167120" y="28981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6167120" y="29743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6167120" y="30505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6167120" y="3126739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6167120" y="320421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6167120" y="32804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6167120" y="3356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6167120" y="34328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6167120" y="3509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6167120" y="35852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6167120" y="36614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6167120" y="3737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6167120" y="38138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6167120" y="3890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6167120" y="396620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6167120" y="40436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6167120" y="41198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6167120" y="4196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6167120" y="42722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6167120" y="4348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6167120" y="44246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6167120" y="45008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6167120" y="4577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6167120" y="46532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6167120" y="4729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6167120" y="4806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6167120" y="48831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6167120" y="49593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6167120" y="5035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6167120" y="51117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6167120" y="5187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6167120" y="52641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6167120" y="53403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6167120" y="5416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6167120" y="54927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6167120" y="5568950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4"/>
                </a:moveTo>
                <a:lnTo>
                  <a:pt x="19050" y="19684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6167120" y="56464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6167120" y="57226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6167120" y="57988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6167120" y="58750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6167120" y="59512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7073900" y="3962400"/>
            <a:ext cx="0" cy="1436370"/>
          </a:xfrm>
          <a:custGeom>
            <a:avLst/>
            <a:gdLst/>
            <a:ahLst/>
            <a:cxnLst/>
            <a:rect l="l" t="t" r="r" b="b"/>
            <a:pathLst>
              <a:path h="1436370">
                <a:moveTo>
                  <a:pt x="0" y="0"/>
                </a:moveTo>
                <a:lnTo>
                  <a:pt x="0" y="1436370"/>
                </a:lnTo>
              </a:path>
            </a:pathLst>
          </a:custGeom>
          <a:ln w="38097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6728459" y="3962400"/>
            <a:ext cx="351790" cy="0"/>
          </a:xfrm>
          <a:custGeom>
            <a:avLst/>
            <a:gdLst/>
            <a:ahLst/>
            <a:cxnLst/>
            <a:rect l="l" t="t" r="r" b="b"/>
            <a:pathLst>
              <a:path w="351790">
                <a:moveTo>
                  <a:pt x="35179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6621780" y="39052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6728459" y="5402579"/>
            <a:ext cx="351790" cy="0"/>
          </a:xfrm>
          <a:custGeom>
            <a:avLst/>
            <a:gdLst/>
            <a:ahLst/>
            <a:cxnLst/>
            <a:rect l="l" t="t" r="r" b="b"/>
            <a:pathLst>
              <a:path w="351790">
                <a:moveTo>
                  <a:pt x="35179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6621780" y="534542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 txBox="1"/>
          <p:nvPr/>
        </p:nvSpPr>
        <p:spPr>
          <a:xfrm>
            <a:off x="6324600" y="823722"/>
            <a:ext cx="309245" cy="5234305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1680"/>
              </a:spcBef>
            </a:pPr>
            <a:r>
              <a:rPr sz="2400" dirty="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3" name="object 363"/>
          <p:cNvSpPr/>
          <p:nvPr/>
        </p:nvSpPr>
        <p:spPr>
          <a:xfrm>
            <a:off x="7157719" y="11430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7157719" y="1219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7157719" y="12954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7157719" y="13716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7157719" y="14478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7157719" y="1524000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7157719" y="160146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7157719" y="1677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7157719" y="17538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7157719" y="18300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7157719" y="19062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7157719" y="19824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7157719" y="2058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7157719" y="21348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7157719" y="22110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7157719" y="22872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7157719" y="23647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7157719" y="24409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7157719" y="25171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7157719" y="25933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7157719" y="26695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7157719" y="27457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7157719" y="28219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7157719" y="28981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7157719" y="29743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7157719" y="30505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7157719" y="3126739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7157719" y="320421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7157719" y="32804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7157719" y="3356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7157719" y="34328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7157719" y="3509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7157719" y="35852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7157719" y="36614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7157719" y="3737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7157719" y="38138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7157719" y="3890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7157719" y="396620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7157719" y="40436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7157719" y="41198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7157719" y="4196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7157719" y="42722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7157719" y="4348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7157719" y="44246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7157719" y="45008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7157719" y="4577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7157719" y="46532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7157719" y="4729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7157719" y="4806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7157719" y="48831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7157719" y="49593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7157719" y="5035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7157719" y="51117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7157719" y="5187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7157719" y="52641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7157719" y="53403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7157719" y="5416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7157719" y="54927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7157719" y="5568950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4"/>
                </a:moveTo>
                <a:lnTo>
                  <a:pt x="19050" y="19684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7157719" y="56464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7157719" y="57226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7157719" y="57988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7157719" y="58750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7157719" y="59512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 txBox="1"/>
          <p:nvPr/>
        </p:nvSpPr>
        <p:spPr>
          <a:xfrm>
            <a:off x="7316469" y="4179570"/>
            <a:ext cx="307975" cy="187833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8" name="object 428"/>
          <p:cNvSpPr/>
          <p:nvPr/>
        </p:nvSpPr>
        <p:spPr>
          <a:xfrm>
            <a:off x="8064500" y="4419600"/>
            <a:ext cx="0" cy="521970"/>
          </a:xfrm>
          <a:custGeom>
            <a:avLst/>
            <a:gdLst/>
            <a:ahLst/>
            <a:cxnLst/>
            <a:rect l="l" t="t" r="r" b="b"/>
            <a:pathLst>
              <a:path h="521970">
                <a:moveTo>
                  <a:pt x="0" y="0"/>
                </a:moveTo>
                <a:lnTo>
                  <a:pt x="0" y="521969"/>
                </a:lnTo>
              </a:path>
            </a:pathLst>
          </a:custGeom>
          <a:ln w="38097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7719059" y="4419600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>
                <a:moveTo>
                  <a:pt x="34925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7612380" y="43624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7719059" y="4946650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>
                <a:moveTo>
                  <a:pt x="34925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7612380" y="488950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 txBox="1"/>
          <p:nvPr/>
        </p:nvSpPr>
        <p:spPr>
          <a:xfrm>
            <a:off x="7316469" y="823722"/>
            <a:ext cx="445770" cy="3381375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680"/>
              </a:spcBef>
            </a:pP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05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15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25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30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4" name="object 434"/>
          <p:cNvSpPr/>
          <p:nvPr/>
        </p:nvSpPr>
        <p:spPr>
          <a:xfrm>
            <a:off x="8148319" y="11430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8148319" y="1219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8148319" y="12954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8148319" y="13716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8148319" y="14478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8148319" y="1524000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8148319" y="160146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8148319" y="1677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8148319" y="17538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8148319" y="18300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8148319" y="19062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8148319" y="19824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8148319" y="2058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8148319" y="21348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8148319" y="22110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8148319" y="22872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8148319" y="23647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8148319" y="24409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8148319" y="25171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8148319" y="25933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8148319" y="26695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8148319" y="27457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8148319" y="28219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8148319" y="28981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8148319" y="29743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8148319" y="30505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8148319" y="3126739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8148319" y="320421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8148319" y="32804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8148319" y="3356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8148319" y="34328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8148319" y="3509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8148319" y="35852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8148319" y="36614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8148319" y="3737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8148319" y="38138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8148319" y="3890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8148319" y="396620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8148319" y="40436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8148319" y="41198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8148319" y="4196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8148319" y="42722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8148319" y="4348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8148319" y="44246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8148319" y="45008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8148319" y="4577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8148319" y="46532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8148319" y="4729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8148319" y="4806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8148319" y="48831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8148319" y="49593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8148319" y="5035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8148319" y="51117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8148319" y="5187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8148319" y="52641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8148319" y="53403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8148319" y="5416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8148319" y="54927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8148319" y="5568950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4"/>
                </a:moveTo>
                <a:lnTo>
                  <a:pt x="19050" y="19684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8148319" y="56464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8148319" y="57226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8148319" y="57988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8148319" y="58750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8148319" y="59512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Slide Number Placeholder 49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1067</TotalTime>
  <Words>938</Words>
  <Application>Microsoft Office PowerPoint</Application>
  <PresentationFormat>On-screen Show (4:3)</PresentationFormat>
  <Paragraphs>516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Garamond</vt:lpstr>
      <vt:lpstr>Lucida Sans</vt:lpstr>
      <vt:lpstr>Symbol</vt:lpstr>
      <vt:lpstr>Times New Roman</vt:lpstr>
      <vt:lpstr>Organic</vt:lpstr>
      <vt:lpstr>Sorting Algorithms Examples</vt:lpstr>
      <vt:lpstr>Textbook</vt:lpstr>
      <vt:lpstr>List of Various Sorting Algorithms</vt:lpstr>
      <vt:lpstr>1. BUBBLE SORT</vt:lpstr>
      <vt:lpstr>1. BUBBLE SORT</vt:lpstr>
      <vt:lpstr>1. BUBBLE SORT</vt:lpstr>
      <vt:lpstr>Trace of a Bubble Sort</vt:lpstr>
      <vt:lpstr>contd…Trace of a Bubble Sort</vt:lpstr>
      <vt:lpstr>Trace of a Selection Sort</vt:lpstr>
      <vt:lpstr>contd….Trace of a Selection Sort</vt:lpstr>
      <vt:lpstr>Example For Selection Sort</vt:lpstr>
      <vt:lpstr>Example For Selection Sort</vt:lpstr>
      <vt:lpstr>3. INSERTION SORT</vt:lpstr>
      <vt:lpstr>3. INSERTION SORT</vt:lpstr>
      <vt:lpstr>Trace: Insertion Sort</vt:lpstr>
      <vt:lpstr>Trace of a Merge Sort</vt:lpstr>
      <vt:lpstr>Trace of a Quick Sort</vt:lpstr>
      <vt:lpstr>Trace of a Quick Sort</vt:lpstr>
      <vt:lpstr>Trace of a Quick Sort i j</vt:lpstr>
      <vt:lpstr>Trace of a Quick Sort i,j</vt:lpstr>
      <vt:lpstr>Trace of a Quick Sort</vt:lpstr>
      <vt:lpstr>Example for Quick Sort</vt:lpstr>
      <vt:lpstr>Example for Quick Sort</vt:lpstr>
      <vt:lpstr>Example for Quick Sort</vt:lpstr>
      <vt:lpstr>4. QUICK SORT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and Searching Techniques</dc:title>
  <dc:subject>Data Structures and Algorithms</dc:subject>
  <dc:creator>Shilpa R. G.</dc:creator>
  <cp:lastModifiedBy>BCAS</cp:lastModifiedBy>
  <cp:revision>35</cp:revision>
  <dcterms:created xsi:type="dcterms:W3CDTF">2020-01-12T14:58:47Z</dcterms:created>
  <dcterms:modified xsi:type="dcterms:W3CDTF">2021-03-16T07:06:48Z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2013-11-07T00:00:00Z</vt:filetime>
  </property>
  <property fmtid="{D5CDD505-2E9C-101B-9397-08002B2CF9AE}" pid="3" name="Creator">
    <vt:lpwstr>Impress</vt:lpwstr>
  </property>
  <property fmtid="{D5CDD505-2E9C-101B-9397-08002B2CF9AE}" pid="4" name="LastSaved">
    <vt:filetime>2013-11-07T00:00:00Z</vt:filetime>
  </property>
</Properties>
</file>