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55" r:id="rId2"/>
    <p:sldId id="265" r:id="rId3"/>
    <p:sldId id="266" r:id="rId4"/>
    <p:sldId id="262" r:id="rId5"/>
    <p:sldId id="268" r:id="rId6"/>
    <p:sldId id="269" r:id="rId7"/>
    <p:sldId id="271" r:id="rId8"/>
    <p:sldId id="272" r:id="rId9"/>
    <p:sldId id="277" r:id="rId10"/>
    <p:sldId id="275" r:id="rId11"/>
    <p:sldId id="278" r:id="rId12"/>
    <p:sldId id="279" r:id="rId13"/>
    <p:sldId id="281" r:id="rId14"/>
    <p:sldId id="296" r:id="rId15"/>
    <p:sldId id="283" r:id="rId16"/>
    <p:sldId id="287" r:id="rId17"/>
    <p:sldId id="288" r:id="rId18"/>
    <p:sldId id="285" r:id="rId19"/>
    <p:sldId id="290" r:id="rId20"/>
    <p:sldId id="291" r:id="rId21"/>
    <p:sldId id="286" r:id="rId22"/>
    <p:sldId id="301" r:id="rId23"/>
    <p:sldId id="292" r:id="rId24"/>
    <p:sldId id="304" r:id="rId25"/>
    <p:sldId id="293" r:id="rId26"/>
    <p:sldId id="303" r:id="rId27"/>
    <p:sldId id="302" r:id="rId28"/>
    <p:sldId id="306" r:id="rId29"/>
    <p:sldId id="294" r:id="rId30"/>
    <p:sldId id="295" r:id="rId31"/>
    <p:sldId id="308" r:id="rId32"/>
    <p:sldId id="309" r:id="rId33"/>
    <p:sldId id="310" r:id="rId34"/>
    <p:sldId id="311" r:id="rId35"/>
    <p:sldId id="314" r:id="rId36"/>
    <p:sldId id="299" r:id="rId37"/>
    <p:sldId id="298" r:id="rId38"/>
    <p:sldId id="305" r:id="rId39"/>
    <p:sldId id="300" r:id="rId40"/>
    <p:sldId id="315" r:id="rId41"/>
    <p:sldId id="313" r:id="rId42"/>
    <p:sldId id="312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2CAE30F-CFDA-408A-9E17-D2C4A24BC6A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A3C3DA-200E-425F-B010-532F2AC9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1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64A-5D2E-4AF9-B7FE-806319159DC4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266-E134-4A20-8CA5-6925CEFEFAB8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3858-7531-41CF-892F-5EB42BB2DEEE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4CB7-7503-4846-B412-FE256995503E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ECA-6AAC-4ADD-B570-C64FFB68D60B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A6D-AAA2-47A6-8A19-E2E715A9882A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33A-6932-453F-86A1-1701D911BF83}" type="datetime1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AA6-401D-4C63-B18B-AB2D572D6E2F}" type="datetime1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5CE0-96E2-4B76-B99D-1F096CB63108}" type="datetime1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E4CB-7A4E-4C6B-8799-1049CD20D96F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BB15-FFED-478F-88FE-69F8243B027D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40C9-ED91-4B31-8F53-89A941345B59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et" TargetMode="External"/><Relationship Id="rId2" Type="http://schemas.openxmlformats.org/officeDocument/2006/relationships/hyperlink" Target="http://en.wikipedia.org/wiki/Graph_(mathema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et" TargetMode="External"/><Relationship Id="rId2" Type="http://schemas.openxmlformats.org/officeDocument/2006/relationships/hyperlink" Target="http://en.wikipedia.org/wiki/Graph_(mathema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04: Graph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 smtClean="0"/>
          </a:p>
          <a:p>
            <a:r>
              <a:rPr lang="en-US" dirty="0" smtClean="0"/>
              <a:t>HND CSD</a:t>
            </a:r>
          </a:p>
          <a:p>
            <a:r>
              <a:rPr lang="en-US" dirty="0" smtClean="0"/>
              <a:t>BCAS Campus, </a:t>
            </a:r>
            <a:r>
              <a:rPr lang="en-US" dirty="0" err="1" smtClean="0"/>
              <a:t>Kalmunai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basic definitions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70182"/>
            <a:ext cx="8051800" cy="48952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basic definitions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8040254" cy="51863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039"/>
            <a:ext cx="7590351" cy="4708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818" y="1417638"/>
            <a:ext cx="7344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 smtClean="0"/>
              <a:t> cycle </a:t>
            </a:r>
            <a:r>
              <a:rPr lang="en-US" dirty="0" smtClean="0"/>
              <a:t>of a graph is a subset of  its edge set that forms a path such that the </a:t>
            </a:r>
          </a:p>
          <a:p>
            <a:r>
              <a:rPr lang="en-US" dirty="0" smtClean="0"/>
              <a:t>first node of the path corresponds to the last.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5" y="1720663"/>
            <a:ext cx="1707642" cy="1504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225234"/>
            <a:ext cx="192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 graph:</a:t>
            </a:r>
          </a:p>
          <a:p>
            <a:r>
              <a:rPr lang="en-US" sz="1400" dirty="0" smtClean="0"/>
              <a:t>All vertices are adjacent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41565" y="584980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 graph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1114" y="3071345"/>
            <a:ext cx="145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The </a:t>
            </a:r>
            <a:r>
              <a:rPr lang="en-US" sz="1400" dirty="0" err="1" smtClean="0"/>
              <a:t>n</a:t>
            </a:r>
            <a:r>
              <a:rPr lang="en-US" sz="1400" dirty="0" smtClean="0"/>
              <a:t>-cube graph</a:t>
            </a:r>
          </a:p>
          <a:p>
            <a:pPr algn="ctr"/>
            <a:r>
              <a:rPr lang="en-US" sz="1400" dirty="0" err="1" smtClean="0"/>
              <a:t>n</a:t>
            </a:r>
            <a:r>
              <a:rPr lang="en-US" sz="1400" dirty="0" smtClean="0"/>
              <a:t>=3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74" y="1828510"/>
            <a:ext cx="2962026" cy="1043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774" y="3468686"/>
            <a:ext cx="2794000" cy="21381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647" y="1682612"/>
            <a:ext cx="74820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Bipartite graph</a:t>
            </a:r>
          </a:p>
          <a:p>
            <a:r>
              <a:rPr lang="en-US" sz="2400" dirty="0" smtClean="0"/>
              <a:t>A simple graph is called bipartite if its vertex set V can be</a:t>
            </a:r>
          </a:p>
          <a:p>
            <a:r>
              <a:rPr lang="en-US" sz="2400" dirty="0" smtClean="0"/>
              <a:t>partitioned into two disjoint subsets V1 and V2, such that</a:t>
            </a:r>
          </a:p>
          <a:p>
            <a:r>
              <a:rPr lang="en-US" sz="2400" dirty="0" smtClean="0"/>
              <a:t>every edge in the graph connects a vertex in V1 to a vertex</a:t>
            </a:r>
          </a:p>
          <a:p>
            <a:r>
              <a:rPr lang="en-US" sz="2400" dirty="0" smtClean="0"/>
              <a:t>in V2.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75" y="3788590"/>
            <a:ext cx="45085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617" y="5259214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always be colored using two colors.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23708"/>
            <a:ext cx="6350000" cy="3886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representation of graphs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96" y="1999707"/>
            <a:ext cx="6369285" cy="3449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3515" y="5866439"/>
            <a:ext cx="330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(taken from Wolfram </a:t>
            </a:r>
            <a:r>
              <a:rPr lang="en-US" dirty="0" err="1" smtClean="0"/>
              <a:t>Mathworld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771" y="1417638"/>
            <a:ext cx="216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ADJACENCY MATRIX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representation of 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9076" y="1786970"/>
            <a:ext cx="178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ADJACENCY LIST</a:t>
            </a:r>
            <a:endParaRPr lang="en-US" b="1" i="1" dirty="0"/>
          </a:p>
        </p:txBody>
      </p:sp>
      <p:sp>
        <p:nvSpPr>
          <p:cNvPr id="9" name="Oval 8"/>
          <p:cNvSpPr/>
          <p:nvPr/>
        </p:nvSpPr>
        <p:spPr>
          <a:xfrm>
            <a:off x="2462668" y="2874604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4216" y="3737006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62668" y="4552084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7467" y="3737006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9" idx="4"/>
            <a:endCxn id="11" idx="0"/>
          </p:cNvCxnSpPr>
          <p:nvPr/>
        </p:nvCxnSpPr>
        <p:spPr>
          <a:xfrm rot="5400000">
            <a:off x="1808745" y="3798639"/>
            <a:ext cx="1506889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0" idx="2"/>
          </p:cNvCxnSpPr>
          <p:nvPr/>
        </p:nvCxnSpPr>
        <p:spPr>
          <a:xfrm>
            <a:off x="1666508" y="3822302"/>
            <a:ext cx="185770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>
            <a:off x="2595362" y="3043607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4981" y="3907597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844" y="2505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09779" y="33676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04" y="4441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3257" y="36945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483125" y="2486958"/>
          <a:ext cx="2974276" cy="25534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Vertex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Adjacent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to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1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1, 2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1, 2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16526" y="546022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represented as a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95767"/>
            <a:ext cx="5943600" cy="412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214" y="5885394"/>
            <a:ext cx="39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MIT 6.042J/18.062J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30" y="1869257"/>
            <a:ext cx="6146800" cy="397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214" y="5885394"/>
            <a:ext cx="39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MIT 6.042J/18.062J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graph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1582615"/>
            <a:ext cx="7978203" cy="50604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416050"/>
            <a:ext cx="5969000" cy="402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0214" y="5885394"/>
            <a:ext cx="39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MIT 6.042J/18.062J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577" y="1807659"/>
            <a:ext cx="805861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   An </a:t>
            </a:r>
            <a:r>
              <a:rPr lang="en-US" sz="2400" i="1" dirty="0" smtClean="0">
                <a:solidFill>
                  <a:srgbClr val="0000FF"/>
                </a:solidFill>
              </a:rPr>
              <a:t>undirected graph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connected</a:t>
            </a:r>
            <a:r>
              <a:rPr lang="en-US" sz="2400" dirty="0" smtClean="0"/>
              <a:t> if there is a path between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every pair of distinct vertices of the graph.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   A </a:t>
            </a:r>
            <a:r>
              <a:rPr lang="en-US" sz="2400" i="1" dirty="0" smtClean="0">
                <a:solidFill>
                  <a:srgbClr val="FF0000"/>
                </a:solidFill>
              </a:rPr>
              <a:t>connected component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the maximal connected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of the given graph.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issues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38086"/>
            <a:ext cx="8366293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Erdös</a:t>
            </a:r>
            <a:r>
              <a:rPr lang="en-US" sz="2400" b="1" dirty="0" smtClean="0">
                <a:solidFill>
                  <a:srgbClr val="0000FF"/>
                </a:solidFill>
              </a:rPr>
              <a:t> number </a:t>
            </a:r>
            <a:r>
              <a:rPr lang="en-US" sz="2400" dirty="0" smtClean="0"/>
              <a:t>in academic collaboration graph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Erdös</a:t>
            </a:r>
            <a:r>
              <a:rPr lang="en-US" sz="2400" dirty="0" smtClean="0"/>
              <a:t> number = </a:t>
            </a:r>
            <a:r>
              <a:rPr lang="en-US" sz="2400" dirty="0" err="1" smtClean="0"/>
              <a:t>n</a:t>
            </a:r>
            <a:r>
              <a:rPr lang="en-US" sz="2400" dirty="0" smtClean="0"/>
              <a:t> means the person collaborated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	with someone whose </a:t>
            </a:r>
            <a:r>
              <a:rPr lang="en-US" sz="2400" dirty="0" err="1" smtClean="0"/>
              <a:t>Erdös</a:t>
            </a:r>
            <a:r>
              <a:rPr lang="en-US" sz="2400" dirty="0" smtClean="0"/>
              <a:t> number is (n-1)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 Kevin Bacon number </a:t>
            </a:r>
            <a:r>
              <a:rPr lang="en-US" sz="2400" dirty="0" smtClean="0"/>
              <a:t>in Hollywood graph	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Actor Kevin Bacon once remarked that he worked with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everybody in Hollywood, or someone who worked with them.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Kevin Bacon number </a:t>
            </a:r>
            <a:r>
              <a:rPr lang="en-US" sz="2400" dirty="0" smtClean="0"/>
              <a:t>is an adaptation of </a:t>
            </a:r>
            <a:r>
              <a:rPr lang="en-US" sz="2400" dirty="0" err="1" smtClean="0">
                <a:solidFill>
                  <a:srgbClr val="0000FF"/>
                </a:solidFill>
              </a:rPr>
              <a:t>Erdös</a:t>
            </a:r>
            <a:r>
              <a:rPr lang="en-US" sz="2400" dirty="0" smtClean="0"/>
              <a:t> number in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Hollywood movie industry.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 vertex, cut set, cut edge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577" y="1584982"/>
            <a:ext cx="78722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cut vertex </a:t>
            </a:r>
            <a:r>
              <a:rPr lang="en-US" sz="2400" dirty="0" smtClean="0"/>
              <a:t>(or </a:t>
            </a:r>
            <a:r>
              <a:rPr lang="en-US" sz="2400" dirty="0" smtClean="0">
                <a:solidFill>
                  <a:srgbClr val="0000FF"/>
                </a:solidFill>
              </a:rPr>
              <a:t>articulation point ) </a:t>
            </a:r>
            <a:r>
              <a:rPr lang="en-US" sz="2400" dirty="0" smtClean="0"/>
              <a:t>is a vertex, by removing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 smtClean="0"/>
              <a:t>one which </a:t>
            </a:r>
            <a:r>
              <a:rPr lang="en-US" sz="2400" dirty="0" smtClean="0"/>
              <a:t>can partition the graph. A </a:t>
            </a:r>
            <a:r>
              <a:rPr lang="en-US" sz="2400" dirty="0" smtClean="0">
                <a:solidFill>
                  <a:srgbClr val="0000FF"/>
                </a:solidFill>
              </a:rPr>
              <a:t>cut edge </a:t>
            </a:r>
            <a:r>
              <a:rPr lang="en-US" sz="2400" dirty="0" smtClean="0"/>
              <a:t>is an edge by removing </a:t>
            </a:r>
            <a:r>
              <a:rPr lang="en-US" sz="2400" dirty="0"/>
              <a:t>the one which </a:t>
            </a:r>
            <a:r>
              <a:rPr lang="en-US" sz="2400" dirty="0" smtClean="0"/>
              <a:t>can partition the graph. If multiple edges need to be </a:t>
            </a:r>
            <a:r>
              <a:rPr lang="en-US" sz="2400" dirty="0" smtClean="0"/>
              <a:t>removed </a:t>
            </a:r>
            <a:r>
              <a:rPr lang="en-US" sz="2400" dirty="0" smtClean="0"/>
              <a:t>to partition the graph, then the </a:t>
            </a:r>
            <a:r>
              <a:rPr lang="en-US" sz="2400" i="1" dirty="0" smtClean="0">
                <a:solidFill>
                  <a:srgbClr val="0000FF"/>
                </a:solidFill>
              </a:rPr>
              <a:t>minimal set of such </a:t>
            </a:r>
            <a:r>
              <a:rPr lang="en-US" sz="2400" i="1" dirty="0" smtClean="0">
                <a:solidFill>
                  <a:srgbClr val="0000FF"/>
                </a:solidFill>
              </a:rPr>
              <a:t>edges </a:t>
            </a:r>
            <a:r>
              <a:rPr lang="en-US" sz="2400" dirty="0" smtClean="0"/>
              <a:t>is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cut set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02" y="4183208"/>
            <a:ext cx="2540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9" y="4552540"/>
            <a:ext cx="2540000" cy="203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2101" y="6215208"/>
            <a:ext cx="313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taken from Wikipedia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in directed graphs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577" y="1634205"/>
            <a:ext cx="81546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directed graph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strongly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connected</a:t>
            </a:r>
            <a:r>
              <a:rPr lang="en-US" sz="2400" dirty="0" smtClean="0"/>
              <a:t> if there is a path from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any vertex 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to any other vertex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/>
              <a:t> of the graph.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directed graph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weakly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connected</a:t>
            </a:r>
            <a:r>
              <a:rPr lang="en-US" sz="2400" dirty="0" smtClean="0"/>
              <a:t> if there is a path between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any two vertices of the underlying undirected graph.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04" y="4311860"/>
            <a:ext cx="3621456" cy="1427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3878" y="5995366"/>
            <a:ext cx="31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Strongly or weakly connected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19250"/>
            <a:ext cx="6350000" cy="361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905" y="5699169"/>
            <a:ext cx="479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cover is a famous problem in graph theory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425" y="5899224"/>
            <a:ext cx="754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</a:t>
            </a:r>
            <a:r>
              <a:rPr lang="en-US" sz="2000" dirty="0" smtClean="0">
                <a:solidFill>
                  <a:srgbClr val="0000FF"/>
                </a:solidFill>
              </a:rPr>
              <a:t>inimal or minimum vertex cover </a:t>
            </a:r>
            <a:r>
              <a:rPr lang="en-US" sz="2000" dirty="0" smtClean="0"/>
              <a:t>is a famous problem in graph theory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7837" y="1768658"/>
            <a:ext cx="8894306" cy="163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vertex-cover </a:t>
            </a:r>
            <a:r>
              <a:rPr lang="en-US" sz="2000" dirty="0" smtClean="0"/>
              <a:t>of an undirected graph G=(V,E) is a subset </a:t>
            </a:r>
            <a:r>
              <a:rPr lang="en-US" sz="2000" i="1" dirty="0" smtClean="0"/>
              <a:t>V’</a:t>
            </a:r>
            <a:r>
              <a:rPr lang="en-US" sz="2000" dirty="0" smtClean="0"/>
              <a:t> of </a:t>
            </a:r>
            <a:r>
              <a:rPr lang="en-US" sz="2000" i="1" dirty="0" smtClean="0"/>
              <a:t>V</a:t>
            </a:r>
            <a:r>
              <a:rPr lang="en-US" sz="2000" dirty="0" smtClean="0"/>
              <a:t> such that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400" dirty="0" smtClean="0">
                <a:solidFill>
                  <a:srgbClr val="0000FF"/>
                </a:solidFill>
              </a:rPr>
              <a:t>edge </a:t>
            </a:r>
            <a:r>
              <a:rPr lang="en-US" sz="2400" i="1" dirty="0" smtClean="0">
                <a:solidFill>
                  <a:srgbClr val="0000FF"/>
                </a:solidFill>
              </a:rPr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u</a:t>
            </a:r>
            <a:r>
              <a:rPr lang="en-US" sz="2400" i="1" dirty="0" smtClean="0">
                <a:solidFill>
                  <a:srgbClr val="0000FF"/>
                </a:solidFill>
              </a:rPr>
              <a:t>, </a:t>
            </a:r>
            <a:r>
              <a:rPr lang="en-US" sz="2400" i="1" dirty="0" err="1" smtClean="0">
                <a:solidFill>
                  <a:srgbClr val="0000FF"/>
                </a:solidFill>
              </a:rPr>
              <a:t>v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is an edge of </a:t>
            </a:r>
            <a:r>
              <a:rPr lang="en-US" sz="2400" i="1" dirty="0" smtClean="0">
                <a:solidFill>
                  <a:srgbClr val="0000FF"/>
                </a:solidFill>
              </a:rPr>
              <a:t>G</a:t>
            </a:r>
            <a:r>
              <a:rPr lang="en-US" sz="2400" dirty="0" smtClean="0">
                <a:solidFill>
                  <a:srgbClr val="0000FF"/>
                </a:solidFill>
              </a:rPr>
              <a:t>, then </a:t>
            </a:r>
            <a:r>
              <a:rPr lang="en-US" sz="2400" i="1" dirty="0" err="1" smtClean="0">
                <a:solidFill>
                  <a:srgbClr val="0000FF"/>
                </a:solidFill>
              </a:rPr>
              <a:t>u</a:t>
            </a:r>
            <a:r>
              <a:rPr lang="en-US" sz="2400" dirty="0" smtClean="0">
                <a:solidFill>
                  <a:srgbClr val="0000FF"/>
                </a:solidFill>
              </a:rPr>
              <a:t> is in </a:t>
            </a:r>
            <a:r>
              <a:rPr lang="en-US" sz="2400" i="1" dirty="0" smtClean="0">
                <a:solidFill>
                  <a:srgbClr val="0000FF"/>
                </a:solidFill>
              </a:rPr>
              <a:t>V’</a:t>
            </a:r>
            <a:r>
              <a:rPr lang="en-US" sz="2400" dirty="0" smtClean="0">
                <a:solidFill>
                  <a:srgbClr val="0000FF"/>
                </a:solidFill>
              </a:rPr>
              <a:t>, or </a:t>
            </a:r>
            <a:r>
              <a:rPr lang="en-US" sz="2400" i="1" dirty="0" err="1" smtClean="0">
                <a:solidFill>
                  <a:srgbClr val="0000FF"/>
                </a:solidFill>
              </a:rPr>
              <a:t>v</a:t>
            </a:r>
            <a:r>
              <a:rPr lang="en-US" sz="2400" dirty="0" smtClean="0">
                <a:solidFill>
                  <a:srgbClr val="0000FF"/>
                </a:solidFill>
              </a:rPr>
              <a:t> is in </a:t>
            </a:r>
            <a:r>
              <a:rPr lang="en-US" sz="2400" i="1" dirty="0" smtClean="0">
                <a:solidFill>
                  <a:srgbClr val="0000FF"/>
                </a:solidFill>
              </a:rPr>
              <a:t>V’</a:t>
            </a:r>
            <a:r>
              <a:rPr lang="en-US" sz="2400" dirty="0" smtClean="0">
                <a:solidFill>
                  <a:srgbClr val="0000FF"/>
                </a:solidFill>
              </a:rPr>
              <a:t>, or both</a:t>
            </a:r>
            <a:r>
              <a:rPr lang="en-US" sz="2000" dirty="0" smtClean="0"/>
              <a:t>. The set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i="1" dirty="0" smtClean="0"/>
              <a:t>V′</a:t>
            </a:r>
            <a:r>
              <a:rPr lang="en-US" sz="2000" dirty="0" smtClean="0"/>
              <a:t> is said to "cover" the edges of </a:t>
            </a:r>
            <a:r>
              <a:rPr lang="en-US" sz="2000" i="1" dirty="0" smtClean="0"/>
              <a:t>G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39476" y="41070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3" y="3797300"/>
            <a:ext cx="5000252" cy="15680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Dominating 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9279"/>
            <a:ext cx="9199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Computing a minimal or minimum dominating set</a:t>
            </a:r>
            <a:r>
              <a:rPr lang="en-US" sz="2000" dirty="0" smtClean="0"/>
              <a:t> is a famous problem in graph theory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6688" y="1417638"/>
            <a:ext cx="84701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00FF"/>
                </a:solidFill>
              </a:rPr>
              <a:t>dominating set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for a </a:t>
            </a:r>
            <a:r>
              <a:rPr lang="en-US" sz="2400" dirty="0" smtClean="0">
                <a:hlinkClick r:id="rId2" tooltip="Graph (mathematics)"/>
              </a:rPr>
              <a:t>graph</a:t>
            </a: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 = (</a:t>
            </a:r>
            <a:r>
              <a:rPr lang="en-US" sz="2400" i="1" dirty="0" smtClean="0"/>
              <a:t>V</a:t>
            </a:r>
            <a:r>
              <a:rPr lang="en-US" sz="2400" dirty="0" smtClean="0"/>
              <a:t>, </a:t>
            </a:r>
            <a:r>
              <a:rPr lang="en-US" sz="2400" i="1" dirty="0" smtClean="0"/>
              <a:t>E</a:t>
            </a:r>
            <a:r>
              <a:rPr lang="en-US" sz="2400" dirty="0" smtClean="0"/>
              <a:t>) is a </a:t>
            </a:r>
            <a:r>
              <a:rPr lang="en-US" sz="2400" dirty="0" smtClean="0">
                <a:hlinkClick r:id="rId3" tooltip="Subset"/>
              </a:rPr>
              <a:t>subset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dirty="0" smtClean="0"/>
              <a:t> of </a:t>
            </a:r>
            <a:r>
              <a:rPr lang="en-US" sz="2400" i="1" dirty="0" smtClean="0"/>
              <a:t>V</a:t>
            </a:r>
            <a:r>
              <a:rPr lang="en-US" sz="2400" dirty="0" smtClean="0"/>
              <a:t> such that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every vertex not in </a:t>
            </a:r>
            <a:r>
              <a:rPr lang="en-US" sz="2400" i="1" dirty="0" smtClean="0"/>
              <a:t>D</a:t>
            </a:r>
            <a:r>
              <a:rPr lang="en-US" sz="2400" dirty="0" smtClean="0"/>
              <a:t> is adjacent to at least one member of </a:t>
            </a:r>
            <a:r>
              <a:rPr lang="en-US" sz="2400" i="1" dirty="0" smtClean="0"/>
              <a:t>D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9476" y="41070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181" y="2748286"/>
            <a:ext cx="2121287" cy="2931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6778" y="3942550"/>
            <a:ext cx="176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Wikipedia)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688" y="5899224"/>
            <a:ext cx="869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Computing the maximal independent set</a:t>
            </a:r>
            <a:r>
              <a:rPr lang="en-US" sz="2000" dirty="0" smtClean="0"/>
              <a:t> is a well-known problem in graph theory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6688" y="1417638"/>
            <a:ext cx="84528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400" dirty="0" smtClean="0"/>
              <a:t>Given a </a:t>
            </a:r>
            <a:r>
              <a:rPr lang="en-US" sz="2400" dirty="0" smtClean="0">
                <a:hlinkClick r:id="rId2" tooltip="Graph (mathematics)"/>
              </a:rPr>
              <a:t>graph</a:t>
            </a: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 = (</a:t>
            </a:r>
            <a:r>
              <a:rPr lang="en-US" sz="2400" i="1" dirty="0" smtClean="0"/>
              <a:t>V</a:t>
            </a:r>
            <a:r>
              <a:rPr lang="en-US" sz="2400" dirty="0" smtClean="0"/>
              <a:t>, </a:t>
            </a:r>
            <a:r>
              <a:rPr lang="en-US" sz="2400" i="1" dirty="0" smtClean="0"/>
              <a:t>E</a:t>
            </a:r>
            <a:r>
              <a:rPr lang="en-US" sz="2400" dirty="0" smtClean="0"/>
              <a:t>) an independent set is a </a:t>
            </a:r>
            <a:r>
              <a:rPr lang="en-US" sz="2400" dirty="0" smtClean="0">
                <a:hlinkClick r:id="rId3" tooltip="Subset"/>
              </a:rPr>
              <a:t>subset</a:t>
            </a:r>
            <a:r>
              <a:rPr lang="en-US" sz="2400" dirty="0" smtClean="0"/>
              <a:t> of vertices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 two of which are adjacent to one another.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9476" y="41070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4" y="2689105"/>
            <a:ext cx="4663918" cy="2957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19273" y="4167909"/>
            <a:ext cx="176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Wikipedia)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Euler path vs. Hamiltonian path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011" y="2040845"/>
            <a:ext cx="7681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Hamiltonian path </a:t>
            </a:r>
            <a:r>
              <a:rPr lang="en-US" sz="2400" dirty="0" smtClean="0"/>
              <a:t>= A </a:t>
            </a:r>
            <a:r>
              <a:rPr lang="en-US" sz="2400" i="1" dirty="0" smtClean="0"/>
              <a:t>path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0000FF"/>
                </a:solidFill>
              </a:rPr>
              <a:t>passes through </a:t>
            </a:r>
            <a:r>
              <a:rPr lang="en-US" sz="2400" dirty="0" smtClean="0">
                <a:solidFill>
                  <a:srgbClr val="FF0000"/>
                </a:solidFill>
              </a:rPr>
              <a:t>every </a:t>
            </a:r>
            <a:r>
              <a:rPr lang="en-US" sz="2400" b="1" dirty="0" smtClean="0">
                <a:solidFill>
                  <a:srgbClr val="FF0000"/>
                </a:solidFill>
              </a:rPr>
              <a:t>vertex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/>
              <a:t>exactly once. A closed path is a </a:t>
            </a:r>
            <a:r>
              <a:rPr lang="en-US" sz="2400" i="1" dirty="0" smtClean="0">
                <a:solidFill>
                  <a:srgbClr val="0000FF"/>
                </a:solidFill>
              </a:rPr>
              <a:t>Hamiltonian circuit or cycle.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11" y="3402345"/>
            <a:ext cx="76354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Euler path </a:t>
            </a:r>
            <a:r>
              <a:rPr lang="en-US" sz="2400" dirty="0" smtClean="0"/>
              <a:t>= A </a:t>
            </a:r>
            <a:r>
              <a:rPr lang="en-US" sz="2400" i="1" dirty="0" smtClean="0"/>
              <a:t>path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rgbClr val="0000FF"/>
                </a:solidFill>
              </a:rPr>
              <a:t>includes</a:t>
            </a:r>
            <a:r>
              <a:rPr lang="en-US" sz="2400" dirty="0" smtClean="0">
                <a:solidFill>
                  <a:srgbClr val="FF0000"/>
                </a:solidFill>
              </a:rPr>
              <a:t> every</a:t>
            </a:r>
            <a:r>
              <a:rPr lang="en-US" sz="2400" b="1" dirty="0" smtClean="0">
                <a:solidFill>
                  <a:srgbClr val="FF0000"/>
                </a:solidFill>
              </a:rPr>
              <a:t> edge </a:t>
            </a:r>
            <a:r>
              <a:rPr lang="en-US" sz="2400" dirty="0" smtClean="0"/>
              <a:t>exactly once.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closed path is a </a:t>
            </a:r>
            <a:r>
              <a:rPr lang="en-US" sz="2400" i="1" dirty="0" smtClean="0">
                <a:solidFill>
                  <a:srgbClr val="0000FF"/>
                </a:solidFill>
              </a:rPr>
              <a:t>Euler circuit or cycle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We have reviewed Euler path in the </a:t>
            </a:r>
            <a:r>
              <a:rPr lang="en-US" sz="2400" dirty="0" smtClean="0">
                <a:solidFill>
                  <a:srgbClr val="FF0000"/>
                </a:solidFill>
              </a:rPr>
              <a:t>7-bridges of Konigsberg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Problem.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8" y="1880997"/>
            <a:ext cx="6219555" cy="4051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Hamiltonian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7710" y="4596783"/>
            <a:ext cx="3575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Does the above graph have </a:t>
            </a:r>
          </a:p>
          <a:p>
            <a:pPr algn="ctr"/>
            <a:r>
              <a:rPr lang="en-US" sz="2400" dirty="0" smtClean="0"/>
              <a:t>a Hamiltonian cycle? No!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9" y="1743129"/>
            <a:ext cx="2794000" cy="2679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7564" y="4776446"/>
            <a:ext cx="328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Hamiltonian circuit/cycle </a:t>
            </a:r>
          </a:p>
          <a:p>
            <a:pPr algn="ctr"/>
            <a:r>
              <a:rPr lang="en-US" sz="2400" dirty="0" smtClean="0"/>
              <a:t>colored red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6100362" y="2156223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1910" y="3018625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00362" y="3833703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5161" y="3018625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4"/>
            <a:endCxn id="15" idx="0"/>
          </p:cNvCxnSpPr>
          <p:nvPr/>
        </p:nvCxnSpPr>
        <p:spPr>
          <a:xfrm rot="5400000">
            <a:off x="5446439" y="3080258"/>
            <a:ext cx="1506889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4" idx="2"/>
          </p:cNvCxnSpPr>
          <p:nvPr/>
        </p:nvCxnSpPr>
        <p:spPr>
          <a:xfrm>
            <a:off x="5304202" y="3103921"/>
            <a:ext cx="185770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1"/>
          </p:cNvCxnSpPr>
          <p:nvPr/>
        </p:nvCxnSpPr>
        <p:spPr>
          <a:xfrm>
            <a:off x="6233056" y="2325226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42675" y="3189216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4538" y="17868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7473" y="2649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6198" y="37229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60951" y="297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101157" y="3018625"/>
            <a:ext cx="199041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53634" y="31039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1" y="1980753"/>
            <a:ext cx="5573125" cy="27484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71986" y="5240938"/>
            <a:ext cx="710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graph. Compute the shortest path from 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to </a:t>
            </a:r>
            <a:r>
              <a:rPr lang="en-US" sz="2400" dirty="0" err="1" smtClean="0">
                <a:solidFill>
                  <a:srgbClr val="0000FF"/>
                </a:solidFill>
              </a:rPr>
              <a:t>z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85184" y="3146459"/>
            <a:ext cx="549730" cy="56863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59808" y="3146459"/>
            <a:ext cx="644511" cy="4177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7271" y="4274254"/>
            <a:ext cx="417037" cy="568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4084" y="4274254"/>
            <a:ext cx="417037" cy="568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path: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8" y="2460716"/>
            <a:ext cx="8855426" cy="3336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path: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4" y="2217684"/>
            <a:ext cx="8686800" cy="32696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path: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685"/>
            <a:ext cx="8918895" cy="3307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path: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596" y="2028139"/>
            <a:ext cx="786220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L (source) = 0, and for all other node </a:t>
            </a:r>
            <a:r>
              <a:rPr lang="en-US" sz="2000" dirty="0" err="1" smtClean="0"/>
              <a:t>u</a:t>
            </a:r>
            <a:r>
              <a:rPr lang="en-US" sz="2000" dirty="0" smtClean="0"/>
              <a:t>, </a:t>
            </a:r>
            <a:r>
              <a:rPr lang="en-US" sz="2000" dirty="0" err="1" smtClean="0"/>
              <a:t>L(u</a:t>
            </a:r>
            <a:r>
              <a:rPr lang="en-US" sz="2000" dirty="0" smtClean="0"/>
              <a:t>) := infinity, S:= null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while</a:t>
            </a:r>
            <a:r>
              <a:rPr lang="en-US" sz="2000" dirty="0" smtClean="0"/>
              <a:t> </a:t>
            </a:r>
            <a:r>
              <a:rPr lang="en-US" sz="2000" dirty="0" err="1" smtClean="0"/>
              <a:t>z</a:t>
            </a:r>
            <a:r>
              <a:rPr lang="en-US" sz="2000" dirty="0" smtClean="0"/>
              <a:t> is not in 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u</a:t>
            </a:r>
            <a:r>
              <a:rPr lang="en-US" sz="2000" dirty="0" smtClean="0"/>
              <a:t> := a vertex not in S with </a:t>
            </a:r>
            <a:r>
              <a:rPr lang="en-US" sz="2000" dirty="0" err="1" smtClean="0"/>
              <a:t>L(u</a:t>
            </a:r>
            <a:r>
              <a:rPr lang="en-US" sz="2000" dirty="0" smtClean="0"/>
              <a:t>) minimal;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S := S ∪ {</a:t>
            </a:r>
            <a:r>
              <a:rPr lang="en-US" sz="2000" dirty="0" err="1" smtClean="0"/>
              <a:t>u</a:t>
            </a:r>
            <a:r>
              <a:rPr lang="en-US" sz="2000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/>
              <a:t>for all </a:t>
            </a:r>
            <a:r>
              <a:rPr lang="en-US" sz="2000" dirty="0" smtClean="0"/>
              <a:t>vertices </a:t>
            </a:r>
            <a:r>
              <a:rPr lang="en-US" sz="2000" dirty="0" err="1" smtClean="0"/>
              <a:t>v</a:t>
            </a:r>
            <a:r>
              <a:rPr lang="en-US" sz="2000" dirty="0" smtClean="0"/>
              <a:t> not in 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err="1" smtClean="0"/>
              <a:t>L(u</a:t>
            </a:r>
            <a:r>
              <a:rPr lang="en-US" sz="2000" dirty="0" smtClean="0"/>
              <a:t>) + </a:t>
            </a:r>
            <a:r>
              <a:rPr lang="en-US" sz="2000" dirty="0" err="1" smtClean="0"/>
              <a:t>w(u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dirty="0" smtClean="0"/>
              <a:t>) &lt; </a:t>
            </a:r>
            <a:r>
              <a:rPr lang="en-US" sz="2000" dirty="0" err="1" smtClean="0"/>
              <a:t>L(v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  <a:r>
              <a:rPr lang="en-US" sz="2000" dirty="0" err="1" smtClean="0"/>
              <a:t>L(v</a:t>
            </a:r>
            <a:r>
              <a:rPr lang="en-US" sz="2000" dirty="0" smtClean="0"/>
              <a:t>) := </a:t>
            </a:r>
            <a:r>
              <a:rPr lang="en-US" sz="2000" dirty="0" err="1" smtClean="0"/>
              <a:t>L(u</a:t>
            </a:r>
            <a:r>
              <a:rPr lang="en-US" sz="2000" dirty="0" smtClean="0"/>
              <a:t>) + </a:t>
            </a:r>
            <a:r>
              <a:rPr lang="en-US" sz="2000" dirty="0" err="1" smtClean="0"/>
              <a:t>w(u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{known as relaxation: this adds a vertex with minimal label to S and 	updates the labels of vertices not in S}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L(z</a:t>
            </a:r>
            <a:r>
              <a:rPr lang="en-US" sz="20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596" y="1658807"/>
            <a:ext cx="7456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Computes the shortest path from a source node to each target node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Traveling Salesman Problem (TSP)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8910" y="1804795"/>
            <a:ext cx="4225966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traveling salesman wants to visit each of </a:t>
            </a:r>
            <a:r>
              <a:rPr lang="en-US" dirty="0" err="1" smtClean="0"/>
              <a:t>n</a:t>
            </a:r>
            <a:r>
              <a:rPr lang="en-US" dirty="0" smtClean="0"/>
              <a:t> cities exactly once, and then return to the starting point. In which order should he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visit the cities to travel the minimum total distance?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TSP = Computing the </a:t>
            </a:r>
            <a:r>
              <a:rPr lang="en-US" dirty="0" smtClean="0">
                <a:solidFill>
                  <a:srgbClr val="0000FF"/>
                </a:solidFill>
              </a:rPr>
              <a:t>minimum cost Hamiltonian circuit</a:t>
            </a:r>
            <a:r>
              <a:rPr lang="en-US" dirty="0" smtClean="0">
                <a:solidFill>
                  <a:srgbClr val="FF0000"/>
                </a:solidFill>
              </a:rPr>
              <a:t>. TSP is an extremely hard problem to solve (NP-complete)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99" y="1586817"/>
            <a:ext cx="3175000" cy="32181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36315" y="4967199"/>
            <a:ext cx="285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optimal TSP tour through </a:t>
            </a:r>
          </a:p>
          <a:p>
            <a:pPr algn="ctr"/>
            <a:r>
              <a:rPr lang="en-US" dirty="0" smtClean="0"/>
              <a:t>Germany’s largest cities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98679" y="5613530"/>
            <a:ext cx="201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(Source: Wikipedia)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Planar Graph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2069" y="1648150"/>
            <a:ext cx="597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planar graph</a:t>
            </a:r>
            <a:r>
              <a:rPr lang="en-US" dirty="0" smtClean="0"/>
              <a:t> is one that can be embedded in the plane, i.e., </a:t>
            </a:r>
          </a:p>
          <a:p>
            <a:r>
              <a:rPr lang="en-US" dirty="0" smtClean="0"/>
              <a:t>it can be drawn on the plane in such a way that its edges do</a:t>
            </a:r>
          </a:p>
          <a:p>
            <a:r>
              <a:rPr lang="en-US" dirty="0" smtClean="0"/>
              <a:t>not intersect except only at their endpoints.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9" y="3034671"/>
            <a:ext cx="2009575" cy="148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48" y="3034671"/>
            <a:ext cx="1654722" cy="135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91" y="4740856"/>
            <a:ext cx="1861277" cy="1657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248" y="5031705"/>
            <a:ext cx="1737424" cy="1060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9057" y="3459778"/>
            <a:ext cx="3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1644" y="5827155"/>
            <a:ext cx="3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2672" y="5846545"/>
            <a:ext cx="4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9970" y="3587150"/>
            <a:ext cx="9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5231" y="5642489"/>
            <a:ext cx="13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Non-planar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9288" y="4024239"/>
            <a:ext cx="83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535" y="3275112"/>
            <a:ext cx="83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7741" y="5273157"/>
            <a:ext cx="13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Non-planar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Planar Graph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231" y="1648150"/>
            <a:ext cx="843316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How to verify that a graph is a </a:t>
            </a:r>
            <a:r>
              <a:rPr lang="en-US" sz="2400" b="1" dirty="0" smtClean="0"/>
              <a:t>planar graph?</a:t>
            </a:r>
            <a:r>
              <a:rPr lang="en-US" sz="2400" dirty="0" smtClean="0"/>
              <a:t> It should not depend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upon how you draw the graph.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Any </a:t>
            </a:r>
            <a:r>
              <a:rPr lang="en-US" sz="2400" dirty="0" smtClean="0">
                <a:solidFill>
                  <a:srgbClr val="0000FF"/>
                </a:solidFill>
              </a:rPr>
              <a:t>graph that contains a K</a:t>
            </a:r>
            <a:r>
              <a:rPr lang="en-US" sz="2400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solidFill>
                  <a:srgbClr val="0000FF"/>
                </a:solidFill>
              </a:rPr>
              <a:t> or K</a:t>
            </a:r>
            <a:r>
              <a:rPr lang="en-US" sz="2400" baseline="-25000" dirty="0" smtClean="0">
                <a:solidFill>
                  <a:srgbClr val="0000FF"/>
                </a:solidFill>
              </a:rPr>
              <a:t>3,3</a:t>
            </a:r>
            <a:r>
              <a:rPr lang="en-US" sz="2400" dirty="0" smtClean="0">
                <a:solidFill>
                  <a:srgbClr val="0000FF"/>
                </a:solidFill>
              </a:rPr>
              <a:t> as its sub-graph is not planar 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Let G be a graph, and C be a set of colors. Graph coloring finds an assignment of colors to the different nodes of G, so that no two adjacent nodes have the same color.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The problem becomes challenging when the |C| is small.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Chromatic number</a:t>
            </a:r>
            <a:r>
              <a:rPr lang="en-US" sz="2400" dirty="0" smtClean="0"/>
              <a:t>. The </a:t>
            </a:r>
            <a:r>
              <a:rPr lang="en-US" sz="2400" dirty="0" smtClean="0">
                <a:solidFill>
                  <a:srgbClr val="0000FF"/>
                </a:solidFill>
              </a:rPr>
              <a:t>smallest number of colors </a:t>
            </a:r>
            <a:r>
              <a:rPr lang="en-US" sz="2400" dirty="0" smtClean="0"/>
              <a:t>needs to color a graph is called its </a:t>
            </a:r>
            <a:r>
              <a:rPr lang="en-US" sz="2400" dirty="0" smtClean="0">
                <a:solidFill>
                  <a:srgbClr val="0000FF"/>
                </a:solidFill>
              </a:rPr>
              <a:t>chromatic number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70488" y="2587564"/>
            <a:ext cx="53179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graphs vs. multi-graphs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Undirected vs. directed graphs (digraphs)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4640030" y="1537261"/>
            <a:ext cx="2148440" cy="868886"/>
          </a:xfrm>
          <a:prstGeom prst="wedgeRoundRectCallout">
            <a:avLst>
              <a:gd name="adj1" fmla="val -44833"/>
              <a:gd name="adj2" fmla="val 84478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Multiple edges between some pair of nodes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1107263" y="1537261"/>
            <a:ext cx="2148440" cy="868886"/>
          </a:xfrm>
          <a:prstGeom prst="wedgeRoundRectCallout">
            <a:avLst>
              <a:gd name="adj1" fmla="val 6722"/>
              <a:gd name="adj2" fmla="val 81182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At most  one edge between a pair of nodes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3255702" y="4895888"/>
            <a:ext cx="3299503" cy="868886"/>
          </a:xfrm>
          <a:prstGeom prst="wedgeRoundRectCallout">
            <a:avLst>
              <a:gd name="adj1" fmla="val 12055"/>
              <a:gd name="adj2" fmla="val -141895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Each edge between a pair (</a:t>
            </a:r>
            <a:r>
              <a:rPr lang="en-US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) of nodes is directed, and represents an ordered pair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The chromatic number of a tree is 2.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9570"/>
            <a:ext cx="4281852" cy="2942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52" y="1800684"/>
            <a:ext cx="4278455" cy="278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4847" y="5136688"/>
            <a:ext cx="701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are the chromatic numbers of these two graphs?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539" y="1724866"/>
            <a:ext cx="7245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Theorem</a:t>
            </a:r>
            <a:r>
              <a:rPr lang="en-US" sz="2800" dirty="0" smtClean="0"/>
              <a:t>. Any planar graph can be colored using 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at most </a:t>
            </a:r>
            <a:r>
              <a:rPr lang="en-US" sz="2800" b="1" dirty="0" smtClean="0">
                <a:solidFill>
                  <a:srgbClr val="0000FF"/>
                </a:solidFill>
              </a:rPr>
              <a:t>four colors</a:t>
            </a:r>
            <a:r>
              <a:rPr lang="en-US" sz="2800" b="1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color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7372" y="3212799"/>
            <a:ext cx="79363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all started with map coloring – bordering states or counties </a:t>
            </a:r>
          </a:p>
          <a:p>
            <a:r>
              <a:rPr lang="en-US" sz="2400" dirty="0" smtClean="0"/>
              <a:t>must be colored with different colors. </a:t>
            </a:r>
            <a:r>
              <a:rPr lang="en-US" sz="2400" dirty="0" smtClean="0">
                <a:solidFill>
                  <a:srgbClr val="0000FF"/>
                </a:solidFill>
              </a:rPr>
              <a:t>In 1852</a:t>
            </a:r>
            <a:r>
              <a:rPr lang="en-US" sz="2400" dirty="0" smtClean="0"/>
              <a:t>, an ex-student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of De Morgan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Francis Guthrie</a:t>
            </a:r>
            <a:r>
              <a:rPr lang="en-US" sz="2400" dirty="0" smtClean="0"/>
              <a:t>, noticed that the </a:t>
            </a:r>
            <a:r>
              <a:rPr lang="en-US" sz="2400" dirty="0" smtClean="0">
                <a:solidFill>
                  <a:srgbClr val="0000FF"/>
                </a:solidFill>
              </a:rPr>
              <a:t>counties in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England could be colored using four colors so that no adjacent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counties were assigned the same color. </a:t>
            </a:r>
            <a:r>
              <a:rPr lang="en-US" sz="2400" dirty="0" smtClean="0"/>
              <a:t>On this evidence, he </a:t>
            </a:r>
          </a:p>
          <a:p>
            <a:r>
              <a:rPr lang="en-US" sz="2400" dirty="0" smtClean="0"/>
              <a:t>conjectured the four-color theorem. It took </a:t>
            </a:r>
            <a:r>
              <a:rPr lang="en-US" sz="2400" b="1" smtClean="0">
                <a:solidFill>
                  <a:srgbClr val="0000FF"/>
                </a:solidFill>
              </a:rPr>
              <a:t>nearly 124 </a:t>
            </a:r>
            <a:r>
              <a:rPr lang="en-US" sz="2400" b="1" dirty="0" smtClean="0">
                <a:solidFill>
                  <a:srgbClr val="0000FF"/>
                </a:solidFill>
              </a:rPr>
              <a:t>years </a:t>
            </a:r>
          </a:p>
          <a:p>
            <a:r>
              <a:rPr lang="en-US" sz="2400" dirty="0" smtClean="0"/>
              <a:t>to find a proof. It was presented by Andrew </a:t>
            </a:r>
            <a:r>
              <a:rPr lang="en-US" sz="2400" dirty="0" err="1" smtClean="0"/>
              <a:t>Appel</a:t>
            </a:r>
            <a:r>
              <a:rPr lang="en-US" sz="2400" dirty="0" smtClean="0"/>
              <a:t> and </a:t>
            </a:r>
          </a:p>
          <a:p>
            <a:r>
              <a:rPr lang="en-US" sz="2400" dirty="0" smtClean="0"/>
              <a:t>Wolfgang </a:t>
            </a:r>
            <a:r>
              <a:rPr lang="en-US" sz="2400" dirty="0" err="1" smtClean="0"/>
              <a:t>Haken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778482"/>
            <a:ext cx="6007100" cy="3644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tree: recursive definition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06" y="1980752"/>
            <a:ext cx="542290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20" y="4279452"/>
            <a:ext cx="6134100" cy="1435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02" y="1417638"/>
            <a:ext cx="4556127" cy="229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36" y="3716338"/>
            <a:ext cx="4005512" cy="2359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4802" y="6076182"/>
            <a:ext cx="484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(If </a:t>
            </a:r>
            <a:r>
              <a:rPr lang="en-US" dirty="0" err="1" smtClean="0"/>
              <a:t>u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dirty="0" smtClean="0"/>
              <a:t> then it is not a 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smtClean="0">
                <a:solidFill>
                  <a:srgbClr val="660066"/>
                </a:solidFill>
              </a:rPr>
              <a:t>proper</a:t>
            </a:r>
            <a:r>
              <a:rPr lang="en-US" dirty="0" smtClean="0">
                <a:solidFill>
                  <a:srgbClr val="0000FF"/>
                </a:solidFill>
              </a:rPr>
              <a:t>” descendant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If </a:t>
            </a:r>
            <a:r>
              <a:rPr lang="en-US" dirty="0" err="1" smtClean="0"/>
              <a:t>v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00FF"/>
                </a:solidFill>
              </a:rPr>
              <a:t>descendant</a:t>
            </a:r>
            <a:r>
              <a:rPr lang="en-US" dirty="0" smtClean="0"/>
              <a:t> of </a:t>
            </a:r>
            <a:r>
              <a:rPr lang="en-US" dirty="0" err="1" smtClean="0"/>
              <a:t>u</a:t>
            </a:r>
            <a:r>
              <a:rPr lang="en-US" dirty="0" smtClean="0"/>
              <a:t>, then </a:t>
            </a:r>
            <a:r>
              <a:rPr lang="en-US" dirty="0" err="1" smtClean="0"/>
              <a:t>u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0000FF"/>
                </a:solidFill>
              </a:rPr>
              <a:t>ancestor</a:t>
            </a:r>
            <a:r>
              <a:rPr lang="en-US" dirty="0" smtClean="0"/>
              <a:t> of </a:t>
            </a:r>
            <a:r>
              <a:rPr lang="en-US" dirty="0" err="1" smtClean="0"/>
              <a:t>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9600"/>
            <a:ext cx="4025943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43" y="1879601"/>
            <a:ext cx="4203657" cy="3098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20216" y="2966391"/>
            <a:ext cx="1497540" cy="2012010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1772405" y="5423382"/>
            <a:ext cx="1260588" cy="612648"/>
          </a:xfrm>
          <a:prstGeom prst="wedgeRoundRectCallout">
            <a:avLst>
              <a:gd name="adj1" fmla="val 57363"/>
              <a:gd name="adj2" fmla="val -141696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A </a:t>
            </a:r>
            <a:r>
              <a:rPr lang="en-US" dirty="0" err="1" smtClean="0">
                <a:solidFill>
                  <a:srgbClr val="660066"/>
                </a:solidFill>
              </a:rPr>
              <a:t>subtree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6" y="1781729"/>
            <a:ext cx="6168664" cy="32480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2" y="1838593"/>
            <a:ext cx="7023274" cy="34033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9982" y="1806783"/>
            <a:ext cx="589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 tree with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0000FF"/>
                </a:solidFill>
              </a:rPr>
              <a:t>(n-1) edges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Proof. </a:t>
            </a:r>
            <a:r>
              <a:rPr lang="en-US" sz="2400" dirty="0" smtClean="0"/>
              <a:t>Try a proof by induction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Exam scheduling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34" y="1575137"/>
            <a:ext cx="6134100" cy="422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7888" y="600521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9982" y="1806783"/>
            <a:ext cx="589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 tree with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0000FF"/>
                </a:solidFill>
              </a:rPr>
              <a:t>(n-1) edges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Proof. </a:t>
            </a:r>
            <a:r>
              <a:rPr lang="en-US" sz="2400" dirty="0" smtClean="0"/>
              <a:t>Try a proof by induction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7" y="1417638"/>
            <a:ext cx="6421576" cy="4343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593" y="5761090"/>
            <a:ext cx="293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Domain Name System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9519" y="211015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4468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3350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393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97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902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873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3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29519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7876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5613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3350" y="4583140"/>
            <a:ext cx="4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12411" y="1995575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64811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6034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3833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902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57877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5614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93351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34248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519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939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8489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9" idx="3"/>
            <a:endCxn id="21" idx="0"/>
          </p:cNvCxnSpPr>
          <p:nvPr/>
        </p:nvCxnSpPr>
        <p:spPr>
          <a:xfrm rot="5400000">
            <a:off x="3007957" y="2357027"/>
            <a:ext cx="776218" cy="109650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2" idx="0"/>
          </p:cNvCxnSpPr>
          <p:nvPr/>
        </p:nvCxnSpPr>
        <p:spPr>
          <a:xfrm rot="16200000" flipH="1">
            <a:off x="5431729" y="2149504"/>
            <a:ext cx="776218" cy="15115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173372" y="2962570"/>
            <a:ext cx="66164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0"/>
          </p:cNvCxnSpPr>
          <p:nvPr/>
        </p:nvCxnSpPr>
        <p:spPr>
          <a:xfrm rot="10800000" flipV="1">
            <a:off x="1516361" y="3806922"/>
            <a:ext cx="758706" cy="74395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0"/>
          </p:cNvCxnSpPr>
          <p:nvPr/>
        </p:nvCxnSpPr>
        <p:spPr>
          <a:xfrm rot="5400000">
            <a:off x="2214410" y="4035889"/>
            <a:ext cx="646400" cy="3835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5" idx="0"/>
          </p:cNvCxnSpPr>
          <p:nvPr/>
        </p:nvCxnSpPr>
        <p:spPr>
          <a:xfrm rot="5400000">
            <a:off x="2762199" y="4109007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06232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92615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4591541" y="4136808"/>
            <a:ext cx="702001" cy="23733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6" idx="0"/>
          </p:cNvCxnSpPr>
          <p:nvPr/>
        </p:nvCxnSpPr>
        <p:spPr>
          <a:xfrm rot="16200000" flipH="1">
            <a:off x="6961633" y="4017295"/>
            <a:ext cx="702002" cy="36515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295504" y="4161252"/>
            <a:ext cx="669736" cy="10951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71191" y="5225917"/>
            <a:ext cx="290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Computer File System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3517850" y="4038005"/>
            <a:ext cx="734268" cy="35600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69646" y="4615406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469647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79025" y="5887994"/>
            <a:ext cx="74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tree is a ternary (3-ary) tree, since each non-leaf node has three children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models: game tree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0" y="1417638"/>
            <a:ext cx="6909538" cy="51252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and </a:t>
            </a:r>
            <a:r>
              <a:rPr lang="en-US" dirty="0" err="1" smtClean="0"/>
              <a:t>m-ary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1813" y="2005124"/>
            <a:ext cx="8845240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Binary tree</a:t>
            </a:r>
            <a:r>
              <a:rPr lang="en-US" sz="2400" dirty="0" smtClean="0"/>
              <a:t>. Each non-leaf node has </a:t>
            </a:r>
            <a:r>
              <a:rPr lang="en-US" sz="2400" i="1" dirty="0" smtClean="0">
                <a:solidFill>
                  <a:srgbClr val="0000FF"/>
                </a:solidFill>
              </a:rPr>
              <a:t>up to 2 children</a:t>
            </a:r>
            <a:r>
              <a:rPr lang="en-US" sz="2400" dirty="0" smtClean="0"/>
              <a:t>. If every non-leaf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 has exactly two nodes, then it becomes a </a:t>
            </a:r>
            <a:r>
              <a:rPr lang="en-US" sz="2400" b="1" dirty="0" smtClean="0">
                <a:solidFill>
                  <a:srgbClr val="0000FF"/>
                </a:solidFill>
              </a:rPr>
              <a:t>full binary tree.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</a:rPr>
              <a:t>m-ary</a:t>
            </a:r>
            <a:r>
              <a:rPr lang="en-US" sz="2400" b="1" dirty="0" smtClean="0">
                <a:solidFill>
                  <a:srgbClr val="FF0000"/>
                </a:solidFill>
              </a:rPr>
              <a:t> tree</a:t>
            </a:r>
            <a:r>
              <a:rPr lang="en-US" sz="2400" dirty="0" smtClean="0"/>
              <a:t>. Each non-leaf node has </a:t>
            </a:r>
            <a:r>
              <a:rPr lang="en-US" sz="2400" i="1" dirty="0" smtClean="0">
                <a:solidFill>
                  <a:srgbClr val="0000FF"/>
                </a:solidFill>
              </a:rPr>
              <a:t>up to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dirty="0" smtClean="0">
                <a:solidFill>
                  <a:srgbClr val="0000FF"/>
                </a:solidFill>
              </a:rPr>
              <a:t> children</a:t>
            </a:r>
            <a:r>
              <a:rPr lang="en-US" sz="2400" dirty="0" smtClean="0"/>
              <a:t>. If every non-leaf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 has exactly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 nodes, then it becomes a </a:t>
            </a:r>
            <a:r>
              <a:rPr lang="en-US" sz="2400" b="1" dirty="0" smtClean="0">
                <a:solidFill>
                  <a:srgbClr val="0000FF"/>
                </a:solidFill>
              </a:rPr>
              <a:t>full </a:t>
            </a:r>
            <a:r>
              <a:rPr lang="en-US" sz="2400" b="1" dirty="0" err="1" smtClean="0">
                <a:solidFill>
                  <a:srgbClr val="0000FF"/>
                </a:solidFill>
              </a:rPr>
              <a:t>m-ary</a:t>
            </a:r>
            <a:r>
              <a:rPr lang="en-US" sz="2400" b="1" dirty="0" smtClean="0">
                <a:solidFill>
                  <a:srgbClr val="0000FF"/>
                </a:solidFill>
              </a:rPr>
              <a:t> tree 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2005124"/>
            <a:ext cx="763863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Theorem</a:t>
            </a:r>
            <a:r>
              <a:rPr lang="en-US" sz="2400" dirty="0" smtClean="0"/>
              <a:t>. 	A full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err="1" smtClean="0"/>
              <a:t>-ary</a:t>
            </a:r>
            <a:r>
              <a:rPr lang="en-US" sz="2400" dirty="0" smtClean="0"/>
              <a:t> tree with </a:t>
            </a:r>
            <a:r>
              <a:rPr lang="en-US" sz="2400" dirty="0" err="1" smtClean="0"/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internal vertices </a:t>
            </a:r>
            <a:r>
              <a:rPr lang="en-US" sz="2400" dirty="0" smtClean="0"/>
              <a:t>contains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	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(</a:t>
            </a:r>
            <a:r>
              <a:rPr lang="en-US" sz="2400" dirty="0" err="1" smtClean="0">
                <a:solidFill>
                  <a:srgbClr val="0000FF"/>
                </a:solidFill>
              </a:rPr>
              <a:t>m.k</a:t>
            </a:r>
            <a:r>
              <a:rPr lang="en-US" sz="2400" dirty="0" smtClean="0">
                <a:solidFill>
                  <a:srgbClr val="0000FF"/>
                </a:solidFill>
              </a:rPr>
              <a:t> + 1) </a:t>
            </a:r>
            <a:r>
              <a:rPr lang="en-US" sz="2400" dirty="0" smtClean="0"/>
              <a:t>vertices.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Proof. </a:t>
            </a:r>
            <a:r>
              <a:rPr lang="en-US" sz="2400" dirty="0" smtClean="0"/>
              <a:t>Try to prove it by induction.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[Note. Every node except the leaves is an internal vertex]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2005124"/>
            <a:ext cx="531648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	Every tree is a bipartite graph.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Theorem. </a:t>
            </a:r>
            <a:r>
              <a:rPr lang="en-US" sz="2400" dirty="0" smtClean="0"/>
              <a:t>Every tree is a planar graph.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1417638"/>
            <a:ext cx="83528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level</a:t>
            </a:r>
            <a:r>
              <a:rPr lang="en-US" sz="2400" dirty="0" smtClean="0"/>
              <a:t> of a vertex </a:t>
            </a:r>
            <a:r>
              <a:rPr lang="en-US" sz="2400" dirty="0" err="1" smtClean="0"/>
              <a:t>v</a:t>
            </a:r>
            <a:r>
              <a:rPr lang="en-US" sz="2400" dirty="0" smtClean="0"/>
              <a:t> in a rooted tree is </a:t>
            </a:r>
            <a:r>
              <a:rPr lang="en-US" sz="2400" i="1" dirty="0" smtClean="0">
                <a:solidFill>
                  <a:srgbClr val="0000FF"/>
                </a:solidFill>
              </a:rPr>
              <a:t>the length of the unique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path from the root to this vertex</a:t>
            </a:r>
            <a:r>
              <a:rPr lang="en-US" sz="2400" dirty="0" smtClean="0"/>
              <a:t>. The level of the root is zero. The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height</a:t>
            </a:r>
            <a:r>
              <a:rPr lang="en-US" sz="2400" dirty="0" smtClean="0"/>
              <a:t> of a rooted tree is the maximum of the levels of vertices. </a:t>
            </a:r>
          </a:p>
          <a:p>
            <a:endParaRPr lang="en-US" sz="2400" dirty="0" smtClean="0"/>
          </a:p>
          <a:p>
            <a:r>
              <a:rPr lang="en-US" sz="2400" dirty="0" smtClean="0"/>
              <a:t>The height of a rooted tree is the </a:t>
            </a:r>
            <a:r>
              <a:rPr lang="en-US" sz="2400" dirty="0" smtClean="0">
                <a:solidFill>
                  <a:srgbClr val="0000FF"/>
                </a:solidFill>
              </a:rPr>
              <a:t>length of the longest path </a:t>
            </a:r>
            <a:r>
              <a:rPr lang="en-US" sz="2400" dirty="0" smtClean="0"/>
              <a:t>from 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root </a:t>
            </a:r>
            <a:r>
              <a:rPr lang="en-US" sz="2400" dirty="0" smtClean="0"/>
              <a:t>to any vertex.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rooted </a:t>
            </a:r>
            <a:r>
              <a:rPr lang="en-US" sz="2400" dirty="0" err="1" smtClean="0">
                <a:solidFill>
                  <a:srgbClr val="0000FF"/>
                </a:solidFill>
              </a:rPr>
              <a:t>m-ary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tree of height </a:t>
            </a:r>
            <a:r>
              <a:rPr lang="en-US" sz="2400" dirty="0" err="1" smtClean="0"/>
              <a:t>h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balanced </a:t>
            </a:r>
            <a:r>
              <a:rPr lang="en-US" sz="2400" dirty="0" smtClean="0"/>
              <a:t>if all leaves are at </a:t>
            </a:r>
          </a:p>
          <a:p>
            <a:r>
              <a:rPr lang="en-US" sz="2400" dirty="0" smtClean="0"/>
              <a:t>levels </a:t>
            </a:r>
            <a:r>
              <a:rPr lang="en-US" sz="2400" dirty="0" err="1" smtClean="0"/>
              <a:t>h</a:t>
            </a:r>
            <a:r>
              <a:rPr lang="en-US" sz="2400" dirty="0" smtClean="0"/>
              <a:t> or </a:t>
            </a:r>
            <a:r>
              <a:rPr lang="en-US" sz="2400" dirty="0" err="1" smtClean="0"/>
              <a:t>h</a:t>
            </a:r>
            <a:r>
              <a:rPr lang="en-US" sz="2400" dirty="0" smtClean="0"/>
              <a:t> − 1.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1648150"/>
            <a:ext cx="860597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Theorem</a:t>
            </a:r>
            <a:r>
              <a:rPr lang="en-US" sz="2400" dirty="0" smtClean="0"/>
              <a:t>. There are </a:t>
            </a:r>
            <a:r>
              <a:rPr lang="en-US" sz="2400" dirty="0" smtClean="0">
                <a:solidFill>
                  <a:srgbClr val="0000FF"/>
                </a:solidFill>
              </a:rPr>
              <a:t>at most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m</a:t>
            </a:r>
            <a:r>
              <a:rPr lang="en-US" sz="2800" baseline="30000" dirty="0" err="1" smtClean="0"/>
              <a:t>h</a:t>
            </a:r>
            <a:r>
              <a:rPr lang="en-US" sz="2800" dirty="0" smtClean="0"/>
              <a:t> </a:t>
            </a:r>
            <a:r>
              <a:rPr lang="en-US" sz="2400" dirty="0" smtClean="0"/>
              <a:t>leaves in an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of height </a:t>
            </a:r>
            <a:r>
              <a:rPr lang="en-US" sz="2400" dirty="0" err="1" smtClean="0"/>
              <a:t>h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Proof. </a:t>
            </a:r>
            <a:r>
              <a:rPr lang="en-US" sz="2400" dirty="0" smtClean="0">
                <a:solidFill>
                  <a:schemeClr val="tx2"/>
                </a:solidFill>
              </a:rPr>
              <a:t>Prove it by induction.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Corollary. </a:t>
            </a:r>
            <a:r>
              <a:rPr lang="en-US" sz="2400" dirty="0" smtClean="0"/>
              <a:t>If an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of height </a:t>
            </a:r>
            <a:r>
              <a:rPr lang="en-US" sz="2400" b="1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 has </a:t>
            </a:r>
            <a:r>
              <a:rPr lang="en-US" sz="2400" b="1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smtClean="0"/>
              <a:t> leaves, then  </a:t>
            </a:r>
          </a:p>
          <a:p>
            <a:r>
              <a:rPr lang="en-US" sz="2400" dirty="0" smtClean="0"/>
              <a:t>If the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is full and balanced, then 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267232" y="3218740"/>
          <a:ext cx="1186060" cy="4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2" name="Equation" r:id="rId3" imgW="698500" imgH="228600" progId="Equation.DSMT4">
                  <p:embed/>
                </p:oleObj>
              </mc:Choice>
              <mc:Fallback>
                <p:oleObj name="Equation" r:id="rId3" imgW="698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232" y="3218740"/>
                        <a:ext cx="1186060" cy="450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696258" y="3566445"/>
          <a:ext cx="1312606" cy="45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3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258" y="3566445"/>
                        <a:ext cx="1312606" cy="45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0" y="1842803"/>
            <a:ext cx="3145973" cy="253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57" y="4767074"/>
            <a:ext cx="3171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 binary search tree of size 9 </a:t>
            </a:r>
          </a:p>
          <a:p>
            <a:pPr algn="ctr"/>
            <a:r>
              <a:rPr lang="en-US" sz="2000" dirty="0" smtClean="0"/>
              <a:t>and depth 3, with root 8 and </a:t>
            </a:r>
          </a:p>
          <a:p>
            <a:pPr algn="ctr"/>
            <a:r>
              <a:rPr lang="en-US" sz="2000" dirty="0" smtClean="0"/>
              <a:t>leaves 1, 4, 7 and 13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2814" y="1842803"/>
            <a:ext cx="4996806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Ordered binary tree. For any non-leaf node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The left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 contains the lower keys.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The right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 contains the higher keys.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How can you search an item? How many steps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does each search take?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in a computer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632743"/>
            <a:ext cx="6540500" cy="4229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12" y="1729603"/>
            <a:ext cx="5869965" cy="1696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24" y="3819345"/>
            <a:ext cx="6819953" cy="23598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in a binary search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0108" y="1658525"/>
            <a:ext cx="77466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procedure </a:t>
            </a:r>
            <a:r>
              <a:rPr lang="en-US" sz="2000" dirty="0" smtClean="0"/>
              <a:t>insertion (T : binary search tree, </a:t>
            </a:r>
            <a:r>
              <a:rPr lang="en-US" sz="2000" dirty="0" err="1" smtClean="0"/>
              <a:t>x</a:t>
            </a:r>
            <a:r>
              <a:rPr lang="en-US" sz="2000" dirty="0" smtClean="0"/>
              <a:t>: item)</a:t>
            </a:r>
          </a:p>
          <a:p>
            <a:r>
              <a:rPr lang="en-US" sz="2000" dirty="0" err="1" smtClean="0"/>
              <a:t>v</a:t>
            </a:r>
            <a:r>
              <a:rPr lang="en-US" sz="2000" dirty="0" smtClean="0"/>
              <a:t> := root of T {a vertex not present in T has the value </a:t>
            </a:r>
            <a:r>
              <a:rPr lang="en-US" sz="2000" i="1" dirty="0" smtClean="0">
                <a:solidFill>
                  <a:srgbClr val="3366FF"/>
                </a:solidFill>
              </a:rPr>
              <a:t>null</a:t>
            </a:r>
            <a:r>
              <a:rPr lang="en-US" sz="2000" dirty="0" smtClean="0"/>
              <a:t> }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and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≠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000" dirty="0" smtClean="0"/>
              <a:t> &lt;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left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:= left child of </a:t>
            </a:r>
            <a:r>
              <a:rPr lang="en-US" sz="2000" dirty="0" err="1" smtClean="0"/>
              <a:t>v</a:t>
            </a:r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  <a:r>
              <a:rPr lang="en-US" sz="2000" dirty="0" smtClean="0"/>
              <a:t> add new vertex as a left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and set </a:t>
            </a:r>
            <a:r>
              <a:rPr lang="en-US" sz="2000" dirty="0" err="1" smtClean="0"/>
              <a:t>v</a:t>
            </a:r>
            <a:r>
              <a:rPr lang="en-US" sz="2000" dirty="0" smtClean="0"/>
              <a:t> := null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right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then </a:t>
            </a:r>
            <a:r>
              <a:rPr lang="en-US" sz="2000" dirty="0" err="1" smtClean="0"/>
              <a:t>v</a:t>
            </a:r>
            <a:r>
              <a:rPr lang="en-US" sz="2000" dirty="0" smtClean="0"/>
              <a:t> := right child of </a:t>
            </a:r>
            <a:r>
              <a:rPr lang="en-US" sz="2000" dirty="0" err="1" smtClean="0"/>
              <a:t>v</a:t>
            </a:r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  <a:r>
              <a:rPr lang="en-US" sz="2000" dirty="0" smtClean="0"/>
              <a:t> add new vertex as a right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and set </a:t>
            </a:r>
            <a:r>
              <a:rPr lang="en-US" sz="2000" dirty="0" err="1" smtClean="0"/>
              <a:t>v</a:t>
            </a:r>
            <a:r>
              <a:rPr lang="en-US" sz="2000" dirty="0" smtClean="0"/>
              <a:t> := null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root of T = null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add a vertex </a:t>
            </a:r>
            <a:r>
              <a:rPr lang="en-US" sz="2000" dirty="0" err="1" smtClean="0"/>
              <a:t>v</a:t>
            </a:r>
            <a:r>
              <a:rPr lang="en-US" sz="2000" dirty="0" smtClean="0"/>
              <a:t> to the tree and label it with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00FF"/>
                </a:solidFill>
              </a:rPr>
              <a:t>else if </a:t>
            </a:r>
            <a:r>
              <a:rPr lang="en-US" sz="2000" dirty="0" err="1" smtClean="0"/>
              <a:t>v</a:t>
            </a:r>
            <a:r>
              <a:rPr lang="en-US" sz="2000" dirty="0" smtClean="0"/>
              <a:t> = null or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≠ </a:t>
            </a:r>
            <a:r>
              <a:rPr lang="en-US" sz="2000" dirty="0" err="1" smtClean="0"/>
              <a:t>x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label new vertex with </a:t>
            </a:r>
            <a:r>
              <a:rPr lang="en-US" sz="2000" dirty="0" err="1" smtClean="0"/>
              <a:t>x</a:t>
            </a:r>
            <a:r>
              <a:rPr lang="en-US" sz="2000" dirty="0" smtClean="0"/>
              <a:t> and let </a:t>
            </a:r>
            <a:r>
              <a:rPr lang="en-US" sz="2000" dirty="0" err="1" smtClean="0"/>
              <a:t>v</a:t>
            </a:r>
            <a:r>
              <a:rPr lang="en-US" sz="2000" dirty="0" smtClean="0"/>
              <a:t> be the new vertex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{</a:t>
            </a:r>
            <a:r>
              <a:rPr lang="en-US" sz="2000" dirty="0" err="1" smtClean="0"/>
              <a:t>v</a:t>
            </a:r>
            <a:r>
              <a:rPr lang="en-US" sz="2000" dirty="0" smtClean="0"/>
              <a:t> = location of </a:t>
            </a:r>
            <a:r>
              <a:rPr lang="en-US" sz="2000" dirty="0" err="1" smtClean="0"/>
              <a:t>x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1658525"/>
            <a:ext cx="8051800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Decision trees </a:t>
            </a:r>
            <a:r>
              <a:rPr lang="en-US" sz="2400" dirty="0" smtClean="0"/>
              <a:t>generate solutions via a sequence of decisions.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Example 1</a:t>
            </a:r>
            <a:r>
              <a:rPr lang="en-US" sz="2400" dirty="0" smtClean="0"/>
              <a:t>. There are </a:t>
            </a:r>
            <a:r>
              <a:rPr lang="en-US" sz="2400" dirty="0" smtClean="0">
                <a:solidFill>
                  <a:srgbClr val="0000FF"/>
                </a:solidFill>
              </a:rPr>
              <a:t>seven coins</a:t>
            </a:r>
            <a:r>
              <a:rPr lang="en-US" sz="2400" dirty="0" smtClean="0"/>
              <a:t>, all of which are of </a:t>
            </a:r>
            <a:r>
              <a:rPr lang="en-US" sz="2400" i="1" dirty="0" smtClean="0">
                <a:solidFill>
                  <a:srgbClr val="0000FF"/>
                </a:solidFill>
              </a:rPr>
              <a:t>equal  weight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one counterfeit coin </a:t>
            </a:r>
            <a:r>
              <a:rPr lang="en-US" sz="2400" dirty="0" smtClean="0"/>
              <a:t>that is </a:t>
            </a:r>
            <a:r>
              <a:rPr lang="en-US" sz="2400" i="1" dirty="0" smtClean="0">
                <a:solidFill>
                  <a:srgbClr val="FF0000"/>
                </a:solidFill>
              </a:rPr>
              <a:t>lighter than the rest</a:t>
            </a:r>
            <a:r>
              <a:rPr lang="en-US" sz="2400" dirty="0" smtClean="0"/>
              <a:t>. Given a weighing scale, in </a:t>
            </a:r>
            <a:r>
              <a:rPr lang="en-US" sz="2400" dirty="0" smtClean="0">
                <a:solidFill>
                  <a:srgbClr val="0000FF"/>
                </a:solidFill>
              </a:rPr>
              <a:t>how many times do you need to weigh </a:t>
            </a:r>
            <a:r>
              <a:rPr lang="en-US" sz="2400" dirty="0" smtClean="0"/>
              <a:t>(each weighing determines the relative weights of the objects on the the two pans) to identify the counterfeit coin?</a:t>
            </a:r>
          </a:p>
          <a:p>
            <a:endParaRPr lang="en-US" sz="2400" dirty="0" smtClean="0"/>
          </a:p>
          <a:p>
            <a:r>
              <a:rPr lang="en-US" sz="2400" dirty="0" smtClean="0"/>
              <a:t>{We will solve it in the class}.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based sorting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3546" y="5530196"/>
            <a:ext cx="538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decision tree for sorting three elements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87500"/>
            <a:ext cx="5715000" cy="3683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based sorting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31818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Given </a:t>
            </a:r>
            <a:r>
              <a:rPr lang="en-US" sz="2400" dirty="0" err="1" smtClean="0"/>
              <a:t>n</a:t>
            </a:r>
            <a:r>
              <a:rPr lang="en-US" sz="2400" dirty="0" smtClean="0"/>
              <a:t> items (no two of which are equal), a sorting </a:t>
            </a:r>
          </a:p>
          <a:p>
            <a:r>
              <a:rPr lang="en-US" sz="2400" dirty="0" smtClean="0"/>
              <a:t>algorithm based on </a:t>
            </a:r>
            <a:r>
              <a:rPr lang="en-US" sz="2400" dirty="0" smtClean="0">
                <a:solidFill>
                  <a:srgbClr val="0000FF"/>
                </a:solidFill>
              </a:rPr>
              <a:t>binary comparisons </a:t>
            </a:r>
            <a:r>
              <a:rPr lang="en-US" sz="2400" dirty="0" smtClean="0"/>
              <a:t>requires </a:t>
            </a:r>
            <a:r>
              <a:rPr lang="en-US" sz="2400" dirty="0" smtClean="0">
                <a:solidFill>
                  <a:srgbClr val="0000FF"/>
                </a:solidFill>
              </a:rPr>
              <a:t>at least  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comparisons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Proof</a:t>
            </a:r>
            <a:r>
              <a:rPr lang="en-US" sz="2400" dirty="0" smtClean="0"/>
              <a:t>. 	See page 761-762 of your textbook. </a:t>
            </a:r>
          </a:p>
          <a:p>
            <a:r>
              <a:rPr lang="en-US" sz="2400" dirty="0" smtClean="0"/>
              <a:t>		We will discuss it in the class</a:t>
            </a:r>
          </a:p>
          <a:p>
            <a:endParaRPr lang="en-US" sz="2400" dirty="0" smtClean="0"/>
          </a:p>
          <a:p>
            <a:r>
              <a:rPr lang="en-US" sz="2400" dirty="0" smtClean="0"/>
              <a:t>The complexity of such an algorithm is </a:t>
            </a:r>
          </a:p>
          <a:p>
            <a:endParaRPr lang="en-US" sz="2400" dirty="0" smtClean="0"/>
          </a:p>
          <a:p>
            <a:r>
              <a:rPr lang="en-US" sz="2400" dirty="0" smtClean="0"/>
              <a:t>Why?</a:t>
            </a:r>
            <a:endParaRPr lang="en-US" sz="2400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682345" y="2205182"/>
          <a:ext cx="1004455" cy="4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6" name="Equation" r:id="rId3" imgW="508000" imgH="228600" progId="Equation.DSMT4">
                  <p:embed/>
                </p:oleObj>
              </mc:Choice>
              <mc:Fallback>
                <p:oleObj name="Equation" r:id="rId3" imgW="508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2345" y="2205182"/>
                        <a:ext cx="1004455" cy="426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461000" y="4282352"/>
          <a:ext cx="1397000" cy="49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7" name="Equation" r:id="rId5" imgW="647700" imgH="203200" progId="Equation.DSMT4">
                  <p:embed/>
                </p:oleObj>
              </mc:Choice>
              <mc:Fallback>
                <p:oleObj name="Equation" r:id="rId5" imgW="6477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282352"/>
                        <a:ext cx="1397000" cy="496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417638"/>
            <a:ext cx="743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a connected graph G. A </a:t>
            </a:r>
            <a:r>
              <a:rPr lang="en-US" sz="2400" dirty="0" smtClean="0">
                <a:solidFill>
                  <a:srgbClr val="FF0000"/>
                </a:solidFill>
              </a:rPr>
              <a:t>spanning tree</a:t>
            </a:r>
            <a:r>
              <a:rPr lang="en-US" sz="2400" dirty="0" smtClean="0"/>
              <a:t> is </a:t>
            </a:r>
            <a:r>
              <a:rPr lang="en-US" sz="2400" smtClean="0"/>
              <a:t>a tree that </a:t>
            </a:r>
            <a:r>
              <a:rPr lang="en-US" sz="2400" dirty="0" smtClean="0"/>
              <a:t>contains every vertex of G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64" y="2881094"/>
            <a:ext cx="2794000" cy="279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9380" y="6046508"/>
            <a:ext cx="5829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other spanning trees of this graph exist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a spanning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4891" y="1857548"/>
            <a:ext cx="7125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a connected graph G,  remove the edges (in some order) without disrupting the connectivity, i.e. not causing a partition of the graph.  When no further edges can be removed, a  spanning tree is generated.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17" y="3857255"/>
            <a:ext cx="3933412" cy="2445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6628" y="4843174"/>
            <a:ext cx="9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a spanning tree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82" y="1630092"/>
            <a:ext cx="3663060" cy="1999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39" y="3970982"/>
            <a:ext cx="5990161" cy="1972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82183" y="6041910"/>
            <a:ext cx="192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Spanning tree of 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8248" y="1620616"/>
            <a:ext cx="7563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procedure</a:t>
            </a:r>
            <a:r>
              <a:rPr lang="en-US" sz="2400" dirty="0" smtClean="0"/>
              <a:t> DFS (G: connected graph with vertices v1…</a:t>
            </a:r>
            <a:r>
              <a:rPr lang="en-US" sz="2400" dirty="0" err="1" smtClean="0"/>
              <a:t>vn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 := tree consisting only of the vertex v1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visit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00FF"/>
                </a:solidFill>
              </a:rPr>
              <a:t>v1</a:t>
            </a:r>
            <a:r>
              <a:rPr lang="en-US" sz="2400" dirty="0" smtClean="0"/>
              <a:t>)	</a:t>
            </a:r>
            <a:r>
              <a:rPr lang="en-US" sz="2400" dirty="0" smtClean="0">
                <a:solidFill>
                  <a:srgbClr val="FF0000"/>
                </a:solidFill>
              </a:rPr>
              <a:t>{Recursive procedure}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visit</a:t>
            </a:r>
            <a:r>
              <a:rPr lang="en-US" sz="2400" dirty="0" smtClean="0"/>
              <a:t> (</a:t>
            </a:r>
            <a:r>
              <a:rPr lang="en-US" sz="2400" dirty="0" err="1" smtClean="0"/>
              <a:t>v</a:t>
            </a:r>
            <a:r>
              <a:rPr lang="en-US" sz="2400" dirty="0" smtClean="0"/>
              <a:t>: vertex of G)</a:t>
            </a:r>
          </a:p>
          <a:p>
            <a:r>
              <a:rPr lang="en-US" sz="2400" dirty="0" smtClean="0"/>
              <a:t>for each vertex </a:t>
            </a:r>
            <a:r>
              <a:rPr lang="en-US" sz="2400" dirty="0" err="1" smtClean="0"/>
              <a:t>w</a:t>
            </a:r>
            <a:r>
              <a:rPr lang="en-US" sz="2400" dirty="0" smtClean="0"/>
              <a:t> adjacent to </a:t>
            </a:r>
            <a:r>
              <a:rPr lang="en-US" sz="2400" dirty="0" err="1" smtClean="0"/>
              <a:t>v</a:t>
            </a:r>
            <a:r>
              <a:rPr lang="en-US" sz="2400" dirty="0" smtClean="0"/>
              <a:t> and not yet in T</a:t>
            </a:r>
          </a:p>
          <a:p>
            <a:r>
              <a:rPr lang="en-US" sz="2400" dirty="0" smtClean="0"/>
              <a:t>add vertex </a:t>
            </a:r>
            <a:r>
              <a:rPr lang="en-US" sz="2400" dirty="0" err="1" smtClean="0"/>
              <a:t>w</a:t>
            </a:r>
            <a:r>
              <a:rPr lang="en-US" sz="2400" dirty="0" smtClean="0"/>
              <a:t> and edge {</a:t>
            </a:r>
            <a:r>
              <a:rPr lang="en-US" sz="2400" dirty="0" err="1" smtClean="0"/>
              <a:t>v</a:t>
            </a:r>
            <a:r>
              <a:rPr lang="en-US" sz="2400" dirty="0" smtClean="0"/>
              <a:t>, </a:t>
            </a:r>
            <a:r>
              <a:rPr lang="en-US" sz="2400" dirty="0" err="1" smtClean="0"/>
              <a:t>w</a:t>
            </a:r>
            <a:r>
              <a:rPr lang="en-US" sz="2400" dirty="0" smtClean="0"/>
              <a:t>} to 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visit </a:t>
            </a:r>
            <a:r>
              <a:rPr lang="en-US" sz="2400" dirty="0" smtClean="0"/>
              <a:t>(</a:t>
            </a:r>
            <a:r>
              <a:rPr lang="en-US" sz="2400" dirty="0" err="1" smtClean="0"/>
              <a:t>w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The visited nodes and the edges connecting them form a spanning tree. DFS can also be used as a search or traversal algorithm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First Search: example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6" y="1417638"/>
            <a:ext cx="4672705" cy="209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13" y="3790914"/>
            <a:ext cx="7383443" cy="24480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 degree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6" y="1632743"/>
            <a:ext cx="5791200" cy="4203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417638"/>
            <a:ext cx="2857500" cy="2259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0" y="3897934"/>
            <a:ext cx="7953976" cy="28368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638" y="2160821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different way of</a:t>
            </a:r>
          </a:p>
          <a:p>
            <a:r>
              <a:rPr lang="en-US" dirty="0" smtClean="0"/>
              <a:t>generating a spanning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4066" y="2132389"/>
            <a:ext cx="15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graph 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728" y="6226576"/>
            <a:ext cx="148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Spanning tree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455" y="1720840"/>
            <a:ext cx="806334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ALGORITHM. </a:t>
            </a:r>
            <a:r>
              <a:rPr lang="en-US" sz="2400" b="1" i="1" dirty="0" smtClean="0">
                <a:solidFill>
                  <a:srgbClr val="0000FF"/>
                </a:solidFill>
              </a:rPr>
              <a:t>Breadth-First Search.</a:t>
            </a:r>
          </a:p>
          <a:p>
            <a:r>
              <a:rPr lang="en-US" sz="2400" b="1" dirty="0" smtClean="0"/>
              <a:t>procedure</a:t>
            </a:r>
            <a:r>
              <a:rPr lang="en-US" sz="2400" dirty="0" smtClean="0"/>
              <a:t> BFS (G: connected graph with vertices v1, v2, …</a:t>
            </a:r>
            <a:r>
              <a:rPr lang="en-US" sz="2400" dirty="0" err="1" smtClean="0"/>
              <a:t>vn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 := tree consisting only of vertex v1</a:t>
            </a:r>
          </a:p>
          <a:p>
            <a:r>
              <a:rPr lang="en-US" sz="2400" dirty="0" smtClean="0"/>
              <a:t>L := empty list</a:t>
            </a:r>
          </a:p>
          <a:p>
            <a:r>
              <a:rPr lang="en-US" sz="2400" dirty="0" smtClean="0"/>
              <a:t>put v1 in the list L of unprocessed vertices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 L is not empty</a:t>
            </a:r>
          </a:p>
          <a:p>
            <a:r>
              <a:rPr lang="en-US" sz="2400" dirty="0" smtClean="0"/>
              <a:t>	remove the first vertex </a:t>
            </a:r>
            <a:r>
              <a:rPr lang="en-US" sz="2400" dirty="0" err="1" smtClean="0"/>
              <a:t>v</a:t>
            </a:r>
            <a:r>
              <a:rPr lang="en-US" sz="2400" dirty="0" smtClean="0"/>
              <a:t> from L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for</a:t>
            </a:r>
            <a:r>
              <a:rPr lang="en-US" sz="2400" dirty="0" smtClean="0"/>
              <a:t> each neighbor </a:t>
            </a:r>
            <a:r>
              <a:rPr lang="en-US" sz="2400" dirty="0" err="1" smtClean="0"/>
              <a:t>w</a:t>
            </a:r>
            <a:r>
              <a:rPr lang="en-US" sz="2400" dirty="0" smtClean="0"/>
              <a:t> of </a:t>
            </a:r>
            <a:r>
              <a:rPr lang="en-US" sz="2400" dirty="0" err="1" smtClean="0"/>
              <a:t>v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w</a:t>
            </a:r>
            <a:r>
              <a:rPr lang="en-US" sz="2400" dirty="0" smtClean="0"/>
              <a:t> is not in L and not in T </a:t>
            </a:r>
            <a:r>
              <a:rPr lang="en-US" sz="2400" b="1" dirty="0" smtClean="0"/>
              <a:t>then</a:t>
            </a:r>
          </a:p>
          <a:p>
            <a:r>
              <a:rPr lang="en-US" sz="2400" dirty="0" smtClean="0"/>
              <a:t>			add </a:t>
            </a:r>
            <a:r>
              <a:rPr lang="en-US" sz="2400" dirty="0" err="1" smtClean="0"/>
              <a:t>w</a:t>
            </a:r>
            <a:r>
              <a:rPr lang="en-US" sz="2400" dirty="0" smtClean="0"/>
              <a:t> to the end of the list L</a:t>
            </a:r>
          </a:p>
          <a:p>
            <a:r>
              <a:rPr lang="en-US" sz="2400" dirty="0" smtClean="0"/>
              <a:t>			add </a:t>
            </a:r>
            <a:r>
              <a:rPr lang="en-US" sz="2400" dirty="0" err="1" smtClean="0"/>
              <a:t>w</a:t>
            </a:r>
            <a:r>
              <a:rPr lang="en-US" sz="2400" dirty="0" smtClean="0"/>
              <a:t> and edge {</a:t>
            </a:r>
            <a:r>
              <a:rPr lang="en-US" sz="2400" dirty="0" err="1" smtClean="0"/>
              <a:t>v</a:t>
            </a:r>
            <a:r>
              <a:rPr lang="en-US" sz="2400" dirty="0" smtClean="0"/>
              <a:t>, </a:t>
            </a:r>
            <a:r>
              <a:rPr lang="en-US" sz="2400" dirty="0" err="1" smtClean="0"/>
              <a:t>w</a:t>
            </a:r>
            <a:r>
              <a:rPr lang="en-US" sz="2400" dirty="0" smtClean="0"/>
              <a:t>} to 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879303"/>
            <a:ext cx="7347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minimum spanning tree (MST) of a connected weighted graph is a spanning tree for which the sum of the edge weights is the minimum.</a:t>
            </a:r>
          </a:p>
          <a:p>
            <a:endParaRPr lang="en-US" sz="2400" dirty="0" smtClean="0"/>
          </a:p>
          <a:p>
            <a:r>
              <a:rPr lang="en-US" sz="2400" dirty="0" smtClean="0"/>
              <a:t>How can you compute the MST of </a:t>
            </a:r>
            <a:r>
              <a:rPr lang="en-US" sz="2400" smtClean="0"/>
              <a:t>a graph G?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7189" y="1814159"/>
            <a:ext cx="75663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the problem of coding the letters of the English </a:t>
            </a:r>
          </a:p>
          <a:p>
            <a:r>
              <a:rPr lang="en-US" sz="2400" dirty="0" smtClean="0"/>
              <a:t>alphabet using bit-strings. One easy solution is to use</a:t>
            </a:r>
          </a:p>
          <a:p>
            <a:r>
              <a:rPr lang="en-US" sz="2400" dirty="0" smtClean="0"/>
              <a:t>5 bits for each letter (2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&gt; 26). Another such example is</a:t>
            </a:r>
          </a:p>
          <a:p>
            <a:r>
              <a:rPr lang="en-US" sz="2400" dirty="0" smtClean="0"/>
              <a:t>The ASCII code. These are static codes, and do not make</a:t>
            </a:r>
          </a:p>
          <a:p>
            <a:r>
              <a:rPr lang="en-US" sz="2400" dirty="0" smtClean="0"/>
              <a:t>use of the frequency of usage of the letters to reduce the </a:t>
            </a:r>
          </a:p>
          <a:p>
            <a:r>
              <a:rPr lang="en-US" sz="2400" dirty="0" smtClean="0"/>
              <a:t>size of the bit string. </a:t>
            </a:r>
          </a:p>
          <a:p>
            <a:endParaRPr lang="en-US" sz="2400" dirty="0" smtClean="0"/>
          </a:p>
          <a:p>
            <a:r>
              <a:rPr lang="en-US" sz="2400" dirty="0" smtClean="0"/>
              <a:t>One method of reducing the size of the bit pattern is to use </a:t>
            </a:r>
          </a:p>
          <a:p>
            <a:r>
              <a:rPr lang="en-US" sz="2400" dirty="0" smtClean="0"/>
              <a:t>prefix codes.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296748" y="2294233"/>
            <a:ext cx="3026782" cy="232031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106476" y="2016633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023142" y="3152128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64808" y="2570430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91076" y="4461718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32743" y="3859811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58722" y="2441538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59008" y="3023236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75388" y="3649759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37372" y="4886623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43322" y="4886623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84989" y="4284716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60863" y="243198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54208" y="302323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9980" y="362741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3264" y="426237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68374" y="4967783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01866" y="5111952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67995" y="1417638"/>
            <a:ext cx="45655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typical English texts, </a:t>
            </a:r>
            <a:r>
              <a:rPr lang="en-US" sz="2400" dirty="0" err="1" smtClean="0"/>
              <a:t>e</a:t>
            </a:r>
            <a:r>
              <a:rPr lang="en-US" sz="2400" dirty="0" smtClean="0"/>
              <a:t> is most frequent, followed by, </a:t>
            </a:r>
            <a:r>
              <a:rPr lang="en-US" sz="2400" dirty="0" err="1" smtClean="0"/>
              <a:t>l</a:t>
            </a:r>
            <a:r>
              <a:rPr lang="en-US" sz="2400" dirty="0" smtClean="0"/>
              <a:t>, </a:t>
            </a:r>
            <a:r>
              <a:rPr lang="en-US" sz="2400" dirty="0" err="1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s</a:t>
            </a:r>
            <a:r>
              <a:rPr lang="en-US" sz="2400" dirty="0" smtClean="0"/>
              <a:t>, </a:t>
            </a:r>
            <a:r>
              <a:rPr lang="en-US" sz="2400" dirty="0" err="1" smtClean="0"/>
              <a:t>t</a:t>
            </a:r>
            <a:r>
              <a:rPr lang="en-US" sz="2400" dirty="0" smtClean="0"/>
              <a:t> … The prefix tree assigns to each letter of the alphabet a code whose length depends on the frequency: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 = 0, a = 10,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= 110,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1110 </a:t>
            </a:r>
            <a:r>
              <a:rPr lang="en-US" sz="2400" dirty="0" smtClean="0"/>
              <a:t>etc</a:t>
            </a:r>
          </a:p>
          <a:p>
            <a:endParaRPr lang="en-US" sz="2400" dirty="0" smtClean="0"/>
          </a:p>
          <a:p>
            <a:r>
              <a:rPr lang="en-US" sz="2400" dirty="0" smtClean="0"/>
              <a:t>Such techniques are popular for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data compression </a:t>
            </a:r>
            <a:r>
              <a:rPr lang="en-US" sz="2400" dirty="0" smtClean="0"/>
              <a:t>purposes. The</a:t>
            </a:r>
          </a:p>
          <a:p>
            <a:r>
              <a:rPr lang="en-US" sz="2400" dirty="0" smtClean="0"/>
              <a:t>resulting code is a variable-length</a:t>
            </a:r>
          </a:p>
          <a:p>
            <a:r>
              <a:rPr lang="en-US" sz="2400" dirty="0" smtClean="0"/>
              <a:t>code.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41571" y="1950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0044" y="20722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74104" y="24947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37148" y="31855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95481" y="38120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2028" y="43658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29645" y="38120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64700" y="30232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98771" y="24077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93821" y="44470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2035" y="1825181"/>
            <a:ext cx="7444766" cy="3939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Another </a:t>
            </a:r>
            <a:r>
              <a:rPr lang="en-US" sz="2400" dirty="0" smtClean="0">
                <a:solidFill>
                  <a:srgbClr val="0000FF"/>
                </a:solidFill>
              </a:rPr>
              <a:t>data compression technique </a:t>
            </a:r>
            <a:r>
              <a:rPr lang="en-US" sz="2400" dirty="0" smtClean="0"/>
              <a:t>first developed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By David Huffman when he was a graduate student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 MIT in 1951. (see pp. 763-764 of the textbook)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Huffman coding </a:t>
            </a:r>
            <a:r>
              <a:rPr lang="en-US" sz="2400" dirty="0" smtClean="0"/>
              <a:t>is a fundamental algorithm in data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compression, the subject devoted to reducing the number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 bits required to represent information.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21461" y="1825181"/>
            <a:ext cx="7280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. Use Huffman coding to encode the following </a:t>
            </a:r>
          </a:p>
          <a:p>
            <a:r>
              <a:rPr lang="en-US" sz="2400" dirty="0" smtClean="0"/>
              <a:t>symbols with the frequencies listed: </a:t>
            </a:r>
          </a:p>
          <a:p>
            <a:endParaRPr lang="en-US" sz="2400" dirty="0" smtClean="0"/>
          </a:p>
          <a:p>
            <a:r>
              <a:rPr lang="en-US" sz="2400" dirty="0" smtClean="0"/>
              <a:t>A: 0.08, B: 0.10, C: 0.12, D: 0.15, E: 0.20, F: 0.35. 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the average number of bits used to encode a</a:t>
            </a:r>
          </a:p>
          <a:p>
            <a:r>
              <a:rPr lang="en-US" sz="2400" dirty="0" smtClean="0"/>
              <a:t>character?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0" y="1936749"/>
            <a:ext cx="8089680" cy="37211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</a:t>
            </a:r>
            <a:r>
              <a:rPr lang="en-US" smtClean="0"/>
              <a:t>coding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51" y="1563752"/>
            <a:ext cx="7013796" cy="4686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</a:t>
            </a:r>
            <a:r>
              <a:rPr lang="en-US" smtClean="0"/>
              <a:t>coding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73" y="1720246"/>
            <a:ext cx="4530533" cy="4326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17" y="1613646"/>
            <a:ext cx="6709686" cy="44590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</a:t>
            </a:r>
            <a:r>
              <a:rPr lang="en-US" smtClean="0"/>
              <a:t>coding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396" y="2218622"/>
            <a:ext cx="82601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So, in this example, what is the average number of bits needed </a:t>
            </a:r>
          </a:p>
          <a:p>
            <a:r>
              <a:rPr lang="en-US" sz="2400" dirty="0" smtClean="0"/>
              <a:t>to encode each letter?</a:t>
            </a:r>
          </a:p>
          <a:p>
            <a:endParaRPr lang="en-US" sz="2400" dirty="0" smtClean="0"/>
          </a:p>
          <a:p>
            <a:r>
              <a:rPr lang="en-US" sz="2400" dirty="0" smtClean="0"/>
              <a:t>3x 0.08 + 3 </a:t>
            </a:r>
            <a:r>
              <a:rPr lang="en-US" sz="2400" dirty="0" err="1" smtClean="0"/>
              <a:t>x</a:t>
            </a:r>
            <a:r>
              <a:rPr lang="en-US" sz="2400" dirty="0" smtClean="0"/>
              <a:t> 0.10 + 3 </a:t>
            </a:r>
            <a:r>
              <a:rPr lang="en-US" sz="2400" dirty="0" err="1" smtClean="0"/>
              <a:t>x</a:t>
            </a:r>
            <a:r>
              <a:rPr lang="en-US" sz="2400" dirty="0" smtClean="0"/>
              <a:t> 0.12 + 3 </a:t>
            </a:r>
            <a:r>
              <a:rPr lang="en-US" sz="2400" dirty="0" err="1" smtClean="0"/>
              <a:t>x</a:t>
            </a:r>
            <a:r>
              <a:rPr lang="en-US" sz="2400" dirty="0" smtClean="0"/>
              <a:t> 0.15 + 2 </a:t>
            </a:r>
            <a:r>
              <a:rPr lang="en-US" sz="2400" dirty="0" err="1" smtClean="0"/>
              <a:t>x</a:t>
            </a:r>
            <a:r>
              <a:rPr lang="en-US" sz="2400" dirty="0" smtClean="0"/>
              <a:t> 0.20 + 2 </a:t>
            </a:r>
            <a:r>
              <a:rPr lang="en-US" sz="2400" dirty="0" err="1" smtClean="0"/>
              <a:t>x</a:t>
            </a:r>
            <a:r>
              <a:rPr lang="en-US" sz="2400" dirty="0" smtClean="0"/>
              <a:t> 0.35 = 2.45</a:t>
            </a:r>
          </a:p>
          <a:p>
            <a:endParaRPr lang="en-US" sz="2400" dirty="0" smtClean="0"/>
          </a:p>
          <a:p>
            <a:r>
              <a:rPr lang="en-US" sz="2400" dirty="0" smtClean="0"/>
              <a:t>instead of 3-bits per letter.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theorem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713" y="2062413"/>
            <a:ext cx="6478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An undirected graph has </a:t>
            </a:r>
            <a:r>
              <a:rPr lang="en-US" sz="2400" dirty="0" smtClean="0">
                <a:solidFill>
                  <a:srgbClr val="0000FF"/>
                </a:solidFill>
              </a:rPr>
              <a:t>even number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of vertices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0000FF"/>
                </a:solidFill>
              </a:rPr>
              <a:t>odd degree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2241</Words>
  <Application>Microsoft Office PowerPoint</Application>
  <PresentationFormat>On-screen Show (4:3)</PresentationFormat>
  <Paragraphs>492</Paragraphs>
  <Slides>80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Comic Sans MS</vt:lpstr>
      <vt:lpstr>Wingdings</vt:lpstr>
      <vt:lpstr>Office Theme</vt:lpstr>
      <vt:lpstr>Equation</vt:lpstr>
      <vt:lpstr>Chapter 04: Graph Theory</vt:lpstr>
      <vt:lpstr>Simple graph</vt:lpstr>
      <vt:lpstr>Types of graph</vt:lpstr>
      <vt:lpstr>Definitions</vt:lpstr>
      <vt:lpstr>Application: Exam scheduling</vt:lpstr>
      <vt:lpstr>Problems in a computer network</vt:lpstr>
      <vt:lpstr>Vertex degree</vt:lpstr>
      <vt:lpstr>Degree sequence</vt:lpstr>
      <vt:lpstr>A theorem</vt:lpstr>
      <vt:lpstr>Review of basic definitions</vt:lpstr>
      <vt:lpstr>Review of basic definitions</vt:lpstr>
      <vt:lpstr>Types of graphs</vt:lpstr>
      <vt:lpstr>Types of graphs</vt:lpstr>
      <vt:lpstr>Types of graphs</vt:lpstr>
      <vt:lpstr>Subgraphs</vt:lpstr>
      <vt:lpstr>Computer representation of graphs</vt:lpstr>
      <vt:lpstr>Computer representation of graphs</vt:lpstr>
      <vt:lpstr>Graph isomorphism</vt:lpstr>
      <vt:lpstr>Graph isomorphism</vt:lpstr>
      <vt:lpstr>Graph isomorphism</vt:lpstr>
      <vt:lpstr>Connectivity</vt:lpstr>
      <vt:lpstr>Connectivity issues</vt:lpstr>
      <vt:lpstr>Cut vertex, cut set, cut edge</vt:lpstr>
      <vt:lpstr>Connectivity in directed graphs</vt:lpstr>
      <vt:lpstr>More definitions</vt:lpstr>
      <vt:lpstr>Vertex Cover</vt:lpstr>
      <vt:lpstr>Dominating Set</vt:lpstr>
      <vt:lpstr>Independent Set</vt:lpstr>
      <vt:lpstr>Euler path vs. Hamiltonian path</vt:lpstr>
      <vt:lpstr>Hamiltonian path</vt:lpstr>
      <vt:lpstr>Shortest path</vt:lpstr>
      <vt:lpstr>Shortest path: Dijkstra’s algorithm</vt:lpstr>
      <vt:lpstr>Shortest path: Dijkstra’s algorithm</vt:lpstr>
      <vt:lpstr>Shortest path: Dijkstra’s algorithm</vt:lpstr>
      <vt:lpstr>Shortest path: Dijkstra’s algorithm</vt:lpstr>
      <vt:lpstr>Traveling Salesman Problem (TSP)</vt:lpstr>
      <vt:lpstr>Planar Graph </vt:lpstr>
      <vt:lpstr>Planar Graph </vt:lpstr>
      <vt:lpstr>Graph Coloring</vt:lpstr>
      <vt:lpstr>Graph Coloring</vt:lpstr>
      <vt:lpstr>Graph Coloring</vt:lpstr>
      <vt:lpstr>Four color theorem</vt:lpstr>
      <vt:lpstr>What is a tree?</vt:lpstr>
      <vt:lpstr>Rooted tree: recursive definition</vt:lpstr>
      <vt:lpstr>Rooted tree terminology</vt:lpstr>
      <vt:lpstr>Rooted tree terminology</vt:lpstr>
      <vt:lpstr>Rooted tree terminology</vt:lpstr>
      <vt:lpstr>Important properties of trees</vt:lpstr>
      <vt:lpstr>Important properties of trees</vt:lpstr>
      <vt:lpstr>Important properties of trees</vt:lpstr>
      <vt:lpstr>Trees as models</vt:lpstr>
      <vt:lpstr>Trees as models</vt:lpstr>
      <vt:lpstr>Trees as models: game tree</vt:lpstr>
      <vt:lpstr>Binary and m-ary tree</vt:lpstr>
      <vt:lpstr>Properties of trees</vt:lpstr>
      <vt:lpstr>Properties of trees</vt:lpstr>
      <vt:lpstr>Balanced trees</vt:lpstr>
      <vt:lpstr>Balanced trees</vt:lpstr>
      <vt:lpstr>Binary search tree</vt:lpstr>
      <vt:lpstr>Binary search tree</vt:lpstr>
      <vt:lpstr>Insertion in a binary search tree</vt:lpstr>
      <vt:lpstr>Decision tree</vt:lpstr>
      <vt:lpstr>Comparison based sorting algorithms</vt:lpstr>
      <vt:lpstr>Comparison based sorting algorithms</vt:lpstr>
      <vt:lpstr>Spanning tree</vt:lpstr>
      <vt:lpstr>Computing a spanning tree</vt:lpstr>
      <vt:lpstr>Computing a spanning tree</vt:lpstr>
      <vt:lpstr>Depth First Search</vt:lpstr>
      <vt:lpstr>Depth First Search: example</vt:lpstr>
      <vt:lpstr>Breadth First Search</vt:lpstr>
      <vt:lpstr>Breadth First Search</vt:lpstr>
      <vt:lpstr>Minimum spanning tree</vt:lpstr>
      <vt:lpstr>Huffman coding</vt:lpstr>
      <vt:lpstr>Prefix codes</vt:lpstr>
      <vt:lpstr>Huffman codes</vt:lpstr>
      <vt:lpstr>Huffman codes</vt:lpstr>
      <vt:lpstr>Huffman coding example</vt:lpstr>
      <vt:lpstr>Huffman coding example</vt:lpstr>
      <vt:lpstr>Huffman coding example</vt:lpstr>
      <vt:lpstr>Huffman coding example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IT_DEP</cp:lastModifiedBy>
  <cp:revision>246</cp:revision>
  <cp:lastPrinted>2018-09-05T03:40:11Z</cp:lastPrinted>
  <dcterms:created xsi:type="dcterms:W3CDTF">2015-05-05T20:19:59Z</dcterms:created>
  <dcterms:modified xsi:type="dcterms:W3CDTF">2018-09-06T08:16:51Z</dcterms:modified>
</cp:coreProperties>
</file>