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50F17-6661-1A4B-D4EC-CD6B447CB581}" v="734" dt="2022-09-19T05:52:59.348"/>
    <p1510:client id="{56F766F9-F272-4821-B14E-3580991DF760}" v="217" dt="2022-09-17T13:49:56.803"/>
    <p1510:client id="{D535F983-8010-BECC-5480-70B08775DDE0}" v="123" dt="2022-09-18T16:10:37.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7" d="100"/>
          <a:sy n="47"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B2F77-22FE-445F-970E-A2D2FBE16BD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944CBD8-1687-43F3-A8E5-4F079A47CA95}">
      <dgm:prSet/>
      <dgm:spPr/>
      <dgm:t>
        <a:bodyPr/>
        <a:lstStyle/>
        <a:p>
          <a:r>
            <a:rPr lang="en-US"/>
            <a:t>The fire detection system is a security system. The primary punction of this system is to detect fires and turn on alarm to warn fire accidents.</a:t>
          </a:r>
        </a:p>
      </dgm:t>
    </dgm:pt>
    <dgm:pt modelId="{4ED16DD7-4161-4159-A5F5-1A076A76DA66}" type="parTrans" cxnId="{9C912CB5-FBE8-4D3E-9079-D6D013AFEE9A}">
      <dgm:prSet/>
      <dgm:spPr/>
      <dgm:t>
        <a:bodyPr/>
        <a:lstStyle/>
        <a:p>
          <a:endParaRPr lang="en-US"/>
        </a:p>
      </dgm:t>
    </dgm:pt>
    <dgm:pt modelId="{A978E97A-AA8C-4F44-9803-EB1BD875608E}" type="sibTrans" cxnId="{9C912CB5-FBE8-4D3E-9079-D6D013AFEE9A}">
      <dgm:prSet/>
      <dgm:spPr/>
      <dgm:t>
        <a:bodyPr/>
        <a:lstStyle/>
        <a:p>
          <a:endParaRPr lang="en-US"/>
        </a:p>
      </dgm:t>
    </dgm:pt>
    <dgm:pt modelId="{D28390B6-5D34-410C-9E46-44D9009F54C5}">
      <dgm:prSet/>
      <dgm:spPr/>
      <dgm:t>
        <a:bodyPr/>
        <a:lstStyle/>
        <a:p>
          <a:r>
            <a:rPr lang="en-US"/>
            <a:t>This system is written in python with OpenCV computer vision module.</a:t>
          </a:r>
        </a:p>
      </dgm:t>
    </dgm:pt>
    <dgm:pt modelId="{1C78C988-200C-4FA7-9396-5B1B7E957462}" type="parTrans" cxnId="{ACDBB6F5-1D78-4344-87C2-99E78F19D090}">
      <dgm:prSet/>
      <dgm:spPr/>
      <dgm:t>
        <a:bodyPr/>
        <a:lstStyle/>
        <a:p>
          <a:endParaRPr lang="en-US"/>
        </a:p>
      </dgm:t>
    </dgm:pt>
    <dgm:pt modelId="{D2C309CA-1615-43D1-B155-FD0263F5DDF6}" type="sibTrans" cxnId="{ACDBB6F5-1D78-4344-87C2-99E78F19D090}">
      <dgm:prSet/>
      <dgm:spPr/>
      <dgm:t>
        <a:bodyPr/>
        <a:lstStyle/>
        <a:p>
          <a:endParaRPr lang="en-US"/>
        </a:p>
      </dgm:t>
    </dgm:pt>
    <dgm:pt modelId="{5377A56A-2DDF-4AFF-9427-66AF21E0236D}">
      <dgm:prSet/>
      <dgm:spPr/>
      <dgm:t>
        <a:bodyPr/>
        <a:lstStyle/>
        <a:p>
          <a:r>
            <a:rPr lang="en-US"/>
            <a:t>It is using the HSV color algorithm to detect fires. </a:t>
          </a:r>
        </a:p>
      </dgm:t>
    </dgm:pt>
    <dgm:pt modelId="{8AD139CB-131F-4A93-A805-2ACC537DE245}" type="parTrans" cxnId="{BF4672B8-D94F-4500-9313-DE5581CED5B4}">
      <dgm:prSet/>
      <dgm:spPr/>
      <dgm:t>
        <a:bodyPr/>
        <a:lstStyle/>
        <a:p>
          <a:endParaRPr lang="en-US"/>
        </a:p>
      </dgm:t>
    </dgm:pt>
    <dgm:pt modelId="{BD68778A-DB09-4039-ABC7-53AFDD9A7092}" type="sibTrans" cxnId="{BF4672B8-D94F-4500-9313-DE5581CED5B4}">
      <dgm:prSet/>
      <dgm:spPr/>
      <dgm:t>
        <a:bodyPr/>
        <a:lstStyle/>
        <a:p>
          <a:endParaRPr lang="en-US"/>
        </a:p>
      </dgm:t>
    </dgm:pt>
    <dgm:pt modelId="{1336D249-D4CE-4B7B-940C-8EEF644FFA74}">
      <dgm:prSet/>
      <dgm:spPr/>
      <dgm:t>
        <a:bodyPr/>
        <a:lstStyle/>
        <a:p>
          <a:r>
            <a:rPr lang="en-US"/>
            <a:t>This system provides a computer vision-based technique for detecting fire and identifying hazardous fire by processing the video data generate by an ordinary camera. </a:t>
          </a:r>
        </a:p>
      </dgm:t>
    </dgm:pt>
    <dgm:pt modelId="{5E14021D-C00A-47C6-9069-F5502AC11701}" type="parTrans" cxnId="{1D987FD6-C335-4CD9-A6AA-757F37140FE9}">
      <dgm:prSet/>
      <dgm:spPr/>
      <dgm:t>
        <a:bodyPr/>
        <a:lstStyle/>
        <a:p>
          <a:endParaRPr lang="en-US"/>
        </a:p>
      </dgm:t>
    </dgm:pt>
    <dgm:pt modelId="{78960EFD-1A5B-4439-9F64-CDE944C11237}" type="sibTrans" cxnId="{1D987FD6-C335-4CD9-A6AA-757F37140FE9}">
      <dgm:prSet/>
      <dgm:spPr/>
      <dgm:t>
        <a:bodyPr/>
        <a:lstStyle/>
        <a:p>
          <a:endParaRPr lang="en-US"/>
        </a:p>
      </dgm:t>
    </dgm:pt>
    <dgm:pt modelId="{8AC1E260-E3BB-4E8A-B50D-AFC0383D5611}" type="pres">
      <dgm:prSet presAssocID="{7A1B2F77-22FE-445F-970E-A2D2FBE16BDD}" presName="Name0" presStyleCnt="0">
        <dgm:presLayoutVars>
          <dgm:dir/>
          <dgm:animLvl val="lvl"/>
          <dgm:resizeHandles val="exact"/>
        </dgm:presLayoutVars>
      </dgm:prSet>
      <dgm:spPr/>
    </dgm:pt>
    <dgm:pt modelId="{D8BEC3F7-9676-436F-815E-090F6128D276}" type="pres">
      <dgm:prSet presAssocID="{1336D249-D4CE-4B7B-940C-8EEF644FFA74}" presName="boxAndChildren" presStyleCnt="0"/>
      <dgm:spPr/>
    </dgm:pt>
    <dgm:pt modelId="{D60019B0-4987-484D-9CF1-F821A7414EBE}" type="pres">
      <dgm:prSet presAssocID="{1336D249-D4CE-4B7B-940C-8EEF644FFA74}" presName="parentTextBox" presStyleLbl="node1" presStyleIdx="0" presStyleCnt="4"/>
      <dgm:spPr/>
    </dgm:pt>
    <dgm:pt modelId="{4597BAAC-422E-4D7D-B6A6-01BB6E500CC2}" type="pres">
      <dgm:prSet presAssocID="{BD68778A-DB09-4039-ABC7-53AFDD9A7092}" presName="sp" presStyleCnt="0"/>
      <dgm:spPr/>
    </dgm:pt>
    <dgm:pt modelId="{8FF60350-4B4B-42D2-A901-406E943018E1}" type="pres">
      <dgm:prSet presAssocID="{5377A56A-2DDF-4AFF-9427-66AF21E0236D}" presName="arrowAndChildren" presStyleCnt="0"/>
      <dgm:spPr/>
    </dgm:pt>
    <dgm:pt modelId="{AE5E6CC1-9724-4353-91BA-0C8D79696A83}" type="pres">
      <dgm:prSet presAssocID="{5377A56A-2DDF-4AFF-9427-66AF21E0236D}" presName="parentTextArrow" presStyleLbl="node1" presStyleIdx="1" presStyleCnt="4"/>
      <dgm:spPr/>
    </dgm:pt>
    <dgm:pt modelId="{7714D5D8-144F-478C-BB3C-1B217DB8F3CE}" type="pres">
      <dgm:prSet presAssocID="{D2C309CA-1615-43D1-B155-FD0263F5DDF6}" presName="sp" presStyleCnt="0"/>
      <dgm:spPr/>
    </dgm:pt>
    <dgm:pt modelId="{05C01BB8-92C3-441D-B779-37A1789F9080}" type="pres">
      <dgm:prSet presAssocID="{D28390B6-5D34-410C-9E46-44D9009F54C5}" presName="arrowAndChildren" presStyleCnt="0"/>
      <dgm:spPr/>
    </dgm:pt>
    <dgm:pt modelId="{C8840751-BA6B-4ED8-A15B-C9EA12062300}" type="pres">
      <dgm:prSet presAssocID="{D28390B6-5D34-410C-9E46-44D9009F54C5}" presName="parentTextArrow" presStyleLbl="node1" presStyleIdx="2" presStyleCnt="4"/>
      <dgm:spPr/>
    </dgm:pt>
    <dgm:pt modelId="{D97A851F-A93E-4EE2-A978-69F04C471C1C}" type="pres">
      <dgm:prSet presAssocID="{A978E97A-AA8C-4F44-9803-EB1BD875608E}" presName="sp" presStyleCnt="0"/>
      <dgm:spPr/>
    </dgm:pt>
    <dgm:pt modelId="{16DB63A5-DB14-40CC-B5E2-61A4D164F287}" type="pres">
      <dgm:prSet presAssocID="{2944CBD8-1687-43F3-A8E5-4F079A47CA95}" presName="arrowAndChildren" presStyleCnt="0"/>
      <dgm:spPr/>
    </dgm:pt>
    <dgm:pt modelId="{973A9E37-512F-448C-A999-B26B82B1AF11}" type="pres">
      <dgm:prSet presAssocID="{2944CBD8-1687-43F3-A8E5-4F079A47CA95}" presName="parentTextArrow" presStyleLbl="node1" presStyleIdx="3" presStyleCnt="4"/>
      <dgm:spPr/>
    </dgm:pt>
  </dgm:ptLst>
  <dgm:cxnLst>
    <dgm:cxn modelId="{6362B61C-215E-452F-9192-370689241D52}" type="presOf" srcId="{2944CBD8-1687-43F3-A8E5-4F079A47CA95}" destId="{973A9E37-512F-448C-A999-B26B82B1AF11}" srcOrd="0" destOrd="0" presId="urn:microsoft.com/office/officeart/2005/8/layout/process4"/>
    <dgm:cxn modelId="{D067373D-3406-4E61-BA14-C4BA7B8D95DE}" type="presOf" srcId="{1336D249-D4CE-4B7B-940C-8EEF644FFA74}" destId="{D60019B0-4987-484D-9CF1-F821A7414EBE}" srcOrd="0" destOrd="0" presId="urn:microsoft.com/office/officeart/2005/8/layout/process4"/>
    <dgm:cxn modelId="{848F7B50-5916-4ADC-B0DE-F51B4066C803}" type="presOf" srcId="{D28390B6-5D34-410C-9E46-44D9009F54C5}" destId="{C8840751-BA6B-4ED8-A15B-C9EA12062300}" srcOrd="0" destOrd="0" presId="urn:microsoft.com/office/officeart/2005/8/layout/process4"/>
    <dgm:cxn modelId="{9C912CB5-FBE8-4D3E-9079-D6D013AFEE9A}" srcId="{7A1B2F77-22FE-445F-970E-A2D2FBE16BDD}" destId="{2944CBD8-1687-43F3-A8E5-4F079A47CA95}" srcOrd="0" destOrd="0" parTransId="{4ED16DD7-4161-4159-A5F5-1A076A76DA66}" sibTransId="{A978E97A-AA8C-4F44-9803-EB1BD875608E}"/>
    <dgm:cxn modelId="{BF4672B8-D94F-4500-9313-DE5581CED5B4}" srcId="{7A1B2F77-22FE-445F-970E-A2D2FBE16BDD}" destId="{5377A56A-2DDF-4AFF-9427-66AF21E0236D}" srcOrd="2" destOrd="0" parTransId="{8AD139CB-131F-4A93-A805-2ACC537DE245}" sibTransId="{BD68778A-DB09-4039-ABC7-53AFDD9A7092}"/>
    <dgm:cxn modelId="{1D987FD6-C335-4CD9-A6AA-757F37140FE9}" srcId="{7A1B2F77-22FE-445F-970E-A2D2FBE16BDD}" destId="{1336D249-D4CE-4B7B-940C-8EEF644FFA74}" srcOrd="3" destOrd="0" parTransId="{5E14021D-C00A-47C6-9069-F5502AC11701}" sibTransId="{78960EFD-1A5B-4439-9F64-CDE944C11237}"/>
    <dgm:cxn modelId="{408962EB-3545-4CA0-808C-5C94233030F5}" type="presOf" srcId="{7A1B2F77-22FE-445F-970E-A2D2FBE16BDD}" destId="{8AC1E260-E3BB-4E8A-B50D-AFC0383D5611}" srcOrd="0" destOrd="0" presId="urn:microsoft.com/office/officeart/2005/8/layout/process4"/>
    <dgm:cxn modelId="{ACDBB6F5-1D78-4344-87C2-99E78F19D090}" srcId="{7A1B2F77-22FE-445F-970E-A2D2FBE16BDD}" destId="{D28390B6-5D34-410C-9E46-44D9009F54C5}" srcOrd="1" destOrd="0" parTransId="{1C78C988-200C-4FA7-9396-5B1B7E957462}" sibTransId="{D2C309CA-1615-43D1-B155-FD0263F5DDF6}"/>
    <dgm:cxn modelId="{83BDDAFF-9BEA-470E-816D-434741C24EA6}" type="presOf" srcId="{5377A56A-2DDF-4AFF-9427-66AF21E0236D}" destId="{AE5E6CC1-9724-4353-91BA-0C8D79696A83}" srcOrd="0" destOrd="0" presId="urn:microsoft.com/office/officeart/2005/8/layout/process4"/>
    <dgm:cxn modelId="{1D3216E1-3198-47D3-BC12-ABFC56EFBFC5}" type="presParOf" srcId="{8AC1E260-E3BB-4E8A-B50D-AFC0383D5611}" destId="{D8BEC3F7-9676-436F-815E-090F6128D276}" srcOrd="0" destOrd="0" presId="urn:microsoft.com/office/officeart/2005/8/layout/process4"/>
    <dgm:cxn modelId="{9CB44DB8-B1E8-4799-9EDA-285B319FAE79}" type="presParOf" srcId="{D8BEC3F7-9676-436F-815E-090F6128D276}" destId="{D60019B0-4987-484D-9CF1-F821A7414EBE}" srcOrd="0" destOrd="0" presId="urn:microsoft.com/office/officeart/2005/8/layout/process4"/>
    <dgm:cxn modelId="{0168A091-1120-466B-9118-AFB9D6ED002B}" type="presParOf" srcId="{8AC1E260-E3BB-4E8A-B50D-AFC0383D5611}" destId="{4597BAAC-422E-4D7D-B6A6-01BB6E500CC2}" srcOrd="1" destOrd="0" presId="urn:microsoft.com/office/officeart/2005/8/layout/process4"/>
    <dgm:cxn modelId="{43BE6745-D8D8-4CCC-94E3-4E5B9F5303A0}" type="presParOf" srcId="{8AC1E260-E3BB-4E8A-B50D-AFC0383D5611}" destId="{8FF60350-4B4B-42D2-A901-406E943018E1}" srcOrd="2" destOrd="0" presId="urn:microsoft.com/office/officeart/2005/8/layout/process4"/>
    <dgm:cxn modelId="{C1D21763-DFDD-4EFB-B38D-73AE3B528801}" type="presParOf" srcId="{8FF60350-4B4B-42D2-A901-406E943018E1}" destId="{AE5E6CC1-9724-4353-91BA-0C8D79696A83}" srcOrd="0" destOrd="0" presId="urn:microsoft.com/office/officeart/2005/8/layout/process4"/>
    <dgm:cxn modelId="{1DA1DC2B-6EC2-4CA9-9F2A-713B74292E05}" type="presParOf" srcId="{8AC1E260-E3BB-4E8A-B50D-AFC0383D5611}" destId="{7714D5D8-144F-478C-BB3C-1B217DB8F3CE}" srcOrd="3" destOrd="0" presId="urn:microsoft.com/office/officeart/2005/8/layout/process4"/>
    <dgm:cxn modelId="{8D67E95E-2F24-4889-AA87-F0E4D53687B3}" type="presParOf" srcId="{8AC1E260-E3BB-4E8A-B50D-AFC0383D5611}" destId="{05C01BB8-92C3-441D-B779-37A1789F9080}" srcOrd="4" destOrd="0" presId="urn:microsoft.com/office/officeart/2005/8/layout/process4"/>
    <dgm:cxn modelId="{E2E2D0D9-B5C8-4329-BAA6-997C0DBDB100}" type="presParOf" srcId="{05C01BB8-92C3-441D-B779-37A1789F9080}" destId="{C8840751-BA6B-4ED8-A15B-C9EA12062300}" srcOrd="0" destOrd="0" presId="urn:microsoft.com/office/officeart/2005/8/layout/process4"/>
    <dgm:cxn modelId="{D545054B-6382-4F41-A42E-FFE21FC0C229}" type="presParOf" srcId="{8AC1E260-E3BB-4E8A-B50D-AFC0383D5611}" destId="{D97A851F-A93E-4EE2-A978-69F04C471C1C}" srcOrd="5" destOrd="0" presId="urn:microsoft.com/office/officeart/2005/8/layout/process4"/>
    <dgm:cxn modelId="{DE19AC29-6749-4396-8101-048AFB1FCB83}" type="presParOf" srcId="{8AC1E260-E3BB-4E8A-B50D-AFC0383D5611}" destId="{16DB63A5-DB14-40CC-B5E2-61A4D164F287}" srcOrd="6" destOrd="0" presId="urn:microsoft.com/office/officeart/2005/8/layout/process4"/>
    <dgm:cxn modelId="{8ADE6FCF-78A9-4664-89C4-41C90C6C98B5}" type="presParOf" srcId="{16DB63A5-DB14-40CC-B5E2-61A4D164F287}" destId="{973A9E37-512F-448C-A999-B26B82B1AF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89520-6E1E-4708-AA52-2825B2604F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5397C0-EFF8-41C7-99B4-1636611F3037}">
      <dgm:prSet/>
      <dgm:spPr/>
      <dgm:t>
        <a:bodyPr/>
        <a:lstStyle/>
        <a:p>
          <a:pPr>
            <a:lnSpc>
              <a:spcPct val="100000"/>
            </a:lnSpc>
          </a:pPr>
          <a:r>
            <a:rPr lang="en-US"/>
            <a:t>The main motive of using this system is to prevent from the loss of life or any other damages to the company or the organization Few years back the system that were installed are now obsolete because they detect fire or smoke when it reaches the maximum level and until that time the loss was already done. </a:t>
          </a:r>
        </a:p>
      </dgm:t>
    </dgm:pt>
    <dgm:pt modelId="{3C1FBFD1-E006-45C0-8898-5A751CDB4946}" type="parTrans" cxnId="{B9D962C1-161C-4816-A3A1-95534D83BD1F}">
      <dgm:prSet/>
      <dgm:spPr/>
      <dgm:t>
        <a:bodyPr/>
        <a:lstStyle/>
        <a:p>
          <a:endParaRPr lang="en-US"/>
        </a:p>
      </dgm:t>
    </dgm:pt>
    <dgm:pt modelId="{9CCD8D07-F04A-41FA-86FB-3A96288FB7B3}" type="sibTrans" cxnId="{B9D962C1-161C-4816-A3A1-95534D83BD1F}">
      <dgm:prSet/>
      <dgm:spPr/>
      <dgm:t>
        <a:bodyPr/>
        <a:lstStyle/>
        <a:p>
          <a:endParaRPr lang="en-US"/>
        </a:p>
      </dgm:t>
    </dgm:pt>
    <dgm:pt modelId="{ED0BC3C6-29CD-4368-AEDF-96233D136701}">
      <dgm:prSet/>
      <dgm:spPr/>
      <dgm:t>
        <a:bodyPr/>
        <a:lstStyle/>
        <a:p>
          <a:pPr>
            <a:lnSpc>
              <a:spcPct val="100000"/>
            </a:lnSpc>
          </a:pPr>
          <a:r>
            <a:rPr lang="en-US"/>
            <a:t>The fire detection system is used to detect fire in air through camera in real time monitoring system based on Raspberry Pi. The main feature of system is to alert generate when fire is started or reached it minimum level to prevent from the loss of lives and damages of any other property or valuable things that are useful for the company or any place where it is installed. </a:t>
          </a:r>
        </a:p>
      </dgm:t>
    </dgm:pt>
    <dgm:pt modelId="{81CA4CFC-7773-4A9D-B4C2-06F99D74469E}" type="parTrans" cxnId="{0146D8F3-E10D-42EE-BC43-2EB36713C190}">
      <dgm:prSet/>
      <dgm:spPr/>
      <dgm:t>
        <a:bodyPr/>
        <a:lstStyle/>
        <a:p>
          <a:endParaRPr lang="en-US"/>
        </a:p>
      </dgm:t>
    </dgm:pt>
    <dgm:pt modelId="{2CA398B4-EB38-4AA8-9C6E-835B2169C854}" type="sibTrans" cxnId="{0146D8F3-E10D-42EE-BC43-2EB36713C190}">
      <dgm:prSet/>
      <dgm:spPr/>
      <dgm:t>
        <a:bodyPr/>
        <a:lstStyle/>
        <a:p>
          <a:endParaRPr lang="en-US"/>
        </a:p>
      </dgm:t>
    </dgm:pt>
    <dgm:pt modelId="{0573FE16-96E3-4AAB-8D5C-59C3C4D9037F}" type="pres">
      <dgm:prSet presAssocID="{FA089520-6E1E-4708-AA52-2825B2604FCD}" presName="root" presStyleCnt="0">
        <dgm:presLayoutVars>
          <dgm:dir/>
          <dgm:resizeHandles val="exact"/>
        </dgm:presLayoutVars>
      </dgm:prSet>
      <dgm:spPr/>
    </dgm:pt>
    <dgm:pt modelId="{DEA245B5-616F-458A-A216-E448F24D6C73}" type="pres">
      <dgm:prSet presAssocID="{705397C0-EFF8-41C7-99B4-1636611F3037}" presName="compNode" presStyleCnt="0"/>
      <dgm:spPr/>
    </dgm:pt>
    <dgm:pt modelId="{2E6D2872-CAF9-4EAA-AE73-824F6816801E}" type="pres">
      <dgm:prSet presAssocID="{705397C0-EFF8-41C7-99B4-1636611F3037}" presName="bgRect" presStyleLbl="bgShp" presStyleIdx="0" presStyleCnt="2"/>
      <dgm:spPr/>
    </dgm:pt>
    <dgm:pt modelId="{40238B21-2F61-484C-B570-7044300439BE}" type="pres">
      <dgm:prSet presAssocID="{705397C0-EFF8-41C7-99B4-1636611F30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ECBA1FD7-ACF9-4166-9A7A-C2939DC427E4}" type="pres">
      <dgm:prSet presAssocID="{705397C0-EFF8-41C7-99B4-1636611F3037}" presName="spaceRect" presStyleCnt="0"/>
      <dgm:spPr/>
    </dgm:pt>
    <dgm:pt modelId="{9A80501D-92FB-45ED-AF93-79B5799E72D1}" type="pres">
      <dgm:prSet presAssocID="{705397C0-EFF8-41C7-99B4-1636611F3037}" presName="parTx" presStyleLbl="revTx" presStyleIdx="0" presStyleCnt="2">
        <dgm:presLayoutVars>
          <dgm:chMax val="0"/>
          <dgm:chPref val="0"/>
        </dgm:presLayoutVars>
      </dgm:prSet>
      <dgm:spPr/>
    </dgm:pt>
    <dgm:pt modelId="{216E5914-1D98-48F5-A6C8-2C9576DB87DC}" type="pres">
      <dgm:prSet presAssocID="{9CCD8D07-F04A-41FA-86FB-3A96288FB7B3}" presName="sibTrans" presStyleCnt="0"/>
      <dgm:spPr/>
    </dgm:pt>
    <dgm:pt modelId="{3D86F52D-DEDE-4DDB-8CC4-5EAA764B3648}" type="pres">
      <dgm:prSet presAssocID="{ED0BC3C6-29CD-4368-AEDF-96233D136701}" presName="compNode" presStyleCnt="0"/>
      <dgm:spPr/>
    </dgm:pt>
    <dgm:pt modelId="{75BD58C1-34DB-491B-BDFA-E6FF6E3F44AB}" type="pres">
      <dgm:prSet presAssocID="{ED0BC3C6-29CD-4368-AEDF-96233D136701}" presName="bgRect" presStyleLbl="bgShp" presStyleIdx="1" presStyleCnt="2"/>
      <dgm:spPr/>
    </dgm:pt>
    <dgm:pt modelId="{5C837F73-B02E-48F9-AD6C-445C50A45799}" type="pres">
      <dgm:prSet presAssocID="{ED0BC3C6-29CD-4368-AEDF-96233D1367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28CB711-BAE0-4522-953C-5152396EFE08}" type="pres">
      <dgm:prSet presAssocID="{ED0BC3C6-29CD-4368-AEDF-96233D136701}" presName="spaceRect" presStyleCnt="0"/>
      <dgm:spPr/>
    </dgm:pt>
    <dgm:pt modelId="{8D339CAF-D404-47D6-81C5-4392653CC57C}" type="pres">
      <dgm:prSet presAssocID="{ED0BC3C6-29CD-4368-AEDF-96233D136701}" presName="parTx" presStyleLbl="revTx" presStyleIdx="1" presStyleCnt="2">
        <dgm:presLayoutVars>
          <dgm:chMax val="0"/>
          <dgm:chPref val="0"/>
        </dgm:presLayoutVars>
      </dgm:prSet>
      <dgm:spPr/>
    </dgm:pt>
  </dgm:ptLst>
  <dgm:cxnLst>
    <dgm:cxn modelId="{9881452A-0C40-4596-BA58-B5F65B987884}" type="presOf" srcId="{FA089520-6E1E-4708-AA52-2825B2604FCD}" destId="{0573FE16-96E3-4AAB-8D5C-59C3C4D9037F}" srcOrd="0" destOrd="0" presId="urn:microsoft.com/office/officeart/2018/2/layout/IconVerticalSolidList"/>
    <dgm:cxn modelId="{4CB6574D-BC59-45F9-BB0D-B56F362324D2}" type="presOf" srcId="{ED0BC3C6-29CD-4368-AEDF-96233D136701}" destId="{8D339CAF-D404-47D6-81C5-4392653CC57C}" srcOrd="0" destOrd="0" presId="urn:microsoft.com/office/officeart/2018/2/layout/IconVerticalSolidList"/>
    <dgm:cxn modelId="{AA902BA1-F162-47C8-8884-847BE98FD532}" type="presOf" srcId="{705397C0-EFF8-41C7-99B4-1636611F3037}" destId="{9A80501D-92FB-45ED-AF93-79B5799E72D1}" srcOrd="0" destOrd="0" presId="urn:microsoft.com/office/officeart/2018/2/layout/IconVerticalSolidList"/>
    <dgm:cxn modelId="{B9D962C1-161C-4816-A3A1-95534D83BD1F}" srcId="{FA089520-6E1E-4708-AA52-2825B2604FCD}" destId="{705397C0-EFF8-41C7-99B4-1636611F3037}" srcOrd="0" destOrd="0" parTransId="{3C1FBFD1-E006-45C0-8898-5A751CDB4946}" sibTransId="{9CCD8D07-F04A-41FA-86FB-3A96288FB7B3}"/>
    <dgm:cxn modelId="{0146D8F3-E10D-42EE-BC43-2EB36713C190}" srcId="{FA089520-6E1E-4708-AA52-2825B2604FCD}" destId="{ED0BC3C6-29CD-4368-AEDF-96233D136701}" srcOrd="1" destOrd="0" parTransId="{81CA4CFC-7773-4A9D-B4C2-06F99D74469E}" sibTransId="{2CA398B4-EB38-4AA8-9C6E-835B2169C854}"/>
    <dgm:cxn modelId="{722CF294-ED58-47D8-A3CE-0DA82EFED742}" type="presParOf" srcId="{0573FE16-96E3-4AAB-8D5C-59C3C4D9037F}" destId="{DEA245B5-616F-458A-A216-E448F24D6C73}" srcOrd="0" destOrd="0" presId="urn:microsoft.com/office/officeart/2018/2/layout/IconVerticalSolidList"/>
    <dgm:cxn modelId="{B510721C-66BC-4B70-A493-A8CE2F8AF2BE}" type="presParOf" srcId="{DEA245B5-616F-458A-A216-E448F24D6C73}" destId="{2E6D2872-CAF9-4EAA-AE73-824F6816801E}" srcOrd="0" destOrd="0" presId="urn:microsoft.com/office/officeart/2018/2/layout/IconVerticalSolidList"/>
    <dgm:cxn modelId="{FE3F58C6-91EC-48F2-81FB-8884A45B5FE9}" type="presParOf" srcId="{DEA245B5-616F-458A-A216-E448F24D6C73}" destId="{40238B21-2F61-484C-B570-7044300439BE}" srcOrd="1" destOrd="0" presId="urn:microsoft.com/office/officeart/2018/2/layout/IconVerticalSolidList"/>
    <dgm:cxn modelId="{F8A7DC48-D529-4BDE-A133-00DAE32F8360}" type="presParOf" srcId="{DEA245B5-616F-458A-A216-E448F24D6C73}" destId="{ECBA1FD7-ACF9-4166-9A7A-C2939DC427E4}" srcOrd="2" destOrd="0" presId="urn:microsoft.com/office/officeart/2018/2/layout/IconVerticalSolidList"/>
    <dgm:cxn modelId="{5D3E0B1A-BB68-42E1-87C6-1C2FA2D719E4}" type="presParOf" srcId="{DEA245B5-616F-458A-A216-E448F24D6C73}" destId="{9A80501D-92FB-45ED-AF93-79B5799E72D1}" srcOrd="3" destOrd="0" presId="urn:microsoft.com/office/officeart/2018/2/layout/IconVerticalSolidList"/>
    <dgm:cxn modelId="{04288C10-F97F-4F23-A7F9-CFED6AF92325}" type="presParOf" srcId="{0573FE16-96E3-4AAB-8D5C-59C3C4D9037F}" destId="{216E5914-1D98-48F5-A6C8-2C9576DB87DC}" srcOrd="1" destOrd="0" presId="urn:microsoft.com/office/officeart/2018/2/layout/IconVerticalSolidList"/>
    <dgm:cxn modelId="{A3D1EFCA-FBCF-45F3-B36E-93E3480D827A}" type="presParOf" srcId="{0573FE16-96E3-4AAB-8D5C-59C3C4D9037F}" destId="{3D86F52D-DEDE-4DDB-8CC4-5EAA764B3648}" srcOrd="2" destOrd="0" presId="urn:microsoft.com/office/officeart/2018/2/layout/IconVerticalSolidList"/>
    <dgm:cxn modelId="{5942BF31-8E7D-401E-A77C-D1B8D1E7F4D5}" type="presParOf" srcId="{3D86F52D-DEDE-4DDB-8CC4-5EAA764B3648}" destId="{75BD58C1-34DB-491B-BDFA-E6FF6E3F44AB}" srcOrd="0" destOrd="0" presId="urn:microsoft.com/office/officeart/2018/2/layout/IconVerticalSolidList"/>
    <dgm:cxn modelId="{36A71BBD-2FE6-48DF-964C-2E4D76274198}" type="presParOf" srcId="{3D86F52D-DEDE-4DDB-8CC4-5EAA764B3648}" destId="{5C837F73-B02E-48F9-AD6C-445C50A45799}" srcOrd="1" destOrd="0" presId="urn:microsoft.com/office/officeart/2018/2/layout/IconVerticalSolidList"/>
    <dgm:cxn modelId="{9ECDBEEA-E0ED-4CBD-9E12-8985ADFF1736}" type="presParOf" srcId="{3D86F52D-DEDE-4DDB-8CC4-5EAA764B3648}" destId="{628CB711-BAE0-4522-953C-5152396EFE08}" srcOrd="2" destOrd="0" presId="urn:microsoft.com/office/officeart/2018/2/layout/IconVerticalSolidList"/>
    <dgm:cxn modelId="{C3411AB9-B396-40D2-8A85-F57A166EF206}" type="presParOf" srcId="{3D86F52D-DEDE-4DDB-8CC4-5EAA764B3648}" destId="{8D339CAF-D404-47D6-81C5-4392653CC5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019B0-4987-484D-9CF1-F821A7414EBE}">
      <dsp:nvSpPr>
        <dsp:cNvPr id="0" name=""/>
        <dsp:cNvSpPr/>
      </dsp:nvSpPr>
      <dsp:spPr>
        <a:xfrm>
          <a:off x="0" y="4522536"/>
          <a:ext cx="6364224" cy="9894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This system provides a computer vision-based technique for detecting fire and identifying hazardous fire by processing the video data generate by an ordinary camera. </a:t>
          </a:r>
        </a:p>
      </dsp:txBody>
      <dsp:txXfrm>
        <a:off x="0" y="4522536"/>
        <a:ext cx="6364224" cy="989420"/>
      </dsp:txXfrm>
    </dsp:sp>
    <dsp:sp modelId="{AE5E6CC1-9724-4353-91BA-0C8D79696A83}">
      <dsp:nvSpPr>
        <dsp:cNvPr id="0" name=""/>
        <dsp:cNvSpPr/>
      </dsp:nvSpPr>
      <dsp:spPr>
        <a:xfrm rot="10800000">
          <a:off x="0" y="3015649"/>
          <a:ext cx="6364224" cy="1521728"/>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It is using the HSV color algorithm to detect fires. </a:t>
          </a:r>
        </a:p>
      </dsp:txBody>
      <dsp:txXfrm rot="10800000">
        <a:off x="0" y="3015649"/>
        <a:ext cx="6364224" cy="988773"/>
      </dsp:txXfrm>
    </dsp:sp>
    <dsp:sp modelId="{C8840751-BA6B-4ED8-A15B-C9EA12062300}">
      <dsp:nvSpPr>
        <dsp:cNvPr id="0" name=""/>
        <dsp:cNvSpPr/>
      </dsp:nvSpPr>
      <dsp:spPr>
        <a:xfrm rot="10800000">
          <a:off x="0" y="1508761"/>
          <a:ext cx="6364224" cy="1521728"/>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This system is written in python with OpenCV computer vision module.</a:t>
          </a:r>
        </a:p>
      </dsp:txBody>
      <dsp:txXfrm rot="10800000">
        <a:off x="0" y="1508761"/>
        <a:ext cx="6364224" cy="988773"/>
      </dsp:txXfrm>
    </dsp:sp>
    <dsp:sp modelId="{973A9E37-512F-448C-A999-B26B82B1AF11}">
      <dsp:nvSpPr>
        <dsp:cNvPr id="0" name=""/>
        <dsp:cNvSpPr/>
      </dsp:nvSpPr>
      <dsp:spPr>
        <a:xfrm rot="10800000">
          <a:off x="0" y="1874"/>
          <a:ext cx="6364224" cy="152172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fire detection system is a security system. The primary punction of this system is to detect fires and turn on alarm to warn fire accidents.</a:t>
          </a:r>
        </a:p>
      </dsp:txBody>
      <dsp:txXfrm rot="10800000">
        <a:off x="0" y="1874"/>
        <a:ext cx="6364224" cy="98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D2872-CAF9-4EAA-AE73-824F6816801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38B21-2F61-484C-B570-7044300439B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0501D-92FB-45ED-AF93-79B5799E72D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The main motive of using this system is to prevent from the loss of life or any other damages to the company or the organization Few years back the system that were installed are now obsolete because they detect fire or smoke when it reaches the maximum level and until that time the loss was already done. </a:t>
          </a:r>
        </a:p>
      </dsp:txBody>
      <dsp:txXfrm>
        <a:off x="1507738" y="707092"/>
        <a:ext cx="9007861" cy="1305401"/>
      </dsp:txXfrm>
    </dsp:sp>
    <dsp:sp modelId="{75BD58C1-34DB-491B-BDFA-E6FF6E3F44A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37F73-B02E-48F9-AD6C-445C50A4579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39CAF-D404-47D6-81C5-4392653CC57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The fire detection system is used to detect fire in air through camera in real time monitoring system based on Raspberry Pi. The main feature of system is to alert generate when fire is started or reached it minimum level to prevent from the loss of lives and damages of any other property or valuable things that are useful for the company or any place where it is installed.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88512-person-text-question-red-mark-download-hq-png"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pedia.org/chalkboard/a/agenda.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mathisintheair.org/wp/2015/02/matematica-e-internet-of-thing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researchoutreach.org/articles/reproducible-computer-vision-cross-disciplinary-scalable-image-informatics/"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29"/>
            <a:ext cx="12192000" cy="2387600"/>
          </a:xfrm>
        </p:spPr>
        <p:txBody>
          <a:bodyPr vert="horz" lIns="91440" tIns="45720" rIns="91440" bIns="45720" rtlCol="0" anchor="ctr">
            <a:noAutofit/>
          </a:bodyPr>
          <a:lstStyle/>
          <a:p>
            <a:r>
              <a:rPr lang="en-US" sz="7500" b="1" dirty="0">
                <a:latin typeface="Times New Roman"/>
                <a:ea typeface="Calibri Light"/>
                <a:cs typeface="Calibri Light"/>
              </a:rPr>
              <a:t>IoT Based Fire Detection System</a:t>
            </a:r>
          </a:p>
        </p:txBody>
      </p:sp>
      <p:sp>
        <p:nvSpPr>
          <p:cNvPr id="3" name="Subtitle 2"/>
          <p:cNvSpPr>
            <a:spLocks noGrp="1"/>
          </p:cNvSpPr>
          <p:nvPr>
            <p:ph type="subTitle" idx="1"/>
          </p:nvPr>
        </p:nvSpPr>
        <p:spPr>
          <a:xfrm>
            <a:off x="0" y="2236189"/>
            <a:ext cx="12192000" cy="2532780"/>
          </a:xfrm>
        </p:spPr>
        <p:txBody>
          <a:bodyPr vert="horz" lIns="91440" tIns="45720" rIns="91440" bIns="45720" rtlCol="0" anchor="ctr">
            <a:noAutofit/>
          </a:bodyPr>
          <a:lstStyle/>
          <a:p>
            <a:r>
              <a:rPr lang="en-US" sz="2500" b="1" dirty="0">
                <a:latin typeface="Times New Roman"/>
                <a:ea typeface="Calibri"/>
                <a:cs typeface="Calibri"/>
              </a:rPr>
              <a:t>S. SHALOMSHAN</a:t>
            </a:r>
          </a:p>
          <a:p>
            <a:r>
              <a:rPr lang="en-US" sz="2500" b="1" dirty="0">
                <a:latin typeface="Times New Roman"/>
                <a:ea typeface="Calibri"/>
                <a:cs typeface="Calibri"/>
              </a:rPr>
              <a:t>AIT190806</a:t>
            </a:r>
          </a:p>
          <a:p>
            <a:r>
              <a:rPr lang="en-US" sz="2500" b="1" dirty="0">
                <a:latin typeface="Times New Roman"/>
                <a:ea typeface="Calibri"/>
                <a:cs typeface="Calibri"/>
              </a:rPr>
              <a:t>PRERSON NO</a:t>
            </a:r>
          </a:p>
        </p:txBody>
      </p:sp>
      <p:sp>
        <p:nvSpPr>
          <p:cNvPr id="4" name="TextBox 3">
            <a:extLst>
              <a:ext uri="{FF2B5EF4-FFF2-40B4-BE49-F238E27FC236}">
                <a16:creationId xmlns:a16="http://schemas.microsoft.com/office/drawing/2014/main" id="{192C4FD1-B6F8-CD89-01F4-FAE57C6C6147}"/>
              </a:ext>
            </a:extLst>
          </p:cNvPr>
          <p:cNvSpPr txBox="1"/>
          <p:nvPr/>
        </p:nvSpPr>
        <p:spPr>
          <a:xfrm>
            <a:off x="-5750" y="4723607"/>
            <a:ext cx="12203500" cy="193899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latin typeface="Times New Roman"/>
                <a:cs typeface="Times New Roman"/>
              </a:rPr>
              <a:t>Department of Computing </a:t>
            </a:r>
            <a:endParaRPr lang="en-US" sz="3000">
              <a:latin typeface="Calibri" panose="020F0502020204030204"/>
              <a:ea typeface="Calibri" panose="020F0502020204030204"/>
              <a:cs typeface="Calibri" panose="020F0502020204030204"/>
            </a:endParaRPr>
          </a:p>
          <a:p>
            <a:pPr algn="ctr"/>
            <a:r>
              <a:rPr lang="en-US" sz="3000" b="1" dirty="0">
                <a:latin typeface="Times New Roman"/>
                <a:cs typeface="Times New Roman"/>
              </a:rPr>
              <a:t>School of Computing </a:t>
            </a:r>
            <a:endParaRPr lang="en-US" sz="3000">
              <a:latin typeface="Calibri" panose="020F0502020204030204"/>
              <a:ea typeface="Calibri"/>
              <a:cs typeface="Calibri"/>
            </a:endParaRPr>
          </a:p>
          <a:p>
            <a:pPr algn="ctr"/>
            <a:r>
              <a:rPr lang="en-US" sz="3000" b="1" dirty="0">
                <a:latin typeface="Times New Roman"/>
                <a:cs typeface="Times New Roman"/>
              </a:rPr>
              <a:t>British College of Applied Studies </a:t>
            </a:r>
            <a:endParaRPr lang="en-US" sz="3000">
              <a:latin typeface="Calibri" panose="020F0502020204030204"/>
              <a:ea typeface="Calibri"/>
              <a:cs typeface="Calibri"/>
            </a:endParaRPr>
          </a:p>
          <a:p>
            <a:pPr algn="ctr"/>
            <a:r>
              <a:rPr lang="en-US" sz="3000" b="1" dirty="0">
                <a:latin typeface="Times New Roman"/>
                <a:cs typeface="Times New Roman"/>
              </a:rPr>
              <a:t>2021</a:t>
            </a:r>
            <a:endParaRPr lang="en-US" sz="300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4CC02-078A-0B75-6CE8-88183EC4DCF2}"/>
              </a:ext>
            </a:extLst>
          </p:cNvPr>
          <p:cNvSpPr>
            <a:spLocks noGrp="1"/>
          </p:cNvSpPr>
          <p:nvPr>
            <p:ph type="title"/>
          </p:nvPr>
        </p:nvSpPr>
        <p:spPr>
          <a:xfrm>
            <a:off x="402577" y="232262"/>
            <a:ext cx="11499287" cy="1146107"/>
          </a:xfrm>
        </p:spPr>
        <p:txBody>
          <a:bodyPr vert="horz" lIns="91440" tIns="45720" rIns="91440" bIns="45720" rtlCol="0" anchor="b">
            <a:noAutofit/>
          </a:bodyPr>
          <a:lstStyle/>
          <a:p>
            <a:pPr algn="ctr"/>
            <a:r>
              <a:rPr lang="en-US" sz="4800" b="1" dirty="0">
                <a:solidFill>
                  <a:srgbClr val="FFFFFF"/>
                </a:solidFill>
                <a:latin typeface="Times New Roman"/>
                <a:cs typeface="Times New Roman"/>
              </a:rPr>
              <a:t>Color Conversion &amp; HSV Color Algorithm</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Chart, surface chart&#10;&#10;Description automatically generated">
            <a:extLst>
              <a:ext uri="{FF2B5EF4-FFF2-40B4-BE49-F238E27FC236}">
                <a16:creationId xmlns:a16="http://schemas.microsoft.com/office/drawing/2014/main" id="{DC92C336-FAAA-F72F-991E-C5C923CD3409}"/>
              </a:ext>
            </a:extLst>
          </p:cNvPr>
          <p:cNvPicPr>
            <a:picLocks noChangeAspect="1"/>
          </p:cNvPicPr>
          <p:nvPr/>
        </p:nvPicPr>
        <p:blipFill>
          <a:blip r:embed="rId2"/>
          <a:stretch>
            <a:fillRect/>
          </a:stretch>
        </p:blipFill>
        <p:spPr>
          <a:xfrm>
            <a:off x="477051" y="2426818"/>
            <a:ext cx="5164948"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Chart&#10;&#10;Description automatically generated">
            <a:extLst>
              <a:ext uri="{FF2B5EF4-FFF2-40B4-BE49-F238E27FC236}">
                <a16:creationId xmlns:a16="http://schemas.microsoft.com/office/drawing/2014/main" id="{24F3421F-3CC1-A84A-AB3E-C112A0995D8A}"/>
              </a:ext>
            </a:extLst>
          </p:cNvPr>
          <p:cNvPicPr>
            <a:picLocks noGrp="1" noChangeAspect="1"/>
          </p:cNvPicPr>
          <p:nvPr>
            <p:ph idx="1"/>
          </p:nvPr>
        </p:nvPicPr>
        <p:blipFill>
          <a:blip r:embed="rId3"/>
          <a:stretch>
            <a:fillRect/>
          </a:stretch>
        </p:blipFill>
        <p:spPr>
          <a:xfrm>
            <a:off x="6445073" y="3150316"/>
            <a:ext cx="5455917" cy="2550641"/>
          </a:xfrm>
          <a:prstGeom prst="rect">
            <a:avLst/>
          </a:prstGeom>
        </p:spPr>
      </p:pic>
    </p:spTree>
    <p:extLst>
      <p:ext uri="{BB962C8B-B14F-4D97-AF65-F5344CB8AC3E}">
        <p14:creationId xmlns:p14="http://schemas.microsoft.com/office/powerpoint/2010/main" val="225695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938C-06BB-80C4-53A3-1E2B0D400D29}"/>
              </a:ext>
            </a:extLst>
          </p:cNvPr>
          <p:cNvSpPr>
            <a:spLocks noGrp="1"/>
          </p:cNvSpPr>
          <p:nvPr>
            <p:ph type="title"/>
          </p:nvPr>
        </p:nvSpPr>
        <p:spPr>
          <a:xfrm>
            <a:off x="4314" y="365125"/>
            <a:ext cx="12183372" cy="1339940"/>
          </a:xfrm>
        </p:spPr>
        <p:txBody>
          <a:bodyPr>
            <a:noAutofit/>
          </a:bodyPr>
          <a:lstStyle/>
          <a:p>
            <a:pPr algn="ctr"/>
            <a:r>
              <a:rPr lang="en-US" sz="8800" b="1" dirty="0">
                <a:latin typeface="Times New Roman"/>
                <a:cs typeface="Times New Roman"/>
              </a:rPr>
              <a:t>Generate Alert on Fire </a:t>
            </a:r>
            <a:endParaRPr lang="en-US" sz="8800" b="1">
              <a:cs typeface="Calibri Light" panose="020F0302020204030204"/>
            </a:endParaRPr>
          </a:p>
        </p:txBody>
      </p:sp>
      <p:graphicFrame>
        <p:nvGraphicFramePr>
          <p:cNvPr id="5" name="Content Placeholder 2">
            <a:extLst>
              <a:ext uri="{FF2B5EF4-FFF2-40B4-BE49-F238E27FC236}">
                <a16:creationId xmlns:a16="http://schemas.microsoft.com/office/drawing/2014/main" id="{CBEDB853-6078-A01D-7750-6167AF8C732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15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FCDA63-538C-4FB3-911D-7DF75B59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0F36B17-8009-453B-9C49-36A9D6F9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96EB91D-DFE7-51CF-7570-96C8390DAAF5}"/>
              </a:ext>
            </a:extLst>
          </p:cNvPr>
          <p:cNvSpPr>
            <a:spLocks noGrp="1"/>
          </p:cNvSpPr>
          <p:nvPr>
            <p:ph type="title"/>
          </p:nvPr>
        </p:nvSpPr>
        <p:spPr>
          <a:xfrm>
            <a:off x="4654295" y="4029234"/>
            <a:ext cx="6864412" cy="845854"/>
          </a:xfrm>
        </p:spPr>
        <p:txBody>
          <a:bodyPr vert="horz" lIns="91440" tIns="45720" rIns="91440" bIns="45720" rtlCol="0" anchor="ctr">
            <a:noAutofit/>
          </a:bodyPr>
          <a:lstStyle/>
          <a:p>
            <a:pPr algn="ctr"/>
            <a:r>
              <a:rPr lang="en-US" sz="6000" b="1" dirty="0">
                <a:latin typeface="Times New Roman"/>
                <a:cs typeface="Calibri Light"/>
              </a:rPr>
              <a:t>Tools &amp; Technology</a:t>
            </a:r>
            <a:endParaRPr lang="en-US" sz="6000" b="1">
              <a:latin typeface="Times New Roman"/>
              <a:cs typeface="Times New Roman"/>
            </a:endParaRPr>
          </a:p>
        </p:txBody>
      </p:sp>
      <p:pic>
        <p:nvPicPr>
          <p:cNvPr id="6" name="Picture 6" descr="Logo&#10;&#10;Description automatically generated">
            <a:extLst>
              <a:ext uri="{FF2B5EF4-FFF2-40B4-BE49-F238E27FC236}">
                <a16:creationId xmlns:a16="http://schemas.microsoft.com/office/drawing/2014/main" id="{641AC682-0862-A236-DF02-0B1C5E4DF354}"/>
              </a:ext>
            </a:extLst>
          </p:cNvPr>
          <p:cNvPicPr>
            <a:picLocks noChangeAspect="1"/>
          </p:cNvPicPr>
          <p:nvPr/>
        </p:nvPicPr>
        <p:blipFill>
          <a:blip r:embed="rId2"/>
          <a:stretch>
            <a:fillRect/>
          </a:stretch>
        </p:blipFill>
        <p:spPr>
          <a:xfrm>
            <a:off x="1477735" y="245721"/>
            <a:ext cx="2903412" cy="1528757"/>
          </a:xfrm>
          <a:prstGeom prst="rect">
            <a:avLst/>
          </a:prstGeom>
        </p:spPr>
      </p:pic>
      <p:pic>
        <p:nvPicPr>
          <p:cNvPr id="4" name="Picture 4" descr="Icon&#10;&#10;Description automatically generated">
            <a:extLst>
              <a:ext uri="{FF2B5EF4-FFF2-40B4-BE49-F238E27FC236}">
                <a16:creationId xmlns:a16="http://schemas.microsoft.com/office/drawing/2014/main" id="{34E721FA-34D4-269D-C09A-A90132C3297E}"/>
              </a:ext>
            </a:extLst>
          </p:cNvPr>
          <p:cNvPicPr>
            <a:picLocks noChangeAspect="1"/>
          </p:cNvPicPr>
          <p:nvPr/>
        </p:nvPicPr>
        <p:blipFill>
          <a:blip r:embed="rId3"/>
          <a:stretch>
            <a:fillRect/>
          </a:stretch>
        </p:blipFill>
        <p:spPr>
          <a:xfrm>
            <a:off x="452374" y="3547640"/>
            <a:ext cx="2563781" cy="2563781"/>
          </a:xfrm>
          <a:prstGeom prst="rect">
            <a:avLst/>
          </a:prstGeom>
        </p:spPr>
      </p:pic>
      <p:pic>
        <p:nvPicPr>
          <p:cNvPr id="5" name="Picture 5" descr="Icon&#10;&#10;Description automatically generated">
            <a:extLst>
              <a:ext uri="{FF2B5EF4-FFF2-40B4-BE49-F238E27FC236}">
                <a16:creationId xmlns:a16="http://schemas.microsoft.com/office/drawing/2014/main" id="{AB907180-EB5C-190A-000B-AFC8E2CA8485}"/>
              </a:ext>
            </a:extLst>
          </p:cNvPr>
          <p:cNvPicPr>
            <a:picLocks noChangeAspect="1"/>
          </p:cNvPicPr>
          <p:nvPr/>
        </p:nvPicPr>
        <p:blipFill>
          <a:blip r:embed="rId4"/>
          <a:stretch>
            <a:fillRect/>
          </a:stretch>
        </p:blipFill>
        <p:spPr>
          <a:xfrm>
            <a:off x="6148316" y="1259359"/>
            <a:ext cx="1746914" cy="2166173"/>
          </a:xfrm>
          <a:prstGeom prst="rect">
            <a:avLst/>
          </a:prstGeom>
        </p:spPr>
      </p:pic>
      <p:pic>
        <p:nvPicPr>
          <p:cNvPr id="8" name="Picture 5" descr="Chart, surface chart&#10;&#10;Description automatically generated">
            <a:extLst>
              <a:ext uri="{FF2B5EF4-FFF2-40B4-BE49-F238E27FC236}">
                <a16:creationId xmlns:a16="http://schemas.microsoft.com/office/drawing/2014/main" id="{C49EBD1D-268C-F647-8712-B66B749F2EF5}"/>
              </a:ext>
            </a:extLst>
          </p:cNvPr>
          <p:cNvPicPr>
            <a:picLocks noChangeAspect="1"/>
          </p:cNvPicPr>
          <p:nvPr/>
        </p:nvPicPr>
        <p:blipFill>
          <a:blip r:embed="rId5"/>
          <a:stretch>
            <a:fillRect/>
          </a:stretch>
        </p:blipFill>
        <p:spPr>
          <a:xfrm>
            <a:off x="9594376" y="709961"/>
            <a:ext cx="2183642" cy="1690124"/>
          </a:xfrm>
          <a:prstGeom prst="rect">
            <a:avLst/>
          </a:prstGeom>
        </p:spPr>
      </p:pic>
      <p:sp>
        <p:nvSpPr>
          <p:cNvPr id="3" name="Content Placeholder 2">
            <a:extLst>
              <a:ext uri="{FF2B5EF4-FFF2-40B4-BE49-F238E27FC236}">
                <a16:creationId xmlns:a16="http://schemas.microsoft.com/office/drawing/2014/main" id="{005870F8-D87D-91DB-6616-51F264529294}"/>
              </a:ext>
            </a:extLst>
          </p:cNvPr>
          <p:cNvSpPr>
            <a:spLocks noGrp="1"/>
          </p:cNvSpPr>
          <p:nvPr>
            <p:ph idx="1"/>
          </p:nvPr>
        </p:nvSpPr>
        <p:spPr>
          <a:xfrm>
            <a:off x="4654294" y="4887430"/>
            <a:ext cx="6864411" cy="1813975"/>
          </a:xfrm>
        </p:spPr>
        <p:txBody>
          <a:bodyPr vert="horz" lIns="91440" tIns="45720" rIns="91440" bIns="45720" rtlCol="0" anchor="t">
            <a:noAutofit/>
          </a:bodyPr>
          <a:lstStyle/>
          <a:p>
            <a:r>
              <a:rPr lang="en-US" sz="2000" dirty="0">
                <a:latin typeface="Times New Roman"/>
                <a:ea typeface="+mn-lt"/>
                <a:cs typeface="+mn-lt"/>
              </a:rPr>
              <a:t>Python</a:t>
            </a:r>
          </a:p>
          <a:p>
            <a:r>
              <a:rPr lang="en-US" sz="2000" dirty="0">
                <a:latin typeface="Times New Roman"/>
                <a:cs typeface="Calibri"/>
              </a:rPr>
              <a:t>OpenCV</a:t>
            </a:r>
          </a:p>
          <a:p>
            <a:r>
              <a:rPr lang="en-US" sz="2000" dirty="0">
                <a:latin typeface="Times New Roman"/>
                <a:ea typeface="+mn-lt"/>
                <a:cs typeface="+mn-lt"/>
              </a:rPr>
              <a:t>HSV Color Algorithm</a:t>
            </a:r>
          </a:p>
          <a:p>
            <a:r>
              <a:rPr lang="en-US" sz="2000" dirty="0">
                <a:latin typeface="Times New Roman"/>
                <a:ea typeface="+mn-lt"/>
                <a:cs typeface="+mn-lt"/>
              </a:rPr>
              <a:t>Anaconda Distribution </a:t>
            </a:r>
            <a:endParaRPr lang="en-US" sz="2000" dirty="0">
              <a:latin typeface="Times New Roman"/>
              <a:cs typeface="Calibri"/>
            </a:endParaRPr>
          </a:p>
        </p:txBody>
      </p:sp>
    </p:spTree>
    <p:extLst>
      <p:ext uri="{BB962C8B-B14F-4D97-AF65-F5344CB8AC3E}">
        <p14:creationId xmlns:p14="http://schemas.microsoft.com/office/powerpoint/2010/main" val="44740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C050-0D9F-7BB9-8A35-2D54A9AD4C43}"/>
              </a:ext>
            </a:extLst>
          </p:cNvPr>
          <p:cNvSpPr>
            <a:spLocks noGrp="1"/>
          </p:cNvSpPr>
          <p:nvPr>
            <p:ph type="title"/>
          </p:nvPr>
        </p:nvSpPr>
        <p:spPr/>
        <p:txBody>
          <a:bodyPr>
            <a:noAutofit/>
          </a:bodyPr>
          <a:lstStyle/>
          <a:p>
            <a:pPr algn="ctr"/>
            <a:r>
              <a:rPr lang="en-US" sz="9600" b="1" dirty="0">
                <a:latin typeface="Times New Roman"/>
                <a:cs typeface="Times New Roman"/>
              </a:rPr>
              <a:t>Conceptual Model </a:t>
            </a:r>
            <a:endParaRPr lang="en-US"/>
          </a:p>
        </p:txBody>
      </p:sp>
      <p:pic>
        <p:nvPicPr>
          <p:cNvPr id="4" name="Picture 4" descr="A picture containing text, electronics&#10;&#10;Description automatically generated">
            <a:extLst>
              <a:ext uri="{FF2B5EF4-FFF2-40B4-BE49-F238E27FC236}">
                <a16:creationId xmlns:a16="http://schemas.microsoft.com/office/drawing/2014/main" id="{793D0CEC-649D-2665-771E-40FA369FC4AC}"/>
              </a:ext>
            </a:extLst>
          </p:cNvPr>
          <p:cNvPicPr>
            <a:picLocks noGrp="1" noChangeAspect="1"/>
          </p:cNvPicPr>
          <p:nvPr>
            <p:ph idx="1"/>
          </p:nvPr>
        </p:nvPicPr>
        <p:blipFill>
          <a:blip r:embed="rId2"/>
          <a:stretch>
            <a:fillRect/>
          </a:stretch>
        </p:blipFill>
        <p:spPr>
          <a:xfrm>
            <a:off x="90" y="1811248"/>
            <a:ext cx="7907368" cy="4351338"/>
          </a:xfrm>
        </p:spPr>
      </p:pic>
      <p:pic>
        <p:nvPicPr>
          <p:cNvPr id="5" name="Picture 5" descr="Diagram&#10;&#10;Description automatically generated">
            <a:extLst>
              <a:ext uri="{FF2B5EF4-FFF2-40B4-BE49-F238E27FC236}">
                <a16:creationId xmlns:a16="http://schemas.microsoft.com/office/drawing/2014/main" id="{EEA9C0B6-8E57-D30F-6647-0E0C7EBBB8BC}"/>
              </a:ext>
            </a:extLst>
          </p:cNvPr>
          <p:cNvPicPr>
            <a:picLocks noChangeAspect="1"/>
          </p:cNvPicPr>
          <p:nvPr/>
        </p:nvPicPr>
        <p:blipFill>
          <a:blip r:embed="rId3"/>
          <a:stretch>
            <a:fillRect/>
          </a:stretch>
        </p:blipFill>
        <p:spPr>
          <a:xfrm>
            <a:off x="5644551" y="1814461"/>
            <a:ext cx="5819954" cy="3056550"/>
          </a:xfrm>
          <a:prstGeom prst="rect">
            <a:avLst/>
          </a:prstGeom>
        </p:spPr>
      </p:pic>
    </p:spTree>
    <p:extLst>
      <p:ext uri="{BB962C8B-B14F-4D97-AF65-F5344CB8AC3E}">
        <p14:creationId xmlns:p14="http://schemas.microsoft.com/office/powerpoint/2010/main" val="101844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32BB-9072-EFC9-EF75-9625DE230C11}"/>
              </a:ext>
            </a:extLst>
          </p:cNvPr>
          <p:cNvSpPr>
            <a:spLocks noGrp="1"/>
          </p:cNvSpPr>
          <p:nvPr>
            <p:ph type="title"/>
          </p:nvPr>
        </p:nvSpPr>
        <p:spPr>
          <a:xfrm>
            <a:off x="4314" y="365125"/>
            <a:ext cx="12183372" cy="1339940"/>
          </a:xfrm>
        </p:spPr>
        <p:txBody>
          <a:bodyPr>
            <a:noAutofit/>
          </a:bodyPr>
          <a:lstStyle/>
          <a:p>
            <a:pPr algn="ctr"/>
            <a:r>
              <a:rPr lang="en-US" sz="7200" b="1" dirty="0">
                <a:latin typeface="Times New Roman"/>
                <a:cs typeface="Times New Roman"/>
              </a:rPr>
              <a:t>Data Presentation &amp; Analisis</a:t>
            </a:r>
            <a:endParaRPr lang="en-US" sz="7200">
              <a:cs typeface="Calibri Light"/>
            </a:endParaRPr>
          </a:p>
        </p:txBody>
      </p:sp>
      <p:pic>
        <p:nvPicPr>
          <p:cNvPr id="4" name="Picture 4">
            <a:extLst>
              <a:ext uri="{FF2B5EF4-FFF2-40B4-BE49-F238E27FC236}">
                <a16:creationId xmlns:a16="http://schemas.microsoft.com/office/drawing/2014/main" id="{15048ACA-F07D-A5D0-B86F-8D990FD9299B}"/>
              </a:ext>
            </a:extLst>
          </p:cNvPr>
          <p:cNvPicPr>
            <a:picLocks noGrp="1" noChangeAspect="1"/>
          </p:cNvPicPr>
          <p:nvPr>
            <p:ph idx="1"/>
          </p:nvPr>
        </p:nvPicPr>
        <p:blipFill>
          <a:blip r:embed="rId2"/>
          <a:stretch>
            <a:fillRect/>
          </a:stretch>
        </p:blipFill>
        <p:spPr>
          <a:xfrm>
            <a:off x="294286" y="1710352"/>
            <a:ext cx="11589049" cy="4840675"/>
          </a:xfrm>
        </p:spPr>
      </p:pic>
    </p:spTree>
    <p:extLst>
      <p:ext uri="{BB962C8B-B14F-4D97-AF65-F5344CB8AC3E}">
        <p14:creationId xmlns:p14="http://schemas.microsoft.com/office/powerpoint/2010/main" val="92344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1863A-AD03-2A92-BEC9-24DFDCE4ADE4}"/>
              </a:ext>
            </a:extLst>
          </p:cNvPr>
          <p:cNvSpPr>
            <a:spLocks noGrp="1"/>
          </p:cNvSpPr>
          <p:nvPr>
            <p:ph type="title"/>
          </p:nvPr>
        </p:nvSpPr>
        <p:spPr>
          <a:xfrm>
            <a:off x="546351" y="217885"/>
            <a:ext cx="11139854" cy="1376144"/>
          </a:xfrm>
        </p:spPr>
        <p:txBody>
          <a:bodyPr vert="horz" lIns="91440" tIns="45720" rIns="91440" bIns="45720" rtlCol="0" anchor="b">
            <a:noAutofit/>
          </a:bodyPr>
          <a:lstStyle/>
          <a:p>
            <a:pPr algn="ctr"/>
            <a:r>
              <a:rPr lang="en-US" sz="9600" b="1" dirty="0">
                <a:solidFill>
                  <a:srgbClr val="FFFFFF"/>
                </a:solidFill>
                <a:latin typeface="Times New Roman"/>
                <a:cs typeface="Times New Roman"/>
              </a:rPr>
              <a:t>Testing</a:t>
            </a:r>
          </a:p>
        </p:txBody>
      </p:sp>
      <p:cxnSp>
        <p:nvCxnSpPr>
          <p:cNvPr id="17"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10;&#10;Description automatically generated">
            <a:extLst>
              <a:ext uri="{FF2B5EF4-FFF2-40B4-BE49-F238E27FC236}">
                <a16:creationId xmlns:a16="http://schemas.microsoft.com/office/drawing/2014/main" id="{254DA95D-F831-26F4-D7A0-301027CB894B}"/>
              </a:ext>
            </a:extLst>
          </p:cNvPr>
          <p:cNvPicPr>
            <a:picLocks noChangeAspect="1"/>
          </p:cNvPicPr>
          <p:nvPr/>
        </p:nvPicPr>
        <p:blipFill>
          <a:blip r:embed="rId2"/>
          <a:stretch>
            <a:fillRect/>
          </a:stretch>
        </p:blipFill>
        <p:spPr>
          <a:xfrm>
            <a:off x="331567" y="2536525"/>
            <a:ext cx="5455917" cy="3778222"/>
          </a:xfrm>
          <a:prstGeom prst="rect">
            <a:avLst/>
          </a:prstGeom>
        </p:spPr>
      </p:pic>
      <p:cxnSp>
        <p:nvCxnSpPr>
          <p:cNvPr id="18"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10;&#10;Description automatically generated">
            <a:extLst>
              <a:ext uri="{FF2B5EF4-FFF2-40B4-BE49-F238E27FC236}">
                <a16:creationId xmlns:a16="http://schemas.microsoft.com/office/drawing/2014/main" id="{22D51D20-4312-AA15-663C-66E695E878D9}"/>
              </a:ext>
            </a:extLst>
          </p:cNvPr>
          <p:cNvPicPr>
            <a:picLocks noGrp="1" noChangeAspect="1"/>
          </p:cNvPicPr>
          <p:nvPr>
            <p:ph idx="1"/>
          </p:nvPr>
        </p:nvPicPr>
        <p:blipFill>
          <a:blip r:embed="rId3"/>
          <a:stretch>
            <a:fillRect/>
          </a:stretch>
        </p:blipFill>
        <p:spPr>
          <a:xfrm>
            <a:off x="6445073" y="2536525"/>
            <a:ext cx="5455917" cy="3778222"/>
          </a:xfrm>
          <a:prstGeom prst="rect">
            <a:avLst/>
          </a:prstGeom>
        </p:spPr>
      </p:pic>
    </p:spTree>
    <p:extLst>
      <p:ext uri="{BB962C8B-B14F-4D97-AF65-F5344CB8AC3E}">
        <p14:creationId xmlns:p14="http://schemas.microsoft.com/office/powerpoint/2010/main" val="381734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C5C-2FDA-56C2-5268-F84B61AB4752}"/>
              </a:ext>
            </a:extLst>
          </p:cNvPr>
          <p:cNvSpPr>
            <a:spLocks noGrp="1"/>
          </p:cNvSpPr>
          <p:nvPr>
            <p:ph type="title"/>
          </p:nvPr>
        </p:nvSpPr>
        <p:spPr>
          <a:xfrm>
            <a:off x="-2627" y="365125"/>
            <a:ext cx="12197254" cy="1351838"/>
          </a:xfrm>
        </p:spPr>
        <p:txBody>
          <a:bodyPr>
            <a:noAutofit/>
          </a:bodyPr>
          <a:lstStyle/>
          <a:p>
            <a:pPr algn="ctr"/>
            <a:r>
              <a:rPr lang="en-US" sz="8000" b="1" dirty="0">
                <a:latin typeface="Times New Roman"/>
                <a:cs typeface="Calibri Light"/>
              </a:rPr>
              <a:t>Advantages of This System</a:t>
            </a:r>
            <a:endParaRPr lang="en-US"/>
          </a:p>
        </p:txBody>
      </p:sp>
      <p:sp>
        <p:nvSpPr>
          <p:cNvPr id="3" name="Content Placeholder 2">
            <a:extLst>
              <a:ext uri="{FF2B5EF4-FFF2-40B4-BE49-F238E27FC236}">
                <a16:creationId xmlns:a16="http://schemas.microsoft.com/office/drawing/2014/main" id="{1EB48D40-BB3D-7A9B-447C-DF6876ABA190}"/>
              </a:ext>
            </a:extLst>
          </p:cNvPr>
          <p:cNvSpPr>
            <a:spLocks noGrp="1"/>
          </p:cNvSpPr>
          <p:nvPr>
            <p:ph idx="1"/>
          </p:nvPr>
        </p:nvSpPr>
        <p:spPr>
          <a:xfrm>
            <a:off x="838200" y="2035832"/>
            <a:ext cx="10515600" cy="4771751"/>
          </a:xfrm>
        </p:spPr>
        <p:txBody>
          <a:bodyPr vert="horz" lIns="91440" tIns="45720" rIns="91440" bIns="45720" rtlCol="0" anchor="t">
            <a:normAutofit/>
          </a:bodyPr>
          <a:lstStyle/>
          <a:p>
            <a:pPr algn="just"/>
            <a:r>
              <a:rPr lang="en-US" sz="2000" dirty="0">
                <a:latin typeface="Times New Roman"/>
                <a:ea typeface="+mn-lt"/>
                <a:cs typeface="+mn-lt"/>
              </a:rPr>
              <a:t>IOT based fire alarm system compared to what is widely deployed right now will be alert faster, in real time.</a:t>
            </a:r>
            <a:endParaRPr lang="en-US" sz="2000">
              <a:latin typeface="Times New Roman"/>
              <a:cs typeface="Times New Roman"/>
            </a:endParaRPr>
          </a:p>
          <a:p>
            <a:pPr algn="just"/>
            <a:r>
              <a:rPr lang="en-US" sz="2000" dirty="0">
                <a:latin typeface="Times New Roman"/>
                <a:ea typeface="+mn-lt"/>
                <a:cs typeface="+mn-lt"/>
              </a:rPr>
              <a:t>flames quickly and can analyze location of fire.</a:t>
            </a:r>
          </a:p>
          <a:p>
            <a:pPr algn="just"/>
            <a:r>
              <a:rPr lang="en-US" sz="2000" dirty="0">
                <a:latin typeface="Times New Roman"/>
                <a:ea typeface="+mn-lt"/>
                <a:cs typeface="+mn-lt"/>
              </a:rPr>
              <a:t>In these detectors, flame which is the vision part of the fire can be analyzed via its color shape and movement based on spectral and spatial models, although, vision-based detectors have several advantages, however, false detections limit their utilities. </a:t>
            </a:r>
          </a:p>
          <a:p>
            <a:pPr algn="just"/>
            <a:r>
              <a:rPr lang="en-US" sz="2000" dirty="0">
                <a:latin typeface="Times New Roman"/>
                <a:ea typeface="+mn-lt"/>
                <a:cs typeface="+mn-lt"/>
              </a:rPr>
              <a:t>The reason behind proposing a system of like fire detection is to prevent from the loss and damages done by fire very before by generating an alert. </a:t>
            </a:r>
          </a:p>
          <a:p>
            <a:pPr algn="just"/>
            <a:r>
              <a:rPr lang="en-US" sz="2000" dirty="0">
                <a:latin typeface="Times New Roman"/>
                <a:ea typeface="+mn-lt"/>
                <a:cs typeface="+mn-lt"/>
              </a:rPr>
              <a:t>As the notification system is real time that can cut the response time significantly. </a:t>
            </a:r>
          </a:p>
          <a:p>
            <a:pPr algn="just"/>
            <a:r>
              <a:rPr lang="en-US" sz="2000" dirty="0">
                <a:latin typeface="Times New Roman"/>
                <a:ea typeface="+mn-lt"/>
                <a:cs typeface="+mn-lt"/>
              </a:rPr>
              <a:t>Even when the fire has spread the heat signature collected from the data would enable us to identify how the fire spread and thus give us better insight on how to best deal with it.</a:t>
            </a:r>
          </a:p>
          <a:p>
            <a:pPr algn="just"/>
            <a:endParaRPr lang="en-US" sz="2000" dirty="0">
              <a:latin typeface="Times New Roman"/>
              <a:cs typeface="Calibri"/>
            </a:endParaRPr>
          </a:p>
          <a:p>
            <a:pPr algn="just"/>
            <a:endParaRPr lang="en-US" sz="2000" dirty="0">
              <a:latin typeface="Times New Roman"/>
              <a:cs typeface="Calibri"/>
            </a:endParaRPr>
          </a:p>
        </p:txBody>
      </p:sp>
    </p:spTree>
    <p:extLst>
      <p:ext uri="{BB962C8B-B14F-4D97-AF65-F5344CB8AC3E}">
        <p14:creationId xmlns:p14="http://schemas.microsoft.com/office/powerpoint/2010/main" val="338078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4EFB-BC49-88D7-DAD3-E11BDED63F86}"/>
              </a:ext>
            </a:extLst>
          </p:cNvPr>
          <p:cNvSpPr>
            <a:spLocks noGrp="1"/>
          </p:cNvSpPr>
          <p:nvPr>
            <p:ph type="title"/>
          </p:nvPr>
        </p:nvSpPr>
        <p:spPr/>
        <p:txBody>
          <a:bodyPr>
            <a:noAutofit/>
          </a:bodyPr>
          <a:lstStyle/>
          <a:p>
            <a:pPr algn="ctr"/>
            <a:r>
              <a:rPr lang="en-US" sz="9600" b="1" dirty="0">
                <a:latin typeface="Times New Roman"/>
                <a:cs typeface="Calibri Light"/>
              </a:rPr>
              <a:t>Results</a:t>
            </a:r>
            <a:endParaRPr lang="en-US" sz="9600" b="1">
              <a:latin typeface="Times New Roman"/>
              <a:cs typeface="Times New Roman"/>
            </a:endParaRPr>
          </a:p>
        </p:txBody>
      </p:sp>
      <p:sp>
        <p:nvSpPr>
          <p:cNvPr id="3" name="Content Placeholder 2">
            <a:extLst>
              <a:ext uri="{FF2B5EF4-FFF2-40B4-BE49-F238E27FC236}">
                <a16:creationId xmlns:a16="http://schemas.microsoft.com/office/drawing/2014/main" id="{E6C879C6-11EB-9DDC-E13E-14EC6FA9254F}"/>
              </a:ext>
            </a:extLst>
          </p:cNvPr>
          <p:cNvSpPr>
            <a:spLocks noGrp="1"/>
          </p:cNvSpPr>
          <p:nvPr>
            <p:ph idx="1"/>
          </p:nvPr>
        </p:nvSpPr>
        <p:spPr>
          <a:xfrm>
            <a:off x="838200" y="2009556"/>
            <a:ext cx="10515600" cy="4351338"/>
          </a:xfrm>
        </p:spPr>
        <p:txBody>
          <a:bodyPr vert="horz" lIns="91440" tIns="45720" rIns="91440" bIns="45720" rtlCol="0" anchor="t">
            <a:normAutofit/>
          </a:bodyPr>
          <a:lstStyle/>
          <a:p>
            <a:pPr algn="just"/>
            <a:r>
              <a:rPr lang="en-US" sz="2000" dirty="0">
                <a:latin typeface="Times New Roman"/>
                <a:ea typeface="+mn-lt"/>
                <a:cs typeface="+mn-lt"/>
              </a:rPr>
              <a:t>The final result of our fire detection system is that it started detecting fire when fire comes up in front of camera and the system is working correctly and without any delay. </a:t>
            </a:r>
            <a:endParaRPr lang="en-US" sz="2000">
              <a:latin typeface="Times New Roman"/>
              <a:cs typeface="Times New Roman"/>
            </a:endParaRPr>
          </a:p>
          <a:p>
            <a:pPr algn="just"/>
            <a:r>
              <a:rPr lang="en-US" sz="2000" dirty="0">
                <a:latin typeface="Times New Roman"/>
                <a:ea typeface="+mn-lt"/>
                <a:cs typeface="+mn-lt"/>
              </a:rPr>
              <a:t>We are still working on the system to overcome the false alerts as the system doesn't know the exact shape and color of fire, so it detects the other objects of same color and fire and generate an alert.</a:t>
            </a:r>
          </a:p>
          <a:p>
            <a:pPr algn="just"/>
            <a:r>
              <a:rPr lang="en-US" sz="2000" dirty="0">
                <a:latin typeface="Times New Roman"/>
                <a:ea typeface="+mn-lt"/>
                <a:cs typeface="+mn-lt"/>
              </a:rPr>
              <a:t>We are working on our algorithm and making it more efficient so it can detect the exact shape and color of fire and don't get confused between another shape of other objects and don’t generate false alerts. </a:t>
            </a:r>
          </a:p>
          <a:p>
            <a:pPr algn="just"/>
            <a:r>
              <a:rPr lang="en-US" sz="2000" dirty="0">
                <a:latin typeface="Times New Roman"/>
                <a:ea typeface="+mn-lt"/>
                <a:cs typeface="+mn-lt"/>
              </a:rPr>
              <a:t>The fire detection system is very good approach in modern world so that the losses and damages done by fire before will not be repeated again and no other lives will be harm. </a:t>
            </a:r>
          </a:p>
          <a:p>
            <a:pPr algn="just"/>
            <a:r>
              <a:rPr lang="en-US" sz="2000" dirty="0">
                <a:latin typeface="Times New Roman"/>
                <a:ea typeface="+mn-lt"/>
                <a:cs typeface="+mn-lt"/>
              </a:rPr>
              <a:t>The main advantage of system is that it is portable and can be carry anywhere but very carefully and is very cost effective and is working very well. </a:t>
            </a:r>
            <a:endParaRPr lang="en-US" sz="2000" dirty="0">
              <a:latin typeface="Times New Roman"/>
              <a:cs typeface="Calibri"/>
            </a:endParaRPr>
          </a:p>
        </p:txBody>
      </p:sp>
    </p:spTree>
    <p:extLst>
      <p:ext uri="{BB962C8B-B14F-4D97-AF65-F5344CB8AC3E}">
        <p14:creationId xmlns:p14="http://schemas.microsoft.com/office/powerpoint/2010/main" val="345326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Conclusion Reason Final - Free photo on Pixabay">
            <a:extLst>
              <a:ext uri="{FF2B5EF4-FFF2-40B4-BE49-F238E27FC236}">
                <a16:creationId xmlns:a16="http://schemas.microsoft.com/office/drawing/2014/main" id="{7F91EE15-9E78-8869-C4A2-19F360C898AF}"/>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94106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ADF9BBFC-7772-64EC-D451-77D5A485B39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736618" y="474153"/>
            <a:ext cx="4718763" cy="5904092"/>
          </a:xfrm>
        </p:spPr>
      </p:pic>
    </p:spTree>
    <p:extLst>
      <p:ext uri="{BB962C8B-B14F-4D97-AF65-F5344CB8AC3E}">
        <p14:creationId xmlns:p14="http://schemas.microsoft.com/office/powerpoint/2010/main" val="4146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2EB63A3-A8F9-F0D0-1CE2-3E4BBAD9E0F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294"/>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B368F9C2-C563-4D22-CC51-7A6D9AA900F1}"/>
              </a:ext>
            </a:extLst>
          </p:cNvPr>
          <p:cNvSpPr>
            <a:spLocks noGrp="1"/>
          </p:cNvSpPr>
          <p:nvPr>
            <p:ph idx="1"/>
          </p:nvPr>
        </p:nvSpPr>
        <p:spPr>
          <a:xfrm>
            <a:off x="176842" y="191333"/>
            <a:ext cx="4814225" cy="6488836"/>
          </a:xfrm>
        </p:spPr>
        <p:txBody>
          <a:bodyPr vert="horz" lIns="91440" tIns="45720" rIns="91440" bIns="45720" rtlCol="0" anchor="t">
            <a:noAutofit/>
          </a:bodyPr>
          <a:lstStyle/>
          <a:p>
            <a:r>
              <a:rPr lang="en-US" sz="2000" b="1" dirty="0">
                <a:latin typeface="Times New Roman"/>
                <a:cs typeface="Times New Roman"/>
              </a:rPr>
              <a:t>Introduction</a:t>
            </a:r>
          </a:p>
          <a:p>
            <a:r>
              <a:rPr lang="en-US" sz="2000" b="1" dirty="0">
                <a:latin typeface="Times New Roman"/>
                <a:cs typeface="Times New Roman"/>
              </a:rPr>
              <a:t>Fire</a:t>
            </a:r>
          </a:p>
          <a:p>
            <a:r>
              <a:rPr lang="en-US" sz="2000" b="1" dirty="0">
                <a:latin typeface="Times New Roman"/>
                <a:cs typeface="Times New Roman"/>
              </a:rPr>
              <a:t>Proposed Solution</a:t>
            </a:r>
          </a:p>
          <a:p>
            <a:r>
              <a:rPr lang="en-US" sz="2000" b="1" dirty="0">
                <a:latin typeface="Times New Roman"/>
                <a:cs typeface="Times New Roman"/>
              </a:rPr>
              <a:t>Internet of Things</a:t>
            </a:r>
          </a:p>
          <a:p>
            <a:r>
              <a:rPr lang="en-US" sz="2000" b="1" dirty="0">
                <a:latin typeface="Times New Roman"/>
                <a:cs typeface="Times New Roman"/>
              </a:rPr>
              <a:t>Fire Detection</a:t>
            </a:r>
          </a:p>
          <a:p>
            <a:r>
              <a:rPr lang="en-US" sz="2000" b="1" dirty="0">
                <a:latin typeface="Times New Roman"/>
                <a:cs typeface="Times New Roman"/>
              </a:rPr>
              <a:t>Computer Vision</a:t>
            </a:r>
          </a:p>
          <a:p>
            <a:r>
              <a:rPr lang="en-US" sz="2000" b="1" dirty="0">
                <a:latin typeface="Times New Roman"/>
                <a:cs typeface="Times New Roman"/>
              </a:rPr>
              <a:t>Color Conversion &amp; HSV Color Algorithm</a:t>
            </a:r>
          </a:p>
          <a:p>
            <a:r>
              <a:rPr lang="en-US" sz="2000" b="1" dirty="0">
                <a:latin typeface="Times New Roman"/>
                <a:cs typeface="Times New Roman"/>
              </a:rPr>
              <a:t>Generate Alert on Fire</a:t>
            </a:r>
          </a:p>
          <a:p>
            <a:r>
              <a:rPr lang="en-US" sz="2000" b="1" dirty="0">
                <a:latin typeface="Times New Roman"/>
                <a:cs typeface="Times New Roman"/>
              </a:rPr>
              <a:t>Tools &amp; Technology</a:t>
            </a:r>
          </a:p>
          <a:p>
            <a:r>
              <a:rPr lang="en-US" sz="2000" b="1" dirty="0">
                <a:latin typeface="Times New Roman"/>
                <a:cs typeface="Times New Roman"/>
              </a:rPr>
              <a:t>Conceptual Model</a:t>
            </a:r>
          </a:p>
          <a:p>
            <a:r>
              <a:rPr lang="en-US" sz="2000" b="1" dirty="0">
                <a:latin typeface="Times New Roman"/>
                <a:cs typeface="Times New Roman"/>
              </a:rPr>
              <a:t>Data Presentation &amp; Analisis</a:t>
            </a:r>
          </a:p>
          <a:p>
            <a:r>
              <a:rPr lang="en-US" sz="2000" b="1" dirty="0">
                <a:latin typeface="Times New Roman"/>
                <a:cs typeface="Times New Roman"/>
              </a:rPr>
              <a:t>Testing</a:t>
            </a:r>
          </a:p>
          <a:p>
            <a:r>
              <a:rPr lang="en-US" sz="2000" b="1" dirty="0">
                <a:latin typeface="Times New Roman"/>
                <a:cs typeface="Times New Roman"/>
              </a:rPr>
              <a:t>Advantages of This System</a:t>
            </a:r>
          </a:p>
          <a:p>
            <a:r>
              <a:rPr lang="en-US" sz="2000" b="1" dirty="0">
                <a:latin typeface="Times New Roman"/>
                <a:cs typeface="Times New Roman"/>
              </a:rPr>
              <a:t>Result</a:t>
            </a:r>
          </a:p>
          <a:p>
            <a:r>
              <a:rPr lang="en-US" sz="2000" b="1" dirty="0">
                <a:latin typeface="Times New Roman"/>
                <a:cs typeface="Times New Roman"/>
              </a:rPr>
              <a:t>Conclusion</a:t>
            </a: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p:txBody>
      </p:sp>
    </p:spTree>
    <p:extLst>
      <p:ext uri="{BB962C8B-B14F-4D97-AF65-F5344CB8AC3E}">
        <p14:creationId xmlns:p14="http://schemas.microsoft.com/office/powerpoint/2010/main" val="329335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54EE1-EC36-B863-49F9-837AFAD18742}"/>
              </a:ext>
            </a:extLst>
          </p:cNvPr>
          <p:cNvSpPr>
            <a:spLocks noGrp="1"/>
          </p:cNvSpPr>
          <p:nvPr>
            <p:ph type="title"/>
          </p:nvPr>
        </p:nvSpPr>
        <p:spPr>
          <a:xfrm>
            <a:off x="6547530" y="2772587"/>
            <a:ext cx="5639882" cy="1297115"/>
          </a:xfrm>
        </p:spPr>
        <p:txBody>
          <a:bodyPr vert="horz" lIns="91440" tIns="45720" rIns="91440" bIns="45720" rtlCol="0" anchor="ctr">
            <a:noAutofit/>
          </a:bodyPr>
          <a:lstStyle/>
          <a:p>
            <a:r>
              <a:rPr lang="en-US" sz="8900" b="1" kern="1200" dirty="0">
                <a:solidFill>
                  <a:schemeClr val="tx2"/>
                </a:solidFill>
                <a:latin typeface="Times New Roman"/>
                <a:cs typeface="Times New Roman"/>
              </a:rPr>
              <a:t>Thank You</a:t>
            </a:r>
          </a:p>
        </p:txBody>
      </p:sp>
      <p:pic>
        <p:nvPicPr>
          <p:cNvPr id="7" name="Graphic 6" descr="Handshake">
            <a:extLst>
              <a:ext uri="{FF2B5EF4-FFF2-40B4-BE49-F238E27FC236}">
                <a16:creationId xmlns:a16="http://schemas.microsoft.com/office/drawing/2014/main" id="{396EB4B9-619A-43F8-F1E4-FE73C98CB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72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A7B2-E3EB-F6B0-748C-1F2688E9D0AE}"/>
              </a:ext>
            </a:extLst>
          </p:cNvPr>
          <p:cNvSpPr>
            <a:spLocks noGrp="1"/>
          </p:cNvSpPr>
          <p:nvPr>
            <p:ph type="title"/>
          </p:nvPr>
        </p:nvSpPr>
        <p:spPr>
          <a:xfrm>
            <a:off x="4313" y="3543"/>
            <a:ext cx="12183371" cy="1536536"/>
          </a:xfrm>
        </p:spPr>
        <p:txBody>
          <a:bodyPr vert="horz" lIns="91440" tIns="45720" rIns="91440" bIns="45720" rtlCol="0" anchor="ctr">
            <a:normAutofit/>
          </a:bodyPr>
          <a:lstStyle/>
          <a:p>
            <a:pPr algn="ctr"/>
            <a:r>
              <a:rPr lang="en-US" sz="9600" b="1" kern="1200" dirty="0">
                <a:latin typeface="Times New Roman"/>
                <a:cs typeface="Times New Roman"/>
              </a:rPr>
              <a:t>Introduction </a:t>
            </a:r>
            <a:endParaRPr lang="en-US" sz="9600">
              <a:cs typeface="Calibri Light"/>
            </a:endParaRPr>
          </a:p>
        </p:txBody>
      </p:sp>
      <p:pic>
        <p:nvPicPr>
          <p:cNvPr id="4" name="Picture 4" descr="Diagram&#10;&#10;Description automatically generated">
            <a:extLst>
              <a:ext uri="{FF2B5EF4-FFF2-40B4-BE49-F238E27FC236}">
                <a16:creationId xmlns:a16="http://schemas.microsoft.com/office/drawing/2014/main" id="{FC95EBA2-7608-AEFD-352A-D7DAB204633D}"/>
              </a:ext>
            </a:extLst>
          </p:cNvPr>
          <p:cNvPicPr>
            <a:picLocks noGrp="1" noChangeAspect="1"/>
          </p:cNvPicPr>
          <p:nvPr>
            <p:ph idx="1"/>
          </p:nvPr>
        </p:nvPicPr>
        <p:blipFill>
          <a:blip r:embed="rId2"/>
          <a:stretch>
            <a:fillRect/>
          </a:stretch>
        </p:blipFill>
        <p:spPr>
          <a:xfrm>
            <a:off x="-7585" y="1446858"/>
            <a:ext cx="12178414" cy="5404027"/>
          </a:xfrm>
          <a:prstGeom prst="rect">
            <a:avLst/>
          </a:prstGeom>
        </p:spPr>
      </p:pic>
    </p:spTree>
    <p:extLst>
      <p:ext uri="{BB962C8B-B14F-4D97-AF65-F5344CB8AC3E}">
        <p14:creationId xmlns:p14="http://schemas.microsoft.com/office/powerpoint/2010/main" val="114498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5DAF924-450E-3188-DDA7-DFAA354B62B3}"/>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9600" b="1" dirty="0">
                <a:latin typeface="Times New Roman"/>
                <a:cs typeface="Times New Roman"/>
              </a:rPr>
              <a:t>Fire</a:t>
            </a:r>
          </a:p>
        </p:txBody>
      </p:sp>
      <p:sp>
        <p:nvSpPr>
          <p:cNvPr id="28"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Shape 29">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Graphic 6" descr="Fire">
            <a:extLst>
              <a:ext uri="{FF2B5EF4-FFF2-40B4-BE49-F238E27FC236}">
                <a16:creationId xmlns:a16="http://schemas.microsoft.com/office/drawing/2014/main" id="{D38531CC-1524-68DF-1710-FC1637453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4" name="TextBox 3">
            <a:extLst>
              <a:ext uri="{FF2B5EF4-FFF2-40B4-BE49-F238E27FC236}">
                <a16:creationId xmlns:a16="http://schemas.microsoft.com/office/drawing/2014/main" id="{4E4808F6-BDA6-1FB4-5E4B-44016CDABFBF}"/>
              </a:ext>
            </a:extLst>
          </p:cNvPr>
          <p:cNvSpPr txBox="1"/>
          <p:nvPr/>
        </p:nvSpPr>
        <p:spPr>
          <a:xfrm>
            <a:off x="965199" y="3729161"/>
            <a:ext cx="5690043" cy="2277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gn="just">
              <a:lnSpc>
                <a:spcPct val="90000"/>
              </a:lnSpc>
              <a:spcAft>
                <a:spcPts val="600"/>
              </a:spcAft>
              <a:buFont typeface="Arial" panose="020B0604020202020204" pitchFamily="34" charset="0"/>
              <a:buChar char="•"/>
            </a:pPr>
            <a:r>
              <a:rPr lang="en-US" sz="2000" dirty="0">
                <a:latin typeface="Times New Roman"/>
                <a:cs typeface="Times New Roman"/>
              </a:rPr>
              <a:t>Fire is the visible effect of the process of combustion- a special type of chemical reaction. It occurs between oxygen in the air and some sort of fuel. The products from the chemical reaction are completely different from the starting material.</a:t>
            </a:r>
            <a:endParaRPr lang="en-US"/>
          </a:p>
          <a:p>
            <a:pPr indent="-228600" algn="just">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gn="just">
              <a:lnSpc>
                <a:spcPct val="90000"/>
              </a:lnSpc>
              <a:spcAft>
                <a:spcPts val="600"/>
              </a:spcAft>
              <a:buFont typeface="Arial" panose="020B0604020202020204" pitchFamily="34" charset="0"/>
              <a:buChar char="•"/>
            </a:pPr>
            <a:r>
              <a:rPr lang="en-US" sz="2000" dirty="0">
                <a:latin typeface="Times New Roman"/>
                <a:cs typeface="Times New Roman"/>
              </a:rPr>
              <a:t>The fuel must be heated to its ignition temperature for combustion to occur. The reaction will keep going as long as there is enough heat, fuel and oxygen.</a:t>
            </a:r>
          </a:p>
        </p:txBody>
      </p:sp>
      <p:pic>
        <p:nvPicPr>
          <p:cNvPr id="5" name="Picture 5" descr="A picture containing text, clipart, businesscard&#10;&#10;Description automatically generated">
            <a:extLst>
              <a:ext uri="{FF2B5EF4-FFF2-40B4-BE49-F238E27FC236}">
                <a16:creationId xmlns:a16="http://schemas.microsoft.com/office/drawing/2014/main" id="{120DC6C3-44C9-9B6E-5D7D-EF695C75138A}"/>
              </a:ext>
            </a:extLst>
          </p:cNvPr>
          <p:cNvPicPr>
            <a:picLocks noChangeAspect="1"/>
          </p:cNvPicPr>
          <p:nvPr/>
        </p:nvPicPr>
        <p:blipFill>
          <a:blip r:embed="rId4"/>
          <a:stretch>
            <a:fillRect/>
          </a:stretch>
        </p:blipFill>
        <p:spPr>
          <a:xfrm>
            <a:off x="8050038" y="2105530"/>
            <a:ext cx="2713512" cy="3211255"/>
          </a:xfrm>
          <a:prstGeom prst="rect">
            <a:avLst/>
          </a:prstGeom>
        </p:spPr>
      </p:pic>
    </p:spTree>
    <p:extLst>
      <p:ext uri="{BB962C8B-B14F-4D97-AF65-F5344CB8AC3E}">
        <p14:creationId xmlns:p14="http://schemas.microsoft.com/office/powerpoint/2010/main" val="389656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3CB16A-24C5-B6BB-2AE5-080C135D97B4}"/>
              </a:ext>
            </a:extLst>
          </p:cNvPr>
          <p:cNvSpPr>
            <a:spLocks noGrp="1"/>
          </p:cNvSpPr>
          <p:nvPr>
            <p:ph type="title"/>
          </p:nvPr>
        </p:nvSpPr>
        <p:spPr>
          <a:xfrm>
            <a:off x="958506" y="800392"/>
            <a:ext cx="10264697" cy="1212102"/>
          </a:xfrm>
        </p:spPr>
        <p:txBody>
          <a:bodyPr>
            <a:noAutofit/>
          </a:bodyPr>
          <a:lstStyle/>
          <a:p>
            <a:pPr algn="ctr"/>
            <a:r>
              <a:rPr lang="en-US" sz="9600" b="1" dirty="0">
                <a:solidFill>
                  <a:srgbClr val="FFFFFF"/>
                </a:solidFill>
                <a:latin typeface="Times New Roman"/>
                <a:cs typeface="Calibri Light"/>
              </a:rPr>
              <a:t>Proposed Solution</a:t>
            </a:r>
            <a:endParaRPr lang="en-US" sz="9600" b="1">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31A3F233-FB42-0E85-C9C0-05B310D95D50}"/>
              </a:ext>
            </a:extLst>
          </p:cNvPr>
          <p:cNvSpPr>
            <a:spLocks noGrp="1"/>
          </p:cNvSpPr>
          <p:nvPr>
            <p:ph idx="1"/>
          </p:nvPr>
        </p:nvSpPr>
        <p:spPr>
          <a:xfrm>
            <a:off x="1367624" y="2490436"/>
            <a:ext cx="9708995" cy="3567173"/>
          </a:xfrm>
        </p:spPr>
        <p:txBody>
          <a:bodyPr vert="horz" lIns="91440" tIns="45720" rIns="91440" bIns="45720" rtlCol="0" anchor="ctr">
            <a:normAutofit/>
          </a:bodyPr>
          <a:lstStyle/>
          <a:p>
            <a:pPr algn="just"/>
            <a:r>
              <a:rPr lang="en-US" sz="2500" dirty="0">
                <a:latin typeface="Times New Roman"/>
                <a:ea typeface="+mn-lt"/>
                <a:cs typeface="+mn-lt"/>
              </a:rPr>
              <a:t>IOT based Fire Direction system that has the ability to think and recognize pattern based on experience aka collected data and algorithm that has a heigh probability of resulting in unwanted hazardous fire.</a:t>
            </a:r>
            <a:endParaRPr lang="en-US" sz="2500" dirty="0">
              <a:latin typeface="Times New Roman"/>
              <a:cs typeface="Times New Roman"/>
            </a:endParaRPr>
          </a:p>
        </p:txBody>
      </p:sp>
    </p:spTree>
    <p:extLst>
      <p:ext uri="{BB962C8B-B14F-4D97-AF65-F5344CB8AC3E}">
        <p14:creationId xmlns:p14="http://schemas.microsoft.com/office/powerpoint/2010/main" val="317690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C509D2-0C1A-47B8-89C1-D3AB17D45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CCA86-4E11-3CC6-295D-C9B4298844BD}"/>
              </a:ext>
            </a:extLst>
          </p:cNvPr>
          <p:cNvSpPr>
            <a:spLocks noGrp="1"/>
          </p:cNvSpPr>
          <p:nvPr>
            <p:ph type="title"/>
          </p:nvPr>
        </p:nvSpPr>
        <p:spPr>
          <a:xfrm>
            <a:off x="6183321" y="53786"/>
            <a:ext cx="6004365" cy="1672499"/>
          </a:xfrm>
        </p:spPr>
        <p:txBody>
          <a:bodyPr>
            <a:noAutofit/>
          </a:bodyPr>
          <a:lstStyle/>
          <a:p>
            <a:pPr algn="ctr"/>
            <a:r>
              <a:rPr lang="en-US" sz="4000" b="1" dirty="0">
                <a:latin typeface="Times New Roman"/>
                <a:cs typeface="Calibri Light"/>
              </a:rPr>
              <a:t>Proposing Fire Detection System Components</a:t>
            </a:r>
            <a:endParaRPr lang="en-US" sz="4000">
              <a:cs typeface="Calibri Light"/>
            </a:endParaRPr>
          </a:p>
        </p:txBody>
      </p:sp>
      <p:pic>
        <p:nvPicPr>
          <p:cNvPr id="5" name="Picture 5" descr="A picture containing electronics&#10;&#10;Description automatically generated">
            <a:extLst>
              <a:ext uri="{FF2B5EF4-FFF2-40B4-BE49-F238E27FC236}">
                <a16:creationId xmlns:a16="http://schemas.microsoft.com/office/drawing/2014/main" id="{19070A3C-676A-5614-DBFF-263F0F84490D}"/>
              </a:ext>
            </a:extLst>
          </p:cNvPr>
          <p:cNvPicPr>
            <a:picLocks noChangeAspect="1"/>
          </p:cNvPicPr>
          <p:nvPr/>
        </p:nvPicPr>
        <p:blipFill rotWithShape="1">
          <a:blip r:embed="rId2"/>
          <a:srcRect l="6569" r="3420" b="1"/>
          <a:stretch/>
        </p:blipFill>
        <p:spPr>
          <a:xfrm>
            <a:off x="-4642" y="10"/>
            <a:ext cx="3006061" cy="3339639"/>
          </a:xfrm>
          <a:prstGeom prst="rect">
            <a:avLst/>
          </a:prstGeom>
        </p:spPr>
      </p:pic>
      <p:pic>
        <p:nvPicPr>
          <p:cNvPr id="6" name="Picture 6" descr="A picture containing electronics&#10;&#10;Description automatically generated">
            <a:extLst>
              <a:ext uri="{FF2B5EF4-FFF2-40B4-BE49-F238E27FC236}">
                <a16:creationId xmlns:a16="http://schemas.microsoft.com/office/drawing/2014/main" id="{7CBB7304-7E7E-889B-E58F-A898EC26D593}"/>
              </a:ext>
            </a:extLst>
          </p:cNvPr>
          <p:cNvPicPr>
            <a:picLocks noChangeAspect="1"/>
          </p:cNvPicPr>
          <p:nvPr/>
        </p:nvPicPr>
        <p:blipFill rotWithShape="1">
          <a:blip r:embed="rId3"/>
          <a:srcRect l="10437" r="1" b="1"/>
          <a:stretch/>
        </p:blipFill>
        <p:spPr>
          <a:xfrm>
            <a:off x="3198068" y="10"/>
            <a:ext cx="2991088" cy="3339639"/>
          </a:xfrm>
          <a:prstGeom prst="rect">
            <a:avLst/>
          </a:prstGeom>
        </p:spPr>
      </p:pic>
      <p:pic>
        <p:nvPicPr>
          <p:cNvPr id="4" name="Picture 4" descr="A picture containing electronics, circuit&#10;&#10;Description automatically generated">
            <a:extLst>
              <a:ext uri="{FF2B5EF4-FFF2-40B4-BE49-F238E27FC236}">
                <a16:creationId xmlns:a16="http://schemas.microsoft.com/office/drawing/2014/main" id="{2BF4B624-D1C0-E3AD-B149-487A0526CB3C}"/>
              </a:ext>
            </a:extLst>
          </p:cNvPr>
          <p:cNvPicPr>
            <a:picLocks noChangeAspect="1"/>
          </p:cNvPicPr>
          <p:nvPr/>
        </p:nvPicPr>
        <p:blipFill rotWithShape="1">
          <a:blip r:embed="rId4"/>
          <a:srcRect t="4760" r="1" b="3394"/>
          <a:stretch/>
        </p:blipFill>
        <p:spPr>
          <a:xfrm>
            <a:off x="-2" y="3518351"/>
            <a:ext cx="6189158" cy="3339649"/>
          </a:xfrm>
          <a:prstGeom prst="rect">
            <a:avLst/>
          </a:prstGeom>
        </p:spPr>
      </p:pic>
      <p:sp>
        <p:nvSpPr>
          <p:cNvPr id="3" name="Content Placeholder 2">
            <a:extLst>
              <a:ext uri="{FF2B5EF4-FFF2-40B4-BE49-F238E27FC236}">
                <a16:creationId xmlns:a16="http://schemas.microsoft.com/office/drawing/2014/main" id="{D648B22C-49AF-4640-2BCC-851AA4E33D03}"/>
              </a:ext>
            </a:extLst>
          </p:cNvPr>
          <p:cNvSpPr>
            <a:spLocks noGrp="1"/>
          </p:cNvSpPr>
          <p:nvPr>
            <p:ph idx="1"/>
          </p:nvPr>
        </p:nvSpPr>
        <p:spPr>
          <a:xfrm>
            <a:off x="6600265" y="2413645"/>
            <a:ext cx="4753534" cy="3694734"/>
          </a:xfrm>
        </p:spPr>
        <p:txBody>
          <a:bodyPr vert="horz" lIns="91440" tIns="45720" rIns="91440" bIns="45720" rtlCol="0">
            <a:normAutofit/>
          </a:bodyPr>
          <a:lstStyle/>
          <a:p>
            <a:r>
              <a:rPr lang="en-US" sz="2000">
                <a:latin typeface="Times New Roman"/>
                <a:ea typeface="+mn-lt"/>
                <a:cs typeface="+mn-lt"/>
              </a:rPr>
              <a:t>Raspberry Pi</a:t>
            </a:r>
          </a:p>
          <a:p>
            <a:r>
              <a:rPr lang="en-US" sz="2000">
                <a:latin typeface="Times New Roman"/>
                <a:ea typeface="+mn-lt"/>
                <a:cs typeface="+mn-lt"/>
              </a:rPr>
              <a:t>Pi Camera</a:t>
            </a:r>
          </a:p>
          <a:p>
            <a:r>
              <a:rPr lang="en-US" sz="2000">
                <a:latin typeface="Times New Roman"/>
                <a:ea typeface="+mn-lt"/>
                <a:cs typeface="+mn-lt"/>
              </a:rPr>
              <a:t>Buzzer </a:t>
            </a:r>
            <a:endParaRPr lang="en-US" sz="2000">
              <a:latin typeface="Times New Roman"/>
              <a:cs typeface="Calibri"/>
            </a:endParaRPr>
          </a:p>
        </p:txBody>
      </p:sp>
    </p:spTree>
    <p:extLst>
      <p:ext uri="{BB962C8B-B14F-4D97-AF65-F5344CB8AC3E}">
        <p14:creationId xmlns:p14="http://schemas.microsoft.com/office/powerpoint/2010/main" val="38965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0AC0-2C9C-AE2B-DE84-00BAEFC2801E}"/>
              </a:ext>
            </a:extLst>
          </p:cNvPr>
          <p:cNvSpPr>
            <a:spLocks noGrp="1"/>
          </p:cNvSpPr>
          <p:nvPr>
            <p:ph type="title"/>
          </p:nvPr>
        </p:nvSpPr>
        <p:spPr>
          <a:xfrm>
            <a:off x="4314" y="5691"/>
            <a:ext cx="12168995" cy="1325563"/>
          </a:xfrm>
        </p:spPr>
        <p:txBody>
          <a:bodyPr>
            <a:noAutofit/>
          </a:bodyPr>
          <a:lstStyle/>
          <a:p>
            <a:pPr algn="ctr"/>
            <a:r>
              <a:rPr lang="en-US" sz="9600" b="1" dirty="0">
                <a:latin typeface="Times New Roman"/>
                <a:cs typeface="Calibri Light"/>
              </a:rPr>
              <a:t>Internet of Things</a:t>
            </a:r>
            <a:endParaRPr lang="en-US" sz="9600" b="1">
              <a:latin typeface="Times New Roman"/>
              <a:cs typeface="Times New Roman"/>
            </a:endParaRPr>
          </a:p>
        </p:txBody>
      </p:sp>
      <p:pic>
        <p:nvPicPr>
          <p:cNvPr id="4" name="Picture 4" descr="Diagram&#10;&#10;Description automatically generated">
            <a:extLst>
              <a:ext uri="{FF2B5EF4-FFF2-40B4-BE49-F238E27FC236}">
                <a16:creationId xmlns:a16="http://schemas.microsoft.com/office/drawing/2014/main" id="{04FE97E4-DB95-1E1C-CCB7-EF5A48EDA13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268956" y="2501361"/>
            <a:ext cx="4929032" cy="4351338"/>
          </a:xfrm>
        </p:spPr>
      </p:pic>
      <p:sp>
        <p:nvSpPr>
          <p:cNvPr id="7" name="TextBox 6">
            <a:extLst>
              <a:ext uri="{FF2B5EF4-FFF2-40B4-BE49-F238E27FC236}">
                <a16:creationId xmlns:a16="http://schemas.microsoft.com/office/drawing/2014/main" id="{0A56A628-DE5D-0F91-51B0-55E699A3B502}"/>
              </a:ext>
            </a:extLst>
          </p:cNvPr>
          <p:cNvSpPr txBox="1"/>
          <p:nvPr/>
        </p:nvSpPr>
        <p:spPr>
          <a:xfrm>
            <a:off x="123646" y="3055144"/>
            <a:ext cx="7243312" cy="161683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500" dirty="0">
                <a:latin typeface="Times New Roman"/>
                <a:cs typeface="Times New Roman"/>
              </a:rPr>
              <a:t>Internet of things (IoT) is the network of programmable software, sensors, electronics, and communication facility that helps to gather and transfer data. </a:t>
            </a:r>
            <a:endParaRPr lang="en-US" sz="2500" dirty="0">
              <a:cs typeface="Calibri"/>
            </a:endParaRPr>
          </a:p>
        </p:txBody>
      </p:sp>
    </p:spTree>
    <p:extLst>
      <p:ext uri="{BB962C8B-B14F-4D97-AF65-F5344CB8AC3E}">
        <p14:creationId xmlns:p14="http://schemas.microsoft.com/office/powerpoint/2010/main" val="131792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43175E-8594-CEC2-81CE-F27F233F6FAF}"/>
              </a:ext>
            </a:extLst>
          </p:cNvPr>
          <p:cNvSpPr>
            <a:spLocks noGrp="1"/>
          </p:cNvSpPr>
          <p:nvPr>
            <p:ph type="title"/>
          </p:nvPr>
        </p:nvSpPr>
        <p:spPr>
          <a:xfrm>
            <a:off x="61076" y="1161288"/>
            <a:ext cx="5241753" cy="4526280"/>
          </a:xfrm>
        </p:spPr>
        <p:txBody>
          <a:bodyPr>
            <a:normAutofit/>
          </a:bodyPr>
          <a:lstStyle/>
          <a:p>
            <a:r>
              <a:rPr lang="en-US" sz="6000" b="1" dirty="0">
                <a:latin typeface="Times New Roman"/>
                <a:ea typeface="+mj-lt"/>
                <a:cs typeface="+mj-lt"/>
              </a:rPr>
              <a:t>Fire Detection</a:t>
            </a:r>
            <a:endParaRPr lang="en-US" sz="6000" b="1">
              <a:latin typeface="Times New Roman"/>
              <a:cs typeface="Times New Roman"/>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DB22B2C-8344-0B73-79C9-BC25375855BB}"/>
              </a:ext>
            </a:extLst>
          </p:cNvPr>
          <p:cNvGraphicFramePr>
            <a:graphicFrameLocks noGrp="1"/>
          </p:cNvGraphicFramePr>
          <p:nvPr>
            <p:ph idx="1"/>
            <p:extLst>
              <p:ext uri="{D42A27DB-BD31-4B8C-83A1-F6EECF244321}">
                <p14:modId xmlns:p14="http://schemas.microsoft.com/office/powerpoint/2010/main" val="210304589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59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55335-DE3D-6A82-DD66-D106AA5B08F5}"/>
              </a:ext>
            </a:extLst>
          </p:cNvPr>
          <p:cNvSpPr>
            <a:spLocks noGrp="1"/>
          </p:cNvSpPr>
          <p:nvPr>
            <p:ph type="title"/>
          </p:nvPr>
        </p:nvSpPr>
        <p:spPr>
          <a:xfrm>
            <a:off x="4314" y="365125"/>
            <a:ext cx="7292901" cy="1807305"/>
          </a:xfrm>
        </p:spPr>
        <p:txBody>
          <a:bodyPr>
            <a:normAutofit/>
          </a:bodyPr>
          <a:lstStyle/>
          <a:p>
            <a:pPr algn="ctr"/>
            <a:r>
              <a:rPr lang="en-US" sz="7200" b="1" dirty="0">
                <a:latin typeface="Times New Roman"/>
                <a:ea typeface="+mj-lt"/>
                <a:cs typeface="+mj-lt"/>
              </a:rPr>
              <a:t>Computer Vision</a:t>
            </a:r>
            <a:endParaRPr lang="en-US" sz="7200" b="1">
              <a:latin typeface="Times New Roman"/>
              <a:cs typeface="Times New Roman"/>
            </a:endParaRPr>
          </a:p>
        </p:txBody>
      </p:sp>
      <p:sp>
        <p:nvSpPr>
          <p:cNvPr id="9" name="Content Placeholder 8">
            <a:extLst>
              <a:ext uri="{FF2B5EF4-FFF2-40B4-BE49-F238E27FC236}">
                <a16:creationId xmlns:a16="http://schemas.microsoft.com/office/drawing/2014/main" id="{374C3A9A-E29A-492C-0622-C4A4C7268D4F}"/>
              </a:ext>
            </a:extLst>
          </p:cNvPr>
          <p:cNvSpPr>
            <a:spLocks noGrp="1"/>
          </p:cNvSpPr>
          <p:nvPr>
            <p:ph idx="1"/>
          </p:nvPr>
        </p:nvSpPr>
        <p:spPr>
          <a:xfrm>
            <a:off x="181304" y="2333297"/>
            <a:ext cx="6288137" cy="3843666"/>
          </a:xfrm>
        </p:spPr>
        <p:txBody>
          <a:bodyPr vert="horz" lIns="91440" tIns="45720" rIns="91440" bIns="45720" rtlCol="0" anchor="t">
            <a:normAutofit/>
          </a:bodyPr>
          <a:lstStyle/>
          <a:p>
            <a:pPr algn="just"/>
            <a:r>
              <a:rPr lang="en-US" sz="2500" dirty="0">
                <a:latin typeface="Times New Roman"/>
                <a:ea typeface="+mn-lt"/>
                <a:cs typeface="+mn-lt"/>
              </a:rPr>
              <a:t>Computer vision is an interdisciplinary scientific field that deals with how computers can be made to gain high-level understanding from digital images or videos. From the perspective of engineering, it seeks to automate tasks that the human visual system can do. </a:t>
            </a:r>
            <a:endParaRPr lang="en-US" sz="2500">
              <a:latin typeface="Times New Roman"/>
              <a:cs typeface="Calibri" panose="020F0502020204030204"/>
            </a:endParaRPr>
          </a:p>
        </p:txBody>
      </p:sp>
      <p:pic>
        <p:nvPicPr>
          <p:cNvPr id="4" name="Picture 4" descr="Background pattern&#10;&#10;Description automatically generated">
            <a:extLst>
              <a:ext uri="{FF2B5EF4-FFF2-40B4-BE49-F238E27FC236}">
                <a16:creationId xmlns:a16="http://schemas.microsoft.com/office/drawing/2014/main" id="{83AB1D9B-B2FF-FB86-2A2B-908F5EC00EE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49" r="1630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A34A2FCD-65A9-DDB2-B12A-5370E908170E}"/>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009434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842</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IoT Based Fire Detection System</vt:lpstr>
      <vt:lpstr>PowerPoint Presentation</vt:lpstr>
      <vt:lpstr>Introduction </vt:lpstr>
      <vt:lpstr>Fire</vt:lpstr>
      <vt:lpstr>Proposed Solution</vt:lpstr>
      <vt:lpstr>Proposing Fire Detection System Components</vt:lpstr>
      <vt:lpstr>Internet of Things</vt:lpstr>
      <vt:lpstr>Fire Detection</vt:lpstr>
      <vt:lpstr>Computer Vision</vt:lpstr>
      <vt:lpstr>Color Conversion &amp; HSV Color Algorithm</vt:lpstr>
      <vt:lpstr>Generate Alert on Fire </vt:lpstr>
      <vt:lpstr>Tools &amp; Technology</vt:lpstr>
      <vt:lpstr>Conceptual Model </vt:lpstr>
      <vt:lpstr>Data Presentation &amp; Analisis</vt:lpstr>
      <vt:lpstr>Testing</vt:lpstr>
      <vt:lpstr>Advantages of This System</vt:lpstr>
      <vt:lpstr>Results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SHALOMSHAN SELVAKUMAR</cp:lastModifiedBy>
  <cp:revision>456</cp:revision>
  <dcterms:created xsi:type="dcterms:W3CDTF">2022-09-17T12:34:09Z</dcterms:created>
  <dcterms:modified xsi:type="dcterms:W3CDTF">2022-09-19T06:10:04Z</dcterms:modified>
</cp:coreProperties>
</file>