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5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600" b="0" i="0">
                <a:solidFill>
                  <a:srgbClr val="C8C8C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600" b="0" i="0">
                <a:solidFill>
                  <a:srgbClr val="C8C8C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600" b="0" i="0">
                <a:solidFill>
                  <a:srgbClr val="C8C8C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8040" y="954532"/>
            <a:ext cx="5128259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00" b="0" i="0">
                <a:solidFill>
                  <a:srgbClr val="C8C8C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1581403"/>
            <a:ext cx="7919720" cy="180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07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4718" y="2997165"/>
            <a:ext cx="1030605" cy="805180"/>
          </a:xfrm>
          <a:custGeom>
            <a:avLst/>
            <a:gdLst/>
            <a:ahLst/>
            <a:cxnLst/>
            <a:rect l="l" t="t" r="r" b="b"/>
            <a:pathLst>
              <a:path w="1030604" h="805179">
                <a:moveTo>
                  <a:pt x="498481" y="494173"/>
                </a:moveTo>
                <a:lnTo>
                  <a:pt x="207181" y="494173"/>
                </a:lnTo>
                <a:lnTo>
                  <a:pt x="517478" y="804898"/>
                </a:lnTo>
                <a:lnTo>
                  <a:pt x="809305" y="512908"/>
                </a:lnTo>
                <a:lnTo>
                  <a:pt x="517478" y="512908"/>
                </a:lnTo>
                <a:lnTo>
                  <a:pt x="498481" y="494173"/>
                </a:lnTo>
                <a:close/>
              </a:path>
              <a:path w="1030604" h="805179">
                <a:moveTo>
                  <a:pt x="207181" y="206880"/>
                </a:moveTo>
                <a:lnTo>
                  <a:pt x="0" y="409477"/>
                </a:lnTo>
                <a:lnTo>
                  <a:pt x="0" y="701070"/>
                </a:lnTo>
                <a:lnTo>
                  <a:pt x="207181" y="494173"/>
                </a:lnTo>
                <a:lnTo>
                  <a:pt x="498481" y="494173"/>
                </a:lnTo>
                <a:lnTo>
                  <a:pt x="207181" y="206880"/>
                </a:lnTo>
                <a:close/>
              </a:path>
              <a:path w="1030604" h="805179">
                <a:moveTo>
                  <a:pt x="1030514" y="0"/>
                </a:moveTo>
                <a:lnTo>
                  <a:pt x="517478" y="512908"/>
                </a:lnTo>
                <a:lnTo>
                  <a:pt x="809305" y="512908"/>
                </a:lnTo>
                <a:lnTo>
                  <a:pt x="1030514" y="291576"/>
                </a:lnTo>
                <a:lnTo>
                  <a:pt x="1030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5559" y="2705176"/>
            <a:ext cx="207010" cy="1440815"/>
          </a:xfrm>
          <a:custGeom>
            <a:avLst/>
            <a:gdLst/>
            <a:ahLst/>
            <a:cxnLst/>
            <a:rect l="l" t="t" r="r" b="b"/>
            <a:pathLst>
              <a:path w="207009" h="1440814">
                <a:moveTo>
                  <a:pt x="206895" y="0"/>
                </a:moveTo>
                <a:lnTo>
                  <a:pt x="0" y="0"/>
                </a:lnTo>
                <a:lnTo>
                  <a:pt x="0" y="1440392"/>
                </a:lnTo>
                <a:lnTo>
                  <a:pt x="206895" y="1440392"/>
                </a:lnTo>
                <a:lnTo>
                  <a:pt x="2068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5557" y="2498280"/>
            <a:ext cx="3087370" cy="207010"/>
          </a:xfrm>
          <a:custGeom>
            <a:avLst/>
            <a:gdLst/>
            <a:ahLst/>
            <a:cxnLst/>
            <a:rect l="l" t="t" r="r" b="b"/>
            <a:pathLst>
              <a:path w="3087370" h="207010">
                <a:moveTo>
                  <a:pt x="3086858" y="0"/>
                </a:moveTo>
                <a:lnTo>
                  <a:pt x="0" y="0"/>
                </a:lnTo>
                <a:lnTo>
                  <a:pt x="0" y="206895"/>
                </a:lnTo>
                <a:lnTo>
                  <a:pt x="3086858" y="206895"/>
                </a:lnTo>
                <a:lnTo>
                  <a:pt x="308685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5559" y="1062921"/>
            <a:ext cx="207010" cy="1435735"/>
          </a:xfrm>
          <a:custGeom>
            <a:avLst/>
            <a:gdLst/>
            <a:ahLst/>
            <a:cxnLst/>
            <a:rect l="l" t="t" r="r" b="b"/>
            <a:pathLst>
              <a:path w="207009" h="1435735">
                <a:moveTo>
                  <a:pt x="206895" y="0"/>
                </a:moveTo>
                <a:lnTo>
                  <a:pt x="0" y="0"/>
                </a:lnTo>
                <a:lnTo>
                  <a:pt x="0" y="1435359"/>
                </a:lnTo>
                <a:lnTo>
                  <a:pt x="206895" y="1435359"/>
                </a:lnTo>
                <a:lnTo>
                  <a:pt x="2068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2449" y="1472382"/>
            <a:ext cx="207645" cy="824230"/>
          </a:xfrm>
          <a:custGeom>
            <a:avLst/>
            <a:gdLst/>
            <a:ahLst/>
            <a:cxnLst/>
            <a:rect l="l" t="t" r="r" b="b"/>
            <a:pathLst>
              <a:path w="207645" h="824230">
                <a:moveTo>
                  <a:pt x="0" y="823633"/>
                </a:moveTo>
                <a:lnTo>
                  <a:pt x="207276" y="823633"/>
                </a:lnTo>
                <a:lnTo>
                  <a:pt x="207276" y="0"/>
                </a:lnTo>
                <a:lnTo>
                  <a:pt x="0" y="0"/>
                </a:lnTo>
                <a:lnTo>
                  <a:pt x="0" y="823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4718" y="1679374"/>
            <a:ext cx="617220" cy="203200"/>
          </a:xfrm>
          <a:custGeom>
            <a:avLst/>
            <a:gdLst/>
            <a:ahLst/>
            <a:cxnLst/>
            <a:rect l="l" t="t" r="r" b="b"/>
            <a:pathLst>
              <a:path w="617220" h="203200">
                <a:moveTo>
                  <a:pt x="0" y="202596"/>
                </a:moveTo>
                <a:lnTo>
                  <a:pt x="616753" y="202596"/>
                </a:lnTo>
                <a:lnTo>
                  <a:pt x="616753" y="0"/>
                </a:lnTo>
                <a:lnTo>
                  <a:pt x="0" y="0"/>
                </a:lnTo>
                <a:lnTo>
                  <a:pt x="0" y="202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6081" y="1265105"/>
            <a:ext cx="202565" cy="1031240"/>
          </a:xfrm>
          <a:custGeom>
            <a:avLst/>
            <a:gdLst/>
            <a:ahLst/>
            <a:cxnLst/>
            <a:rect l="l" t="t" r="r" b="b"/>
            <a:pathLst>
              <a:path w="202565" h="1031239">
                <a:moveTo>
                  <a:pt x="0" y="1030910"/>
                </a:moveTo>
                <a:lnTo>
                  <a:pt x="202200" y="1030910"/>
                </a:lnTo>
                <a:lnTo>
                  <a:pt x="202200" y="0"/>
                </a:lnTo>
                <a:lnTo>
                  <a:pt x="0" y="0"/>
                </a:lnTo>
                <a:lnTo>
                  <a:pt x="0" y="1030910"/>
                </a:lnTo>
                <a:close/>
              </a:path>
            </a:pathLst>
          </a:custGeom>
          <a:solidFill>
            <a:srgbClr val="3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1926" y="1679262"/>
            <a:ext cx="207645" cy="617220"/>
          </a:xfrm>
          <a:custGeom>
            <a:avLst/>
            <a:gdLst/>
            <a:ahLst/>
            <a:cxnLst/>
            <a:rect l="l" t="t" r="r" b="b"/>
            <a:pathLst>
              <a:path w="207645" h="617219">
                <a:moveTo>
                  <a:pt x="0" y="616753"/>
                </a:moveTo>
                <a:lnTo>
                  <a:pt x="207276" y="616753"/>
                </a:lnTo>
                <a:lnTo>
                  <a:pt x="207276" y="0"/>
                </a:lnTo>
                <a:lnTo>
                  <a:pt x="0" y="0"/>
                </a:lnTo>
                <a:lnTo>
                  <a:pt x="0" y="616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2449" y="3114653"/>
            <a:ext cx="824230" cy="824230"/>
          </a:xfrm>
          <a:custGeom>
            <a:avLst/>
            <a:gdLst/>
            <a:ahLst/>
            <a:cxnLst/>
            <a:rect l="l" t="t" r="r" b="b"/>
            <a:pathLst>
              <a:path w="824229" h="824229">
                <a:moveTo>
                  <a:pt x="409477" y="0"/>
                </a:moveTo>
                <a:lnTo>
                  <a:pt x="368052" y="2495"/>
                </a:lnTo>
                <a:lnTo>
                  <a:pt x="327839" y="9418"/>
                </a:lnTo>
                <a:lnTo>
                  <a:pt x="288433" y="19929"/>
                </a:lnTo>
                <a:lnTo>
                  <a:pt x="249426" y="33186"/>
                </a:lnTo>
                <a:lnTo>
                  <a:pt x="215110" y="51706"/>
                </a:lnTo>
                <a:lnTo>
                  <a:pt x="182479" y="72461"/>
                </a:lnTo>
                <a:lnTo>
                  <a:pt x="151606" y="95922"/>
                </a:lnTo>
                <a:lnTo>
                  <a:pt x="122563" y="122563"/>
                </a:lnTo>
                <a:lnTo>
                  <a:pt x="95255" y="151688"/>
                </a:lnTo>
                <a:lnTo>
                  <a:pt x="70692" y="183078"/>
                </a:lnTo>
                <a:lnTo>
                  <a:pt x="49717" y="217100"/>
                </a:lnTo>
                <a:lnTo>
                  <a:pt x="33171" y="254121"/>
                </a:lnTo>
                <a:lnTo>
                  <a:pt x="18109" y="291147"/>
                </a:lnTo>
                <a:lnTo>
                  <a:pt x="7804" y="330772"/>
                </a:lnTo>
                <a:lnTo>
                  <a:pt x="1890" y="372080"/>
                </a:lnTo>
                <a:lnTo>
                  <a:pt x="0" y="414157"/>
                </a:lnTo>
                <a:lnTo>
                  <a:pt x="1890" y="455797"/>
                </a:lnTo>
                <a:lnTo>
                  <a:pt x="7804" y="496085"/>
                </a:lnTo>
                <a:lnTo>
                  <a:pt x="18109" y="535421"/>
                </a:lnTo>
                <a:lnTo>
                  <a:pt x="33171" y="574206"/>
                </a:lnTo>
                <a:lnTo>
                  <a:pt x="49717" y="609421"/>
                </a:lnTo>
                <a:lnTo>
                  <a:pt x="70692" y="643686"/>
                </a:lnTo>
                <a:lnTo>
                  <a:pt x="95255" y="676196"/>
                </a:lnTo>
                <a:lnTo>
                  <a:pt x="122563" y="706146"/>
                </a:lnTo>
                <a:lnTo>
                  <a:pt x="151606" y="732553"/>
                </a:lnTo>
                <a:lnTo>
                  <a:pt x="182479" y="755520"/>
                </a:lnTo>
                <a:lnTo>
                  <a:pt x="249426" y="790842"/>
                </a:lnTo>
                <a:lnTo>
                  <a:pt x="288433" y="805851"/>
                </a:lnTo>
                <a:lnTo>
                  <a:pt x="327839" y="816024"/>
                </a:lnTo>
                <a:lnTo>
                  <a:pt x="368052" y="821804"/>
                </a:lnTo>
                <a:lnTo>
                  <a:pt x="409477" y="823633"/>
                </a:lnTo>
                <a:lnTo>
                  <a:pt x="451773" y="821804"/>
                </a:lnTo>
                <a:lnTo>
                  <a:pt x="493152" y="816024"/>
                </a:lnTo>
                <a:lnTo>
                  <a:pt x="532702" y="805851"/>
                </a:lnTo>
                <a:lnTo>
                  <a:pt x="569511" y="790842"/>
                </a:lnTo>
                <a:lnTo>
                  <a:pt x="606706" y="774974"/>
                </a:lnTo>
                <a:lnTo>
                  <a:pt x="640751" y="755520"/>
                </a:lnTo>
                <a:lnTo>
                  <a:pt x="672161" y="732553"/>
                </a:lnTo>
                <a:lnTo>
                  <a:pt x="701450" y="706146"/>
                </a:lnTo>
                <a:lnTo>
                  <a:pt x="727877" y="676196"/>
                </a:lnTo>
                <a:lnTo>
                  <a:pt x="751268" y="643686"/>
                </a:lnTo>
                <a:lnTo>
                  <a:pt x="772099" y="609421"/>
                </a:lnTo>
                <a:lnTo>
                  <a:pt x="790842" y="574206"/>
                </a:lnTo>
                <a:lnTo>
                  <a:pt x="803870" y="535421"/>
                </a:lnTo>
                <a:lnTo>
                  <a:pt x="814263" y="496085"/>
                </a:lnTo>
                <a:lnTo>
                  <a:pt x="821144" y="455797"/>
                </a:lnTo>
                <a:lnTo>
                  <a:pt x="823633" y="414157"/>
                </a:lnTo>
                <a:lnTo>
                  <a:pt x="409477" y="414157"/>
                </a:lnTo>
                <a:lnTo>
                  <a:pt x="409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9203" y="291245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0" y="0"/>
                </a:moveTo>
                <a:lnTo>
                  <a:pt x="0" y="409477"/>
                </a:lnTo>
                <a:lnTo>
                  <a:pt x="409079" y="409477"/>
                </a:lnTo>
                <a:lnTo>
                  <a:pt x="407322" y="367835"/>
                </a:lnTo>
                <a:lnTo>
                  <a:pt x="402050" y="327548"/>
                </a:lnTo>
                <a:lnTo>
                  <a:pt x="393265" y="288212"/>
                </a:lnTo>
                <a:lnTo>
                  <a:pt x="380969" y="249426"/>
                </a:lnTo>
                <a:lnTo>
                  <a:pt x="362395" y="214212"/>
                </a:lnTo>
                <a:lnTo>
                  <a:pt x="341549" y="179949"/>
                </a:lnTo>
                <a:lnTo>
                  <a:pt x="318066" y="147443"/>
                </a:lnTo>
                <a:lnTo>
                  <a:pt x="291576" y="117502"/>
                </a:lnTo>
                <a:lnTo>
                  <a:pt x="262455" y="91142"/>
                </a:lnTo>
                <a:lnTo>
                  <a:pt x="231028" y="68264"/>
                </a:lnTo>
                <a:lnTo>
                  <a:pt x="196894" y="48826"/>
                </a:lnTo>
                <a:lnTo>
                  <a:pt x="159652" y="32790"/>
                </a:lnTo>
                <a:lnTo>
                  <a:pt x="120873" y="17788"/>
                </a:lnTo>
                <a:lnTo>
                  <a:pt x="81581" y="7614"/>
                </a:lnTo>
                <a:lnTo>
                  <a:pt x="41411" y="1830"/>
                </a:lnTo>
                <a:lnTo>
                  <a:pt x="0" y="0"/>
                </a:lnTo>
                <a:close/>
              </a:path>
            </a:pathLst>
          </a:custGeom>
          <a:solidFill>
            <a:srgbClr val="3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4718" y="1265248"/>
            <a:ext cx="824230" cy="207645"/>
          </a:xfrm>
          <a:custGeom>
            <a:avLst/>
            <a:gdLst/>
            <a:ahLst/>
            <a:cxnLst/>
            <a:rect l="l" t="t" r="r" b="b"/>
            <a:pathLst>
              <a:path w="824229" h="207644">
                <a:moveTo>
                  <a:pt x="0" y="207276"/>
                </a:moveTo>
                <a:lnTo>
                  <a:pt x="823633" y="207276"/>
                </a:lnTo>
                <a:lnTo>
                  <a:pt x="823633" y="0"/>
                </a:lnTo>
                <a:lnTo>
                  <a:pt x="0" y="0"/>
                </a:lnTo>
                <a:lnTo>
                  <a:pt x="0" y="20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4718" y="2088739"/>
            <a:ext cx="1030605" cy="207645"/>
          </a:xfrm>
          <a:custGeom>
            <a:avLst/>
            <a:gdLst/>
            <a:ahLst/>
            <a:cxnLst/>
            <a:rect l="l" t="t" r="r" b="b"/>
            <a:pathLst>
              <a:path w="1030604" h="207644">
                <a:moveTo>
                  <a:pt x="0" y="207276"/>
                </a:moveTo>
                <a:lnTo>
                  <a:pt x="1030529" y="207276"/>
                </a:lnTo>
                <a:lnTo>
                  <a:pt x="1030529" y="0"/>
                </a:lnTo>
                <a:lnTo>
                  <a:pt x="0" y="0"/>
                </a:lnTo>
                <a:lnTo>
                  <a:pt x="0" y="20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50921" y="3355340"/>
            <a:ext cx="30822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Segoe UI Semibold"/>
                <a:cs typeface="Segoe UI Semibold"/>
              </a:rPr>
              <a:t>MS</a:t>
            </a:r>
            <a:r>
              <a:rPr sz="6000" b="1" spc="-9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Excel</a:t>
            </a:r>
            <a:endParaRPr sz="6000">
              <a:latin typeface="Segoe UI Semibold"/>
              <a:cs typeface="Segoe UI 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826" y="448414"/>
            <a:ext cx="1457772" cy="3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604" y="1849493"/>
            <a:ext cx="16256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E5E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840" y="6031100"/>
            <a:ext cx="9663491" cy="158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9540" y="2547620"/>
            <a:ext cx="168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F2F2F"/>
                </a:solidFill>
                <a:latin typeface="Segoe UI"/>
                <a:cs typeface="Segoe UI"/>
              </a:rPr>
              <a:t>Exercise</a:t>
            </a:r>
            <a:r>
              <a:rPr sz="2400" b="1" spc="-80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Segoe UI"/>
                <a:cs typeface="Segoe UI"/>
              </a:rPr>
              <a:t>4.3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538" y="3089147"/>
            <a:ext cx="27774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25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Check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your email for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4.3.1.pdf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4.3.2.pdf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</a:t>
            </a:r>
            <a:r>
              <a:rPr sz="2000" spc="-15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4.3.3.pdf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Fill all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the blanks with 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correct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formula and</a:t>
            </a:r>
            <a:r>
              <a:rPr sz="2000" spc="-85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mail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us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your work for below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mentioned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email</a:t>
            </a:r>
            <a:r>
              <a:rPr sz="2000" spc="-20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id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702" y="6072123"/>
            <a:ext cx="591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2F2F"/>
                </a:solidFill>
                <a:latin typeface="Segoe UI"/>
                <a:cs typeface="Segoe UI"/>
              </a:rPr>
              <a:t>E</a:t>
            </a:r>
            <a:r>
              <a:rPr sz="1600" spc="-5" dirty="0">
                <a:solidFill>
                  <a:srgbClr val="2F2F2F"/>
                </a:solidFill>
                <a:latin typeface="Segoe UI"/>
                <a:cs typeface="Segoe UI"/>
              </a:rPr>
              <a:t>mail</a:t>
            </a:r>
            <a:r>
              <a:rPr sz="1600" dirty="0">
                <a:solidFill>
                  <a:srgbClr val="2F2F2F"/>
                </a:solidFill>
                <a:latin typeface="Segoe UI"/>
                <a:cs typeface="Segoe UI"/>
              </a:rPr>
              <a:t>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898" y="6644132"/>
            <a:ext cx="33243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05050"/>
                </a:solidFill>
                <a:latin typeface="Segoe UI"/>
                <a:cs typeface="Segoe UI"/>
              </a:rPr>
              <a:t>TO 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:</a:t>
            </a:r>
            <a:r>
              <a:rPr sz="1800" spc="-4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lang="en-US" sz="1800" u="sng" spc="-40" dirty="0">
                <a:solidFill>
                  <a:srgbClr val="0078D4"/>
                </a:solidFill>
                <a:uFill>
                  <a:solidFill>
                    <a:srgbClr val="0078D4"/>
                  </a:solidFill>
                </a:uFill>
                <a:latin typeface="Segoe UI"/>
                <a:cs typeface="Segoe UI"/>
              </a:rPr>
              <a:t>shalomshan089@gmail.com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6222221" cy="6031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5594349" cy="549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675" y="540504"/>
            <a:ext cx="1816100" cy="181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5353" y="540504"/>
            <a:ext cx="1816098" cy="181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675" y="2691977"/>
            <a:ext cx="1816100" cy="181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07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60" y="1212596"/>
            <a:ext cx="31229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Contents</a:t>
            </a:r>
            <a:endParaRPr sz="6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826" y="448414"/>
            <a:ext cx="1457772" cy="3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5452" y="2408427"/>
            <a:ext cx="4408805" cy="393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Introduction</a:t>
            </a:r>
            <a:endParaRPr sz="2800">
              <a:latin typeface="Segoe UI"/>
              <a:cs typeface="Segoe UI"/>
            </a:endParaRPr>
          </a:p>
          <a:p>
            <a:pPr marL="12700" marR="994410">
              <a:lnSpc>
                <a:spcPts val="3310"/>
              </a:lnSpc>
              <a:spcBef>
                <a:spcPts val="175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Interface &amp;</a:t>
            </a:r>
            <a:r>
              <a:rPr sz="2800" strike="sngStrike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trike="sngStrike" spc="-65" dirty="0">
                <a:solidFill>
                  <a:srgbClr val="FFFFFF"/>
                </a:solidFill>
                <a:latin typeface="Segoe UI"/>
                <a:cs typeface="Segoe UI"/>
              </a:rPr>
              <a:t>Tools  </a:t>
            </a: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3.	</a:t>
            </a: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Formatting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ts val="3310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Formula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2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Calculations</a:t>
            </a:r>
            <a:endParaRPr sz="2800">
              <a:latin typeface="Segoe UI"/>
              <a:cs typeface="Segoe UI"/>
            </a:endParaRPr>
          </a:p>
          <a:p>
            <a:pPr marL="815340" marR="184150" lvl="1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21475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SUM, </a:t>
            </a:r>
            <a:r>
              <a:rPr sz="2000" strike="sngStrike" spc="-20" dirty="0">
                <a:solidFill>
                  <a:srgbClr val="FFFFFF"/>
                </a:solidFill>
                <a:latin typeface="Segoe UI"/>
                <a:cs typeface="Segoe UI"/>
              </a:rPr>
              <a:t>AVERAGE, </a:t>
            </a:r>
            <a:r>
              <a:rPr sz="2000" strike="sngStrike" spc="10" dirty="0">
                <a:solidFill>
                  <a:srgbClr val="FFFFFF"/>
                </a:solidFill>
                <a:latin typeface="Segoe UI"/>
                <a:cs typeface="Segoe UI"/>
              </a:rPr>
              <a:t>MAX,</a:t>
            </a:r>
            <a:r>
              <a:rPr sz="2000" strike="sngStrike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MIN  </a:t>
            </a:r>
            <a:r>
              <a:rPr sz="20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4.2 </a:t>
            </a:r>
            <a:r>
              <a:rPr sz="2000" strike="sngStrike" spc="-15" dirty="0">
                <a:solidFill>
                  <a:srgbClr val="FFFFFF"/>
                </a:solidFill>
                <a:latin typeface="Segoe UI"/>
                <a:cs typeface="Segoe UI"/>
              </a:rPr>
              <a:t>Percentage</a:t>
            </a:r>
            <a:r>
              <a:rPr sz="20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formula</a:t>
            </a:r>
            <a:endParaRPr sz="2000">
              <a:latin typeface="Segoe UI"/>
              <a:cs typeface="Segoe UI"/>
            </a:endParaRPr>
          </a:p>
          <a:p>
            <a:pPr marL="815340">
              <a:lnSpc>
                <a:spcPts val="2395"/>
              </a:lnSpc>
            </a:pPr>
            <a:r>
              <a:rPr sz="20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4.3 </a:t>
            </a: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 Condition</a:t>
            </a:r>
            <a:endParaRPr sz="2000">
              <a:latin typeface="Segoe UI"/>
              <a:cs typeface="Segoe UI"/>
            </a:endParaRPr>
          </a:p>
          <a:p>
            <a:pPr marL="755650" indent="-742950">
              <a:lnSpc>
                <a:spcPts val="3329"/>
              </a:lnSpc>
              <a:buAutoNum type="arabicPeriod" startAt="5"/>
              <a:tabLst>
                <a:tab pos="755015" algn="l"/>
                <a:tab pos="755650" algn="l"/>
              </a:tabLst>
            </a:pP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Sorting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ts val="3335"/>
              </a:lnSpc>
              <a:buAutoNum type="arabicPeriod" startAt="5"/>
              <a:tabLst>
                <a:tab pos="755015" algn="l"/>
                <a:tab pos="755650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Filter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ct val="100000"/>
              </a:lnSpc>
              <a:spcBef>
                <a:spcPts val="25"/>
              </a:spcBef>
              <a:buAutoNum type="arabicPeriod" startAt="5"/>
              <a:tabLst>
                <a:tab pos="755015" algn="l"/>
                <a:tab pos="755650" algn="l"/>
              </a:tabLst>
            </a:pP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Charts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4.3.1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0240" y="3157220"/>
            <a:ext cx="268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10" dirty="0">
                <a:solidFill>
                  <a:srgbClr val="F7F7F7"/>
                </a:solidFill>
                <a:latin typeface="Segoe UI"/>
                <a:cs typeface="Segoe UI"/>
              </a:rPr>
              <a:t>IF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238" y="3698747"/>
            <a:ext cx="1351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IF</a:t>
            </a:r>
            <a:r>
              <a:rPr sz="2000" spc="-4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condition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050" y="4584700"/>
            <a:ext cx="5468891" cy="3003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53276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4.3.1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069339" y="1581403"/>
            <a:ext cx="6448425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Q1. Correct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IF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condition to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find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row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1</a:t>
            </a:r>
            <a:r>
              <a:rPr sz="2400" b="1" spc="-3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status?</a:t>
            </a:r>
            <a:endParaRPr sz="24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55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7F7F7"/>
                </a:solidFill>
                <a:latin typeface="Segoe UI"/>
                <a:cs typeface="Segoe UI"/>
              </a:rPr>
              <a:t>=IF(Numbers&gt;5000,"Yes","No")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7F7F7"/>
                </a:solidFill>
                <a:latin typeface="Segoe UI"/>
                <a:cs typeface="Segoe UI"/>
              </a:rPr>
              <a:t>=IF(B2&gt;5000,Yes,No)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20" dirty="0">
                <a:solidFill>
                  <a:srgbClr val="F7F7F7"/>
                </a:solidFill>
                <a:latin typeface="Segoe UI"/>
                <a:cs typeface="Segoe UI"/>
              </a:rPr>
              <a:t>=IF(A2&gt;5000,"Yes","No")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4584700"/>
            <a:ext cx="5468891" cy="300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4.3.2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0240" y="3157220"/>
            <a:ext cx="268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10" dirty="0">
                <a:solidFill>
                  <a:srgbClr val="F7F7F7"/>
                </a:solidFill>
                <a:latin typeface="Segoe UI"/>
                <a:cs typeface="Segoe UI"/>
              </a:rPr>
              <a:t>IF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238" y="3698747"/>
            <a:ext cx="1351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IF</a:t>
            </a:r>
            <a:r>
              <a:rPr sz="2000" spc="-4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condition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374" y="4279900"/>
            <a:ext cx="9078786" cy="328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53276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4.3.2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069339" y="1581403"/>
            <a:ext cx="6796405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Q1.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Select the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correct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IF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condition to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find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Rate?</a:t>
            </a:r>
            <a:endParaRPr sz="24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55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spc="5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=IF(C2&gt;=Collection,"Good","Bad")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=IF(C2&gt;=15000,"Good","Bad")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=IF(Collection</a:t>
            </a:r>
            <a:r>
              <a:rPr sz="2000" spc="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&gt;=15000,Good,Bad)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374" y="4279900"/>
            <a:ext cx="9078786" cy="328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53276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4.3.2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069339" y="1581403"/>
            <a:ext cx="5314315" cy="135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Q2.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What will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the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rate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for</a:t>
            </a:r>
            <a:r>
              <a:rPr sz="2400" b="1" spc="-2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Sanath?</a:t>
            </a:r>
            <a:endParaRPr sz="2400">
              <a:latin typeface="Segoe UI"/>
              <a:cs typeface="Segoe UI"/>
            </a:endParaRPr>
          </a:p>
          <a:p>
            <a:pPr marL="533400" indent="-254635">
              <a:lnSpc>
                <a:spcPct val="100000"/>
              </a:lnSpc>
              <a:spcBef>
                <a:spcPts val="1550"/>
              </a:spcBef>
              <a:buClr>
                <a:srgbClr val="A6A6A6"/>
              </a:buClr>
              <a:buAutoNum type="alphaLcPeriod"/>
              <a:tabLst>
                <a:tab pos="533400" algn="l"/>
              </a:tabLst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Good</a:t>
            </a:r>
            <a:endParaRPr sz="2000">
              <a:latin typeface="Segoe UI"/>
              <a:cs typeface="Segoe UI"/>
            </a:endParaRPr>
          </a:p>
          <a:p>
            <a:pPr marL="553720" indent="-275590">
              <a:lnSpc>
                <a:spcPct val="100000"/>
              </a:lnSpc>
              <a:spcBef>
                <a:spcPts val="1200"/>
              </a:spcBef>
              <a:buClr>
                <a:srgbClr val="A6A6A6"/>
              </a:buClr>
              <a:buAutoNum type="alphaLcPeriod"/>
              <a:tabLst>
                <a:tab pos="554355" algn="l"/>
              </a:tabLst>
            </a:pP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Bad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48" y="4381500"/>
            <a:ext cx="9764150" cy="319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31354" y="3919220"/>
            <a:ext cx="450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Hint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: </a:t>
            </a: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Check the condition properly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&gt; OR</a:t>
            </a:r>
            <a:r>
              <a:rPr sz="1800" spc="-8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&gt;=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53276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4.3.2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069339" y="1581403"/>
            <a:ext cx="5436235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Q3. Correct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formula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to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find</a:t>
            </a:r>
            <a:r>
              <a:rPr sz="2400" b="1" spc="-6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incentive?</a:t>
            </a:r>
            <a:endParaRPr sz="24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55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=IF(C2&gt;=20000,5000,2500)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7F7F7"/>
                </a:solidFill>
                <a:latin typeface="Segoe UI"/>
                <a:cs typeface="Segoe UI"/>
              </a:rPr>
              <a:t>=IF(C2&gt;=20000,”5000”,”2500”)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=IF(Collection&gt;=20000,5000,2500)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354" y="4556252"/>
            <a:ext cx="497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Hint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: </a:t>
            </a: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Check </a:t>
            </a:r>
            <a:r>
              <a:rPr sz="1800" spc="-10" dirty="0">
                <a:solidFill>
                  <a:srgbClr val="F7F7F7"/>
                </a:solidFill>
                <a:latin typeface="Segoe UI"/>
                <a:cs typeface="Segoe UI"/>
              </a:rPr>
              <a:t>answer </a:t>
            </a: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whether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its </a:t>
            </a:r>
            <a:r>
              <a:rPr sz="1800" spc="5" dirty="0">
                <a:solidFill>
                  <a:srgbClr val="F7F7F7"/>
                </a:solidFill>
                <a:latin typeface="Segoe UI"/>
                <a:cs typeface="Segoe UI"/>
              </a:rPr>
              <a:t>TEXT </a:t>
            </a: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or</a:t>
            </a:r>
            <a:r>
              <a:rPr sz="1800" spc="-11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NUMBER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900" y="5009079"/>
            <a:ext cx="9864354" cy="264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53276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4.3.3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069339" y="1581403"/>
            <a:ext cx="6834505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Q1.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Which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one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is 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correct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formula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to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find</a:t>
            </a:r>
            <a:r>
              <a:rPr sz="2400" b="1" spc="-2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grade?</a:t>
            </a:r>
            <a:endParaRPr sz="24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55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a.</a:t>
            </a:r>
            <a:r>
              <a:rPr sz="2000" spc="-3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=IF(H2&gt;=50,"Pass","Fail")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6A6A6"/>
                </a:solidFill>
                <a:latin typeface="Segoe UI"/>
                <a:cs typeface="Segoe UI"/>
              </a:rPr>
              <a:t>b.</a:t>
            </a:r>
            <a:r>
              <a:rPr sz="2000" spc="-30" dirty="0">
                <a:solidFill>
                  <a:srgbClr val="A6A6A6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=IF(G2&gt;=50,"Pass","Fail")</a:t>
            </a:r>
            <a:endParaRPr sz="2000">
              <a:latin typeface="Segoe UI"/>
              <a:cs typeface="Segoe UI"/>
            </a:endParaRPr>
          </a:p>
          <a:p>
            <a:pPr marL="2787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6A6A6"/>
                </a:solidFill>
                <a:latin typeface="Segoe UI"/>
                <a:cs typeface="Segoe UI"/>
              </a:rPr>
              <a:t>c.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=IF(H2&gt;=50,</a:t>
            </a:r>
            <a:r>
              <a:rPr sz="2000" spc="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7F7F7"/>
                </a:solidFill>
                <a:latin typeface="Segoe UI"/>
                <a:cs typeface="Segoe UI"/>
              </a:rPr>
              <a:t>Pass,Fail)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" y="5890405"/>
            <a:ext cx="9957906" cy="1825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Segoe UI</vt:lpstr>
      <vt:lpstr>Segoe UI Semibold</vt:lpstr>
      <vt:lpstr>Office Theme</vt:lpstr>
      <vt:lpstr>MS Excel</vt:lpstr>
      <vt:lpstr>Contents</vt:lpstr>
      <vt:lpstr>4.3.1</vt:lpstr>
      <vt:lpstr>4.3.1 Question</vt:lpstr>
      <vt:lpstr>4.3.2</vt:lpstr>
      <vt:lpstr>4.3.2 Question</vt:lpstr>
      <vt:lpstr>4.3.2 Question</vt:lpstr>
      <vt:lpstr>4.3.2 Question</vt:lpstr>
      <vt:lpstr>4.3.3 Question</vt:lpstr>
      <vt:lpstr>Exercise 4.3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</dc:title>
  <cp:lastModifiedBy>SHALOMSHAN SHALOM</cp:lastModifiedBy>
  <cp:revision>1</cp:revision>
  <dcterms:created xsi:type="dcterms:W3CDTF">2021-04-04T06:30:08Z</dcterms:created>
  <dcterms:modified xsi:type="dcterms:W3CDTF">2021-05-18T14:18:46Z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2020-06-11T00:00:00Z</vt:filetime>
  </property>
  <property fmtid="{D5CDD505-2E9C-101B-9397-08002B2CF9AE}" pid="3" name="LastSaved">
    <vt:filetime>2021-04-04T00:00:00Z</vt:filetime>
  </property>
</Properties>
</file>