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7340" y="954532"/>
            <a:ext cx="324802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00" b="0" i="0">
                <a:solidFill>
                  <a:srgbClr val="C8C8C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660" y="1581403"/>
            <a:ext cx="7933078" cy="2195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4718" y="2997165"/>
            <a:ext cx="1030605" cy="805180"/>
          </a:xfrm>
          <a:custGeom>
            <a:avLst/>
            <a:gdLst/>
            <a:ahLst/>
            <a:cxnLst/>
            <a:rect l="l" t="t" r="r" b="b"/>
            <a:pathLst>
              <a:path w="1030604" h="805179">
                <a:moveTo>
                  <a:pt x="498481" y="494173"/>
                </a:moveTo>
                <a:lnTo>
                  <a:pt x="207181" y="494173"/>
                </a:lnTo>
                <a:lnTo>
                  <a:pt x="517478" y="804898"/>
                </a:lnTo>
                <a:lnTo>
                  <a:pt x="809305" y="512908"/>
                </a:lnTo>
                <a:lnTo>
                  <a:pt x="517478" y="512908"/>
                </a:lnTo>
                <a:lnTo>
                  <a:pt x="498481" y="494173"/>
                </a:lnTo>
                <a:close/>
              </a:path>
              <a:path w="1030604" h="805179">
                <a:moveTo>
                  <a:pt x="207181" y="206880"/>
                </a:moveTo>
                <a:lnTo>
                  <a:pt x="0" y="409477"/>
                </a:lnTo>
                <a:lnTo>
                  <a:pt x="0" y="701070"/>
                </a:lnTo>
                <a:lnTo>
                  <a:pt x="207181" y="494173"/>
                </a:lnTo>
                <a:lnTo>
                  <a:pt x="498481" y="494173"/>
                </a:lnTo>
                <a:lnTo>
                  <a:pt x="207181" y="206880"/>
                </a:lnTo>
                <a:close/>
              </a:path>
              <a:path w="1030604" h="805179">
                <a:moveTo>
                  <a:pt x="1030514" y="0"/>
                </a:moveTo>
                <a:lnTo>
                  <a:pt x="517478" y="512908"/>
                </a:lnTo>
                <a:lnTo>
                  <a:pt x="809305" y="512908"/>
                </a:lnTo>
                <a:lnTo>
                  <a:pt x="1030514" y="291576"/>
                </a:lnTo>
                <a:lnTo>
                  <a:pt x="1030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5559" y="2705176"/>
            <a:ext cx="207010" cy="1440815"/>
          </a:xfrm>
          <a:custGeom>
            <a:avLst/>
            <a:gdLst/>
            <a:ahLst/>
            <a:cxnLst/>
            <a:rect l="l" t="t" r="r" b="b"/>
            <a:pathLst>
              <a:path w="207009" h="1440814">
                <a:moveTo>
                  <a:pt x="206895" y="0"/>
                </a:moveTo>
                <a:lnTo>
                  <a:pt x="0" y="0"/>
                </a:lnTo>
                <a:lnTo>
                  <a:pt x="0" y="1440392"/>
                </a:lnTo>
                <a:lnTo>
                  <a:pt x="206895" y="1440392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5557" y="2498280"/>
            <a:ext cx="3087370" cy="207010"/>
          </a:xfrm>
          <a:custGeom>
            <a:avLst/>
            <a:gdLst/>
            <a:ahLst/>
            <a:cxnLst/>
            <a:rect l="l" t="t" r="r" b="b"/>
            <a:pathLst>
              <a:path w="3087370" h="207010">
                <a:moveTo>
                  <a:pt x="3086858" y="0"/>
                </a:moveTo>
                <a:lnTo>
                  <a:pt x="0" y="0"/>
                </a:lnTo>
                <a:lnTo>
                  <a:pt x="0" y="206895"/>
                </a:lnTo>
                <a:lnTo>
                  <a:pt x="3086858" y="206895"/>
                </a:lnTo>
                <a:lnTo>
                  <a:pt x="308685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5559" y="1062921"/>
            <a:ext cx="207010" cy="1435735"/>
          </a:xfrm>
          <a:custGeom>
            <a:avLst/>
            <a:gdLst/>
            <a:ahLst/>
            <a:cxnLst/>
            <a:rect l="l" t="t" r="r" b="b"/>
            <a:pathLst>
              <a:path w="207009" h="1435735">
                <a:moveTo>
                  <a:pt x="206895" y="0"/>
                </a:moveTo>
                <a:lnTo>
                  <a:pt x="0" y="0"/>
                </a:lnTo>
                <a:lnTo>
                  <a:pt x="0" y="1435359"/>
                </a:lnTo>
                <a:lnTo>
                  <a:pt x="206895" y="1435359"/>
                </a:lnTo>
                <a:lnTo>
                  <a:pt x="20689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2449" y="1472382"/>
            <a:ext cx="207645" cy="824230"/>
          </a:xfrm>
          <a:custGeom>
            <a:avLst/>
            <a:gdLst/>
            <a:ahLst/>
            <a:cxnLst/>
            <a:rect l="l" t="t" r="r" b="b"/>
            <a:pathLst>
              <a:path w="207645" h="824230">
                <a:moveTo>
                  <a:pt x="0" y="823633"/>
                </a:moveTo>
                <a:lnTo>
                  <a:pt x="207276" y="823633"/>
                </a:lnTo>
                <a:lnTo>
                  <a:pt x="207276" y="0"/>
                </a:lnTo>
                <a:lnTo>
                  <a:pt x="0" y="0"/>
                </a:lnTo>
                <a:lnTo>
                  <a:pt x="0" y="823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718" y="1679374"/>
            <a:ext cx="617220" cy="203200"/>
          </a:xfrm>
          <a:custGeom>
            <a:avLst/>
            <a:gdLst/>
            <a:ahLst/>
            <a:cxnLst/>
            <a:rect l="l" t="t" r="r" b="b"/>
            <a:pathLst>
              <a:path w="617220" h="203200">
                <a:moveTo>
                  <a:pt x="0" y="202596"/>
                </a:moveTo>
                <a:lnTo>
                  <a:pt x="616753" y="202596"/>
                </a:lnTo>
                <a:lnTo>
                  <a:pt x="616753" y="0"/>
                </a:lnTo>
                <a:lnTo>
                  <a:pt x="0" y="0"/>
                </a:lnTo>
                <a:lnTo>
                  <a:pt x="0" y="202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6081" y="1265105"/>
            <a:ext cx="202565" cy="1031240"/>
          </a:xfrm>
          <a:custGeom>
            <a:avLst/>
            <a:gdLst/>
            <a:ahLst/>
            <a:cxnLst/>
            <a:rect l="l" t="t" r="r" b="b"/>
            <a:pathLst>
              <a:path w="202565" h="1031239">
                <a:moveTo>
                  <a:pt x="0" y="1030910"/>
                </a:moveTo>
                <a:lnTo>
                  <a:pt x="202200" y="1030910"/>
                </a:lnTo>
                <a:lnTo>
                  <a:pt x="202200" y="0"/>
                </a:lnTo>
                <a:lnTo>
                  <a:pt x="0" y="0"/>
                </a:lnTo>
                <a:lnTo>
                  <a:pt x="0" y="103091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1926" y="1679262"/>
            <a:ext cx="207645" cy="617220"/>
          </a:xfrm>
          <a:custGeom>
            <a:avLst/>
            <a:gdLst/>
            <a:ahLst/>
            <a:cxnLst/>
            <a:rect l="l" t="t" r="r" b="b"/>
            <a:pathLst>
              <a:path w="207645" h="617219">
                <a:moveTo>
                  <a:pt x="0" y="616753"/>
                </a:moveTo>
                <a:lnTo>
                  <a:pt x="207276" y="616753"/>
                </a:lnTo>
                <a:lnTo>
                  <a:pt x="207276" y="0"/>
                </a:lnTo>
                <a:lnTo>
                  <a:pt x="0" y="0"/>
                </a:lnTo>
                <a:lnTo>
                  <a:pt x="0" y="616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449" y="3114653"/>
            <a:ext cx="824230" cy="824230"/>
          </a:xfrm>
          <a:custGeom>
            <a:avLst/>
            <a:gdLst/>
            <a:ahLst/>
            <a:cxnLst/>
            <a:rect l="l" t="t" r="r" b="b"/>
            <a:pathLst>
              <a:path w="824229" h="824229">
                <a:moveTo>
                  <a:pt x="409477" y="0"/>
                </a:moveTo>
                <a:lnTo>
                  <a:pt x="368052" y="2495"/>
                </a:lnTo>
                <a:lnTo>
                  <a:pt x="327839" y="9418"/>
                </a:lnTo>
                <a:lnTo>
                  <a:pt x="288433" y="19929"/>
                </a:lnTo>
                <a:lnTo>
                  <a:pt x="249426" y="33186"/>
                </a:lnTo>
                <a:lnTo>
                  <a:pt x="215110" y="51706"/>
                </a:lnTo>
                <a:lnTo>
                  <a:pt x="182479" y="72461"/>
                </a:lnTo>
                <a:lnTo>
                  <a:pt x="151606" y="95922"/>
                </a:lnTo>
                <a:lnTo>
                  <a:pt x="122563" y="122563"/>
                </a:lnTo>
                <a:lnTo>
                  <a:pt x="95255" y="151688"/>
                </a:lnTo>
                <a:lnTo>
                  <a:pt x="70692" y="183078"/>
                </a:lnTo>
                <a:lnTo>
                  <a:pt x="49717" y="217100"/>
                </a:lnTo>
                <a:lnTo>
                  <a:pt x="33171" y="254121"/>
                </a:lnTo>
                <a:lnTo>
                  <a:pt x="18109" y="291147"/>
                </a:lnTo>
                <a:lnTo>
                  <a:pt x="7804" y="330772"/>
                </a:lnTo>
                <a:lnTo>
                  <a:pt x="1890" y="372080"/>
                </a:lnTo>
                <a:lnTo>
                  <a:pt x="0" y="414157"/>
                </a:lnTo>
                <a:lnTo>
                  <a:pt x="1890" y="455797"/>
                </a:lnTo>
                <a:lnTo>
                  <a:pt x="7804" y="496085"/>
                </a:lnTo>
                <a:lnTo>
                  <a:pt x="18109" y="535421"/>
                </a:lnTo>
                <a:lnTo>
                  <a:pt x="33171" y="574206"/>
                </a:lnTo>
                <a:lnTo>
                  <a:pt x="49717" y="609421"/>
                </a:lnTo>
                <a:lnTo>
                  <a:pt x="70692" y="643686"/>
                </a:lnTo>
                <a:lnTo>
                  <a:pt x="95255" y="676196"/>
                </a:lnTo>
                <a:lnTo>
                  <a:pt x="122563" y="706146"/>
                </a:lnTo>
                <a:lnTo>
                  <a:pt x="151606" y="732553"/>
                </a:lnTo>
                <a:lnTo>
                  <a:pt x="182479" y="755520"/>
                </a:lnTo>
                <a:lnTo>
                  <a:pt x="249426" y="790842"/>
                </a:lnTo>
                <a:lnTo>
                  <a:pt x="288433" y="805851"/>
                </a:lnTo>
                <a:lnTo>
                  <a:pt x="327839" y="816024"/>
                </a:lnTo>
                <a:lnTo>
                  <a:pt x="368052" y="821804"/>
                </a:lnTo>
                <a:lnTo>
                  <a:pt x="409477" y="823633"/>
                </a:lnTo>
                <a:lnTo>
                  <a:pt x="451773" y="821804"/>
                </a:lnTo>
                <a:lnTo>
                  <a:pt x="493152" y="816024"/>
                </a:lnTo>
                <a:lnTo>
                  <a:pt x="532702" y="805851"/>
                </a:lnTo>
                <a:lnTo>
                  <a:pt x="569511" y="790842"/>
                </a:lnTo>
                <a:lnTo>
                  <a:pt x="606706" y="774974"/>
                </a:lnTo>
                <a:lnTo>
                  <a:pt x="640751" y="755520"/>
                </a:lnTo>
                <a:lnTo>
                  <a:pt x="672161" y="732553"/>
                </a:lnTo>
                <a:lnTo>
                  <a:pt x="701450" y="706146"/>
                </a:lnTo>
                <a:lnTo>
                  <a:pt x="727877" y="676196"/>
                </a:lnTo>
                <a:lnTo>
                  <a:pt x="751268" y="643686"/>
                </a:lnTo>
                <a:lnTo>
                  <a:pt x="772099" y="609421"/>
                </a:lnTo>
                <a:lnTo>
                  <a:pt x="790842" y="574206"/>
                </a:lnTo>
                <a:lnTo>
                  <a:pt x="803870" y="535421"/>
                </a:lnTo>
                <a:lnTo>
                  <a:pt x="814263" y="496085"/>
                </a:lnTo>
                <a:lnTo>
                  <a:pt x="821144" y="455797"/>
                </a:lnTo>
                <a:lnTo>
                  <a:pt x="823633" y="414157"/>
                </a:lnTo>
                <a:lnTo>
                  <a:pt x="409477" y="414157"/>
                </a:lnTo>
                <a:lnTo>
                  <a:pt x="409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9203" y="291245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0" y="0"/>
                </a:moveTo>
                <a:lnTo>
                  <a:pt x="0" y="409477"/>
                </a:lnTo>
                <a:lnTo>
                  <a:pt x="409079" y="409477"/>
                </a:lnTo>
                <a:lnTo>
                  <a:pt x="407322" y="367835"/>
                </a:lnTo>
                <a:lnTo>
                  <a:pt x="402050" y="327548"/>
                </a:lnTo>
                <a:lnTo>
                  <a:pt x="393265" y="288212"/>
                </a:lnTo>
                <a:lnTo>
                  <a:pt x="380969" y="249426"/>
                </a:lnTo>
                <a:lnTo>
                  <a:pt x="362395" y="214212"/>
                </a:lnTo>
                <a:lnTo>
                  <a:pt x="341549" y="179949"/>
                </a:lnTo>
                <a:lnTo>
                  <a:pt x="318066" y="147443"/>
                </a:lnTo>
                <a:lnTo>
                  <a:pt x="291576" y="117502"/>
                </a:lnTo>
                <a:lnTo>
                  <a:pt x="262455" y="91142"/>
                </a:lnTo>
                <a:lnTo>
                  <a:pt x="231028" y="68264"/>
                </a:lnTo>
                <a:lnTo>
                  <a:pt x="196894" y="48826"/>
                </a:lnTo>
                <a:lnTo>
                  <a:pt x="159652" y="32790"/>
                </a:lnTo>
                <a:lnTo>
                  <a:pt x="120873" y="17788"/>
                </a:lnTo>
                <a:lnTo>
                  <a:pt x="81581" y="7614"/>
                </a:lnTo>
                <a:lnTo>
                  <a:pt x="41411" y="1830"/>
                </a:lnTo>
                <a:lnTo>
                  <a:pt x="0" y="0"/>
                </a:lnTo>
                <a:close/>
              </a:path>
            </a:pathLst>
          </a:custGeom>
          <a:solidFill>
            <a:srgbClr val="30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4718" y="1265248"/>
            <a:ext cx="824230" cy="207645"/>
          </a:xfrm>
          <a:custGeom>
            <a:avLst/>
            <a:gdLst/>
            <a:ahLst/>
            <a:cxnLst/>
            <a:rect l="l" t="t" r="r" b="b"/>
            <a:pathLst>
              <a:path w="824229" h="207644">
                <a:moveTo>
                  <a:pt x="0" y="207276"/>
                </a:moveTo>
                <a:lnTo>
                  <a:pt x="823633" y="207276"/>
                </a:lnTo>
                <a:lnTo>
                  <a:pt x="823633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4718" y="2088739"/>
            <a:ext cx="1030605" cy="207645"/>
          </a:xfrm>
          <a:custGeom>
            <a:avLst/>
            <a:gdLst/>
            <a:ahLst/>
            <a:cxnLst/>
            <a:rect l="l" t="t" r="r" b="b"/>
            <a:pathLst>
              <a:path w="1030604" h="207644">
                <a:moveTo>
                  <a:pt x="0" y="207276"/>
                </a:moveTo>
                <a:lnTo>
                  <a:pt x="1030529" y="207276"/>
                </a:lnTo>
                <a:lnTo>
                  <a:pt x="1030529" y="0"/>
                </a:lnTo>
                <a:lnTo>
                  <a:pt x="0" y="0"/>
                </a:lnTo>
                <a:lnTo>
                  <a:pt x="0" y="20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0921" y="3355340"/>
            <a:ext cx="3082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Segoe UI Semibold"/>
                <a:cs typeface="Segoe UI Semibold"/>
              </a:rPr>
              <a:t>MS</a:t>
            </a:r>
            <a:r>
              <a:rPr sz="6000" b="1" spc="-9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Excel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3604" y="1849493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5.3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2660" y="1581403"/>
            <a:ext cx="6346825" cy="219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0835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Salesman into ascending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Segoe UI"/>
              <a:buAutoNum type="alphaLcPeriod"/>
            </a:pPr>
            <a:endParaRPr sz="3300">
              <a:latin typeface="Segoe UI"/>
              <a:cs typeface="Segoe UI"/>
            </a:endParaRPr>
          </a:p>
          <a:p>
            <a:pPr marL="368300" indent="-35560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Rate into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descending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F7F7F"/>
              </a:buClr>
              <a:buFont typeface="Segoe UI"/>
              <a:buAutoNum type="alphaLcPeriod"/>
            </a:pPr>
            <a:endParaRPr sz="3000">
              <a:latin typeface="Segoe UI"/>
              <a:cs typeface="Segoe UI"/>
            </a:endParaRPr>
          </a:p>
          <a:p>
            <a:pPr marL="332105" indent="-31369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Sno into</a:t>
            </a:r>
            <a:r>
              <a:rPr sz="2400" b="1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ascending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620" y="4866013"/>
            <a:ext cx="7835899" cy="275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E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840" y="6031100"/>
            <a:ext cx="9663491" cy="158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540" y="2547620"/>
            <a:ext cx="142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F2F2F"/>
                </a:solidFill>
                <a:latin typeface="Segoe UI"/>
                <a:cs typeface="Segoe UI"/>
              </a:rPr>
              <a:t>Exercise</a:t>
            </a:r>
            <a:r>
              <a:rPr sz="2400" b="1" spc="-85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2F2F2F"/>
                </a:solidFill>
                <a:latin typeface="Segoe UI"/>
                <a:cs typeface="Segoe UI"/>
              </a:rPr>
              <a:t>5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538" y="3089147"/>
            <a:ext cx="23393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Check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your email</a:t>
            </a:r>
            <a:r>
              <a:rPr sz="2000" spc="-5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for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5.1.pdf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5.2.pdf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Question</a:t>
            </a:r>
            <a:r>
              <a:rPr sz="2000" spc="-1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5.3.pdf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"/>
              <a:cs typeface="Segoe UI"/>
            </a:endParaRPr>
          </a:p>
          <a:p>
            <a:pPr marL="12700" marR="180975" algn="just">
              <a:lnSpc>
                <a:spcPct val="100000"/>
              </a:lnSpc>
            </a:pPr>
            <a:r>
              <a:rPr sz="2000" spc="15" dirty="0">
                <a:solidFill>
                  <a:srgbClr val="2F2F2F"/>
                </a:solidFill>
                <a:latin typeface="Segoe UI"/>
                <a:cs typeface="Segoe UI"/>
              </a:rPr>
              <a:t>Sort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attached</a:t>
            </a:r>
            <a:r>
              <a:rPr sz="2000" spc="-90" dirty="0">
                <a:solidFill>
                  <a:srgbClr val="2F2F2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table  according </a:t>
            </a:r>
            <a:r>
              <a:rPr sz="2000" spc="-10" dirty="0">
                <a:solidFill>
                  <a:srgbClr val="2F2F2F"/>
                </a:solidFill>
                <a:latin typeface="Segoe UI"/>
                <a:cs typeface="Segoe UI"/>
              </a:rPr>
              <a:t>to </a:t>
            </a:r>
            <a:r>
              <a:rPr sz="2000" spc="-5" dirty="0">
                <a:solidFill>
                  <a:srgbClr val="2F2F2F"/>
                </a:solidFill>
                <a:latin typeface="Segoe UI"/>
                <a:cs typeface="Segoe UI"/>
              </a:rPr>
              <a:t>given  </a:t>
            </a:r>
            <a:r>
              <a:rPr sz="2000" dirty="0">
                <a:solidFill>
                  <a:srgbClr val="2F2F2F"/>
                </a:solidFill>
                <a:latin typeface="Segoe UI"/>
                <a:cs typeface="Segoe UI"/>
              </a:rPr>
              <a:t>instructions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591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E</a:t>
            </a:r>
            <a:r>
              <a:rPr sz="1600" spc="-5" dirty="0">
                <a:solidFill>
                  <a:srgbClr val="2F2F2F"/>
                </a:solidFill>
                <a:latin typeface="Segoe UI"/>
                <a:cs typeface="Segoe UI"/>
              </a:rPr>
              <a:t>mail</a:t>
            </a:r>
            <a:r>
              <a:rPr sz="1600" dirty="0">
                <a:solidFill>
                  <a:srgbClr val="2F2F2F"/>
                </a:solidFill>
                <a:latin typeface="Segoe UI"/>
                <a:cs typeface="Segoe UI"/>
              </a:rPr>
              <a:t>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97" y="6644132"/>
            <a:ext cx="31885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05050"/>
                </a:solidFill>
                <a:latin typeface="Segoe UI"/>
                <a:cs typeface="Segoe UI"/>
              </a:rPr>
              <a:t>TO </a:t>
            </a:r>
            <a:r>
              <a:rPr sz="1800" dirty="0">
                <a:solidFill>
                  <a:srgbClr val="505050"/>
                </a:solidFill>
                <a:latin typeface="Segoe UI"/>
                <a:cs typeface="Segoe UI"/>
              </a:rPr>
              <a:t>:</a:t>
            </a:r>
            <a:r>
              <a:rPr sz="1800" spc="-40" dirty="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lang="en-US" sz="1800" u="sng" spc="-40" dirty="0">
                <a:solidFill>
                  <a:srgbClr val="0078D4"/>
                </a:solidFill>
                <a:uFill>
                  <a:solidFill>
                    <a:srgbClr val="0078D4"/>
                  </a:solidFill>
                </a:uFill>
                <a:latin typeface="Segoe UI"/>
                <a:cs typeface="Segoe UI"/>
              </a:rPr>
              <a:t>shalomshan089@gmail.com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6222221" cy="6031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594349" cy="549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675" y="540504"/>
            <a:ext cx="18161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5353" y="540504"/>
            <a:ext cx="1816098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675" y="2691977"/>
            <a:ext cx="1816100" cy="181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0" y="0"/>
                </a:moveTo>
                <a:lnTo>
                  <a:pt x="10058400" y="0"/>
                </a:lnTo>
                <a:lnTo>
                  <a:pt x="10058400" y="7772399"/>
                </a:lnTo>
                <a:lnTo>
                  <a:pt x="0" y="7772399"/>
                </a:lnTo>
                <a:lnTo>
                  <a:pt x="0" y="0"/>
                </a:lnTo>
                <a:close/>
              </a:path>
            </a:pathLst>
          </a:custGeom>
          <a:solidFill>
            <a:srgbClr val="207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60" y="1212596"/>
            <a:ext cx="31229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Contents</a:t>
            </a:r>
            <a:endParaRPr sz="60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826" y="448414"/>
            <a:ext cx="1457772" cy="3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5452" y="2408427"/>
            <a:ext cx="4408805" cy="393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Introduction</a:t>
            </a:r>
            <a:endParaRPr sz="2800">
              <a:latin typeface="Segoe UI"/>
              <a:cs typeface="Segoe UI"/>
            </a:endParaRPr>
          </a:p>
          <a:p>
            <a:pPr marL="12700" marR="994410">
              <a:lnSpc>
                <a:spcPts val="3310"/>
              </a:lnSpc>
              <a:spcBef>
                <a:spcPts val="175"/>
              </a:spcBef>
              <a:buAutoNum type="arabicPeriod"/>
              <a:tabLst>
                <a:tab pos="755015" algn="l"/>
                <a:tab pos="755650" algn="l"/>
              </a:tabLst>
            </a:pP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Interface &amp;</a:t>
            </a:r>
            <a:r>
              <a:rPr sz="2800" strike="sngStrike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65" dirty="0">
                <a:solidFill>
                  <a:srgbClr val="FFFFFF"/>
                </a:solidFill>
                <a:latin typeface="Segoe UI"/>
                <a:cs typeface="Segoe UI"/>
              </a:rPr>
              <a:t>Tools 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3.	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Formatting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10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Formula </a:t>
            </a:r>
            <a:r>
              <a:rPr sz="2800" strike="sngStrike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2800" strike="sngStrike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Calculations</a:t>
            </a:r>
            <a:endParaRPr sz="28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SUM, </a:t>
            </a:r>
            <a:r>
              <a:rPr sz="2000" strike="sngStrike" spc="-20" dirty="0">
                <a:solidFill>
                  <a:srgbClr val="FFFFFF"/>
                </a:solidFill>
                <a:latin typeface="Segoe UI"/>
                <a:cs typeface="Segoe UI"/>
              </a:rPr>
              <a:t>AVERAGE, </a:t>
            </a:r>
            <a:r>
              <a:rPr sz="2000" strike="sngStrike" spc="15" dirty="0">
                <a:solidFill>
                  <a:srgbClr val="FFFFFF"/>
                </a:solidFill>
                <a:latin typeface="Segoe UI"/>
                <a:cs typeface="Segoe UI"/>
              </a:rPr>
              <a:t>MAX,</a:t>
            </a:r>
            <a:r>
              <a:rPr sz="2000" strike="sngStrike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MIN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ct val="100000"/>
              </a:lnSpc>
              <a:buAutoNum type="arabicPeriod"/>
              <a:tabLst>
                <a:tab pos="1214755" algn="l"/>
              </a:tabLst>
            </a:pPr>
            <a:r>
              <a:rPr sz="2000" strike="sngStrike" spc="-1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 formula</a:t>
            </a:r>
            <a:endParaRPr sz="2000">
              <a:latin typeface="Segoe UI"/>
              <a:cs typeface="Segoe UI"/>
            </a:endParaRPr>
          </a:p>
          <a:p>
            <a:pPr marL="1214120" lvl="1" indent="-399415">
              <a:lnSpc>
                <a:spcPts val="2395"/>
              </a:lnSpc>
              <a:buAutoNum type="arabicPeriod"/>
              <a:tabLst>
                <a:tab pos="1214755" algn="l"/>
              </a:tabLst>
            </a:pPr>
            <a:r>
              <a:rPr sz="2000" strike="sngStrike" dirty="0">
                <a:solidFill>
                  <a:srgbClr val="FFFFFF"/>
                </a:solidFill>
                <a:latin typeface="Segoe UI"/>
                <a:cs typeface="Segoe UI"/>
              </a:rPr>
              <a:t>IF</a:t>
            </a:r>
            <a:r>
              <a:rPr sz="2000" strike="sngStrike" spc="-5" dirty="0">
                <a:solidFill>
                  <a:srgbClr val="FFFFFF"/>
                </a:solidFill>
                <a:latin typeface="Segoe UI"/>
                <a:cs typeface="Segoe UI"/>
              </a:rPr>
              <a:t> Condition</a:t>
            </a:r>
            <a:endParaRPr sz="2000">
              <a:latin typeface="Segoe UI"/>
              <a:cs typeface="Segoe UI"/>
            </a:endParaRPr>
          </a:p>
          <a:p>
            <a:pPr marL="755650" indent="-742950">
              <a:lnSpc>
                <a:spcPts val="3329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5" dirty="0">
                <a:solidFill>
                  <a:srgbClr val="FFFFFF"/>
                </a:solidFill>
                <a:latin typeface="Segoe UI"/>
                <a:cs typeface="Segoe UI"/>
              </a:rPr>
              <a:t>Sorting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ts val="3335"/>
              </a:lnSpc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Filter</a:t>
            </a:r>
            <a:endParaRPr sz="2800">
              <a:latin typeface="Segoe UI"/>
              <a:cs typeface="Segoe UI"/>
            </a:endParaRPr>
          </a:p>
          <a:p>
            <a:pPr marL="755650" indent="-742950">
              <a:lnSpc>
                <a:spcPct val="100000"/>
              </a:lnSpc>
              <a:spcBef>
                <a:spcPts val="25"/>
              </a:spcBef>
              <a:buAutoNum type="arabicPeriod" startAt="4"/>
              <a:tabLst>
                <a:tab pos="755015" algn="l"/>
                <a:tab pos="755650" algn="l"/>
              </a:tabLst>
            </a:pPr>
            <a:r>
              <a:rPr sz="2800" spc="10" dirty="0">
                <a:solidFill>
                  <a:srgbClr val="FFFFFF"/>
                </a:solidFill>
                <a:latin typeface="Segoe UI"/>
                <a:cs typeface="Segoe UI"/>
              </a:rPr>
              <a:t>Charts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" y="5968254"/>
            <a:ext cx="10057140" cy="1625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55206" y="954532"/>
            <a:ext cx="136779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600" dirty="0">
                <a:solidFill>
                  <a:srgbClr val="C8C8C8"/>
                </a:solidFill>
                <a:latin typeface="Segoe UI"/>
                <a:cs typeface="Segoe UI"/>
              </a:rPr>
              <a:t>5</a:t>
            </a:r>
            <a:endParaRPr sz="19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540" y="3157220"/>
            <a:ext cx="135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SORTING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538" y="3698747"/>
            <a:ext cx="2859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Ascending &amp;</a:t>
            </a:r>
            <a:r>
              <a:rPr sz="2000" spc="-10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Descending 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order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702" y="6072123"/>
            <a:ext cx="3792854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7F7F7"/>
                </a:solidFill>
                <a:latin typeface="Segoe UI"/>
                <a:cs typeface="Segoe UI"/>
              </a:rPr>
              <a:t>Syntax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Ascending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&amp;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Descending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| </a:t>
            </a:r>
            <a:r>
              <a:rPr sz="1800" spc="-5" dirty="0">
                <a:solidFill>
                  <a:srgbClr val="F7F7F7"/>
                </a:solidFill>
                <a:latin typeface="Segoe UI"/>
                <a:cs typeface="Segoe UI"/>
              </a:rPr>
              <a:t>A-Z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&amp;</a:t>
            </a:r>
            <a:r>
              <a:rPr sz="1800" spc="-8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7F7F7"/>
                </a:solidFill>
                <a:latin typeface="Segoe UI"/>
                <a:cs typeface="Segoe UI"/>
              </a:rPr>
              <a:t>Z-A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6222221" cy="5968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1859" y="3157220"/>
            <a:ext cx="631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</a:t>
            </a:r>
            <a:r>
              <a:rPr sz="2400" b="1" spc="60" dirty="0">
                <a:solidFill>
                  <a:srgbClr val="F7F7F7"/>
                </a:solidFill>
                <a:latin typeface="Segoe UI"/>
                <a:cs typeface="Segoe UI"/>
              </a:rPr>
              <a:t>r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612" y="3710940"/>
            <a:ext cx="2859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Ascending &amp;</a:t>
            </a:r>
            <a:r>
              <a:rPr sz="2000" spc="-9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Descending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165" y="4868671"/>
            <a:ext cx="5981700" cy="269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165" y="4868671"/>
            <a:ext cx="5981700" cy="269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5.1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1062660" y="1581403"/>
            <a:ext cx="7852409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into descending order according to  Letters</a:t>
            </a:r>
            <a:endParaRPr sz="2400">
              <a:latin typeface="Segoe UI"/>
              <a:cs typeface="Segoe UI"/>
            </a:endParaRPr>
          </a:p>
          <a:p>
            <a:pPr marL="12700" marR="176530">
              <a:lnSpc>
                <a:spcPct val="100800"/>
              </a:lnSpc>
              <a:spcBef>
                <a:spcPts val="1510"/>
              </a:spcBef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into ascending order according to  </a:t>
            </a:r>
            <a:r>
              <a:rPr sz="2400" b="1" spc="-35" dirty="0">
                <a:solidFill>
                  <a:srgbClr val="F7F7F7"/>
                </a:solidFill>
                <a:latin typeface="Segoe UI"/>
                <a:cs typeface="Segoe UI"/>
              </a:rPr>
              <a:t>Values</a:t>
            </a:r>
            <a:endParaRPr sz="2400">
              <a:latin typeface="Segoe UI"/>
              <a:cs typeface="Segoe UI"/>
            </a:endParaRPr>
          </a:p>
          <a:p>
            <a:pPr marL="19050" marR="212725">
              <a:lnSpc>
                <a:spcPct val="100800"/>
              </a:lnSpc>
              <a:spcBef>
                <a:spcPts val="1105"/>
              </a:spcBef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into ascending order according to  Column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D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5.1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9339" y="1581403"/>
            <a:ext cx="4918075" cy="575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Q1. Ascending order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means</a:t>
            </a:r>
            <a:endParaRPr sz="2400">
              <a:latin typeface="Segoe UI"/>
              <a:cs typeface="Segoe UI"/>
            </a:endParaRPr>
          </a:p>
          <a:p>
            <a:pPr marL="533400" indent="-254635">
              <a:lnSpc>
                <a:spcPct val="100000"/>
              </a:lnSpc>
              <a:spcBef>
                <a:spcPts val="2465"/>
              </a:spcBef>
              <a:buClr>
                <a:srgbClr val="A6A6A6"/>
              </a:buClr>
              <a:buAutoNum type="alphaLcPeriod"/>
              <a:tabLst>
                <a:tab pos="533400" algn="l"/>
              </a:tabLst>
            </a:pP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Smallest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to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largest</a:t>
            </a:r>
            <a:endParaRPr sz="2000">
              <a:latin typeface="Segoe UI"/>
              <a:cs typeface="Segoe UI"/>
            </a:endParaRPr>
          </a:p>
          <a:p>
            <a:pPr marL="553720" indent="-275590">
              <a:lnSpc>
                <a:spcPct val="100000"/>
              </a:lnSpc>
              <a:spcBef>
                <a:spcPts val="1200"/>
              </a:spcBef>
              <a:buClr>
                <a:srgbClr val="A6A6A6"/>
              </a:buClr>
              <a:buAutoNum type="alphaLcPeriod"/>
              <a:tabLst>
                <a:tab pos="554355" algn="l"/>
              </a:tabLst>
            </a:pP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Largest to</a:t>
            </a:r>
            <a:r>
              <a:rPr sz="2000" spc="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smallest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Q2. Descending order</a:t>
            </a:r>
            <a:r>
              <a:rPr sz="2400" b="1" spc="-1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means</a:t>
            </a:r>
            <a:endParaRPr sz="2400">
              <a:latin typeface="Segoe UI"/>
              <a:cs typeface="Segoe UI"/>
            </a:endParaRPr>
          </a:p>
          <a:p>
            <a:pPr marL="533400" indent="-254635">
              <a:lnSpc>
                <a:spcPct val="100000"/>
              </a:lnSpc>
              <a:spcBef>
                <a:spcPts val="2465"/>
              </a:spcBef>
              <a:buClr>
                <a:srgbClr val="A6A6A6"/>
              </a:buClr>
              <a:buAutoNum type="alphaLcPeriod"/>
              <a:tabLst>
                <a:tab pos="533400" algn="l"/>
              </a:tabLst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Z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to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</a:t>
            </a:r>
            <a:endParaRPr sz="2000">
              <a:latin typeface="Segoe UI"/>
              <a:cs typeface="Segoe UI"/>
            </a:endParaRPr>
          </a:p>
          <a:p>
            <a:pPr marL="553720" indent="-275590">
              <a:lnSpc>
                <a:spcPct val="100000"/>
              </a:lnSpc>
              <a:spcBef>
                <a:spcPts val="1200"/>
              </a:spcBef>
              <a:buClr>
                <a:srgbClr val="A6A6A6"/>
              </a:buClr>
              <a:buAutoNum type="alphaLcPeriod"/>
              <a:tabLst>
                <a:tab pos="554355" algn="l"/>
              </a:tabLst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 </a:t>
            </a:r>
            <a:r>
              <a:rPr sz="2000" spc="-10" dirty="0">
                <a:solidFill>
                  <a:srgbClr val="F7F7F7"/>
                </a:solidFill>
                <a:latin typeface="Segoe UI"/>
                <a:cs typeface="Segoe UI"/>
              </a:rPr>
              <a:t>to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Z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Segoe UI"/>
              <a:cs typeface="Segoe UI"/>
            </a:endParaRPr>
          </a:p>
          <a:p>
            <a:pPr marL="18415">
              <a:lnSpc>
                <a:spcPct val="100000"/>
              </a:lnSpc>
            </a:pP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Q3. Most preferred way </a:t>
            </a:r>
            <a:r>
              <a:rPr sz="2400" b="1" spc="-25" dirty="0">
                <a:solidFill>
                  <a:srgbClr val="F7F7F7"/>
                </a:solidFill>
                <a:latin typeface="Segoe UI"/>
                <a:cs typeface="Segoe UI"/>
              </a:rPr>
              <a:t>of</a:t>
            </a:r>
            <a:r>
              <a:rPr sz="2400" b="1" spc="-4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5" dirty="0">
                <a:solidFill>
                  <a:srgbClr val="F7F7F7"/>
                </a:solidFill>
                <a:latin typeface="Segoe UI"/>
                <a:cs typeface="Segoe UI"/>
              </a:rPr>
              <a:t>sorting</a:t>
            </a:r>
            <a:endParaRPr sz="2400">
              <a:latin typeface="Segoe UI"/>
              <a:cs typeface="Segoe UI"/>
            </a:endParaRPr>
          </a:p>
          <a:p>
            <a:pPr marL="539115" indent="-254635">
              <a:lnSpc>
                <a:spcPct val="100000"/>
              </a:lnSpc>
              <a:spcBef>
                <a:spcPts val="2465"/>
              </a:spcBef>
              <a:buClr>
                <a:srgbClr val="A6A6A6"/>
              </a:buClr>
              <a:buAutoNum type="alphaLcPeriod"/>
              <a:tabLst>
                <a:tab pos="539750" algn="l"/>
              </a:tabLst>
            </a:pPr>
            <a:r>
              <a:rPr sz="2000" spc="15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original</a:t>
            </a:r>
            <a:r>
              <a:rPr sz="2000" spc="-2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table</a:t>
            </a:r>
            <a:endParaRPr sz="2000">
              <a:latin typeface="Segoe UI"/>
              <a:cs typeface="Segoe UI"/>
            </a:endParaRPr>
          </a:p>
          <a:p>
            <a:pPr marL="560070" indent="-275590">
              <a:lnSpc>
                <a:spcPct val="100000"/>
              </a:lnSpc>
              <a:spcBef>
                <a:spcPts val="1200"/>
              </a:spcBef>
              <a:buClr>
                <a:srgbClr val="A6A6A6"/>
              </a:buClr>
              <a:buAutoNum type="alphaLcPeriod"/>
              <a:tabLst>
                <a:tab pos="560705" algn="l"/>
              </a:tabLst>
            </a:pPr>
            <a:r>
              <a:rPr sz="2000" spc="15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the copied</a:t>
            </a:r>
            <a:r>
              <a:rPr sz="2000" spc="-2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table</a:t>
            </a:r>
            <a:endParaRPr sz="2000">
              <a:latin typeface="Segoe UI"/>
              <a:cs typeface="Segoe UI"/>
            </a:endParaRPr>
          </a:p>
          <a:p>
            <a:pPr marL="528320" indent="-243840">
              <a:lnSpc>
                <a:spcPct val="100000"/>
              </a:lnSpc>
              <a:spcBef>
                <a:spcPts val="1200"/>
              </a:spcBef>
              <a:buClr>
                <a:srgbClr val="A6A6A6"/>
              </a:buClr>
              <a:buAutoNum type="alphaLcPeriod"/>
              <a:tabLst>
                <a:tab pos="528955" algn="l"/>
              </a:tabLst>
            </a:pP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Both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7F7F7"/>
                </a:solidFill>
                <a:latin typeface="Segoe UI"/>
                <a:cs typeface="Segoe UI"/>
              </a:rPr>
              <a:t>wrong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1859" y="3157220"/>
            <a:ext cx="631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</a:t>
            </a:r>
            <a:r>
              <a:rPr sz="2400" b="1" spc="60" dirty="0">
                <a:solidFill>
                  <a:srgbClr val="F7F7F7"/>
                </a:solidFill>
                <a:latin typeface="Segoe UI"/>
                <a:cs typeface="Segoe UI"/>
              </a:rPr>
              <a:t>r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612" y="3710940"/>
            <a:ext cx="2859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Ascending &amp;</a:t>
            </a:r>
            <a:r>
              <a:rPr sz="2000" spc="-9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Descending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" y="5522254"/>
            <a:ext cx="9912096" cy="217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37" y="310388"/>
            <a:ext cx="46945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5.2</a:t>
            </a:r>
            <a:r>
              <a:rPr sz="6600" spc="-65" dirty="0"/>
              <a:t> </a:t>
            </a:r>
            <a:r>
              <a:rPr sz="6600" spc="-5" dirty="0"/>
              <a:t>Question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062660" y="1581403"/>
            <a:ext cx="7769225" cy="219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0835">
              <a:lnSpc>
                <a:spcPct val="100000"/>
              </a:lnSpc>
              <a:spcBef>
                <a:spcPts val="100"/>
              </a:spcBef>
              <a:buClr>
                <a:srgbClr val="7F7F7F"/>
              </a:buClr>
              <a:buAutoNum type="alphaLcPeriod"/>
              <a:tabLst>
                <a:tab pos="349885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Employee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No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into ascending</a:t>
            </a:r>
            <a:r>
              <a:rPr sz="2400" b="1" spc="-1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order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Segoe UI"/>
              <a:buAutoNum type="alphaLcPeriod"/>
            </a:pPr>
            <a:endParaRPr sz="3300">
              <a:latin typeface="Segoe UI"/>
              <a:cs typeface="Segoe UI"/>
            </a:endParaRPr>
          </a:p>
          <a:p>
            <a:pPr marL="368300" indent="-35560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6830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Net </a:t>
            </a: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Salary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into descending</a:t>
            </a:r>
            <a:r>
              <a:rPr sz="2400" b="1" spc="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order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F7F7F"/>
              </a:buClr>
              <a:buFont typeface="Segoe UI"/>
              <a:buAutoNum type="alphaLcPeriod"/>
            </a:pPr>
            <a:endParaRPr sz="3000">
              <a:latin typeface="Segoe UI"/>
              <a:cs typeface="Segoe UI"/>
            </a:endParaRPr>
          </a:p>
          <a:p>
            <a:pPr marL="332105" indent="-313690">
              <a:lnSpc>
                <a:spcPct val="100000"/>
              </a:lnSpc>
              <a:buClr>
                <a:srgbClr val="7F7F7F"/>
              </a:buClr>
              <a:buAutoNum type="alphaLcPeriod"/>
              <a:tabLst>
                <a:tab pos="332740" algn="l"/>
              </a:tabLst>
            </a:pPr>
            <a:r>
              <a:rPr sz="2400" b="1" spc="10" dirty="0">
                <a:solidFill>
                  <a:srgbClr val="F7F7F7"/>
                </a:solidFill>
                <a:latin typeface="Segoe UI"/>
                <a:cs typeface="Segoe UI"/>
              </a:rPr>
              <a:t>Sort 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below table Allowance into ascending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2" y="5522254"/>
            <a:ext cx="9912096" cy="2170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1859" y="3157220"/>
            <a:ext cx="631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S</a:t>
            </a:r>
            <a:r>
              <a:rPr sz="2400" b="1" spc="-5" dirty="0">
                <a:solidFill>
                  <a:srgbClr val="F7F7F7"/>
                </a:solidFill>
                <a:latin typeface="Segoe UI"/>
                <a:cs typeface="Segoe UI"/>
              </a:rPr>
              <a:t>o</a:t>
            </a:r>
            <a:r>
              <a:rPr sz="2400" b="1" spc="60" dirty="0">
                <a:solidFill>
                  <a:srgbClr val="F7F7F7"/>
                </a:solidFill>
                <a:latin typeface="Segoe UI"/>
                <a:cs typeface="Segoe UI"/>
              </a:rPr>
              <a:t>r</a:t>
            </a:r>
            <a:r>
              <a:rPr sz="2400" b="1" dirty="0">
                <a:solidFill>
                  <a:srgbClr val="F7F7F7"/>
                </a:solidFill>
                <a:latin typeface="Segoe UI"/>
                <a:cs typeface="Segoe UI"/>
              </a:rPr>
              <a:t>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4612" y="3710940"/>
            <a:ext cx="2859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Ascending &amp;</a:t>
            </a:r>
            <a:r>
              <a:rPr sz="2000" spc="-95" dirty="0">
                <a:solidFill>
                  <a:srgbClr val="F7F7F7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7F7F7"/>
                </a:solidFill>
                <a:latin typeface="Segoe UI"/>
                <a:cs typeface="Segoe UI"/>
              </a:rPr>
              <a:t>Descending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5157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620" y="4866013"/>
            <a:ext cx="7835899" cy="275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Segoe UI</vt:lpstr>
      <vt:lpstr>Segoe UI Semibold</vt:lpstr>
      <vt:lpstr>Office Theme</vt:lpstr>
      <vt:lpstr>MS Excel</vt:lpstr>
      <vt:lpstr>Contents</vt:lpstr>
      <vt:lpstr>SORTING</vt:lpstr>
      <vt:lpstr>5.1</vt:lpstr>
      <vt:lpstr>5.1 Question</vt:lpstr>
      <vt:lpstr>5.1 Question</vt:lpstr>
      <vt:lpstr>5.2</vt:lpstr>
      <vt:lpstr>5.2 Question</vt:lpstr>
      <vt:lpstr>5.3</vt:lpstr>
      <vt:lpstr>5.3 Question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</dc:title>
  <cp:lastModifiedBy>SHALOMSHAN SHALOM</cp:lastModifiedBy>
  <cp:revision>1</cp:revision>
  <dcterms:created xsi:type="dcterms:W3CDTF">2021-04-04T06:30:07Z</dcterms:created>
  <dcterms:modified xsi:type="dcterms:W3CDTF">2021-05-18T14:19:56Z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2020-06-15T00:00:00Z</vt:filetime>
  </property>
  <property fmtid="{D5CDD505-2E9C-101B-9397-08002B2CF9AE}" pid="3" name="LastSaved">
    <vt:filetime>2021-04-04T00:00:00Z</vt:filetime>
  </property>
</Properties>
</file>