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5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91859" y="3157220"/>
            <a:ext cx="751204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7F7F7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2014" y="2547620"/>
            <a:ext cx="575437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F2F2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660" y="1544828"/>
            <a:ext cx="7933078" cy="329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4718" y="2997165"/>
            <a:ext cx="1030605" cy="805180"/>
          </a:xfrm>
          <a:custGeom>
            <a:avLst/>
            <a:gdLst/>
            <a:ahLst/>
            <a:cxnLst/>
            <a:rect l="l" t="t" r="r" b="b"/>
            <a:pathLst>
              <a:path w="1030604" h="805179">
                <a:moveTo>
                  <a:pt x="498481" y="494173"/>
                </a:moveTo>
                <a:lnTo>
                  <a:pt x="207181" y="494173"/>
                </a:lnTo>
                <a:lnTo>
                  <a:pt x="517478" y="804898"/>
                </a:lnTo>
                <a:lnTo>
                  <a:pt x="809305" y="512908"/>
                </a:lnTo>
                <a:lnTo>
                  <a:pt x="517478" y="512908"/>
                </a:lnTo>
                <a:lnTo>
                  <a:pt x="498481" y="494173"/>
                </a:lnTo>
                <a:close/>
              </a:path>
              <a:path w="1030604" h="805179">
                <a:moveTo>
                  <a:pt x="207181" y="206880"/>
                </a:moveTo>
                <a:lnTo>
                  <a:pt x="0" y="409477"/>
                </a:lnTo>
                <a:lnTo>
                  <a:pt x="0" y="701070"/>
                </a:lnTo>
                <a:lnTo>
                  <a:pt x="207181" y="494173"/>
                </a:lnTo>
                <a:lnTo>
                  <a:pt x="498481" y="494173"/>
                </a:lnTo>
                <a:lnTo>
                  <a:pt x="207181" y="206880"/>
                </a:lnTo>
                <a:close/>
              </a:path>
              <a:path w="1030604" h="805179">
                <a:moveTo>
                  <a:pt x="1030514" y="0"/>
                </a:moveTo>
                <a:lnTo>
                  <a:pt x="517478" y="512908"/>
                </a:lnTo>
                <a:lnTo>
                  <a:pt x="809305" y="512908"/>
                </a:lnTo>
                <a:lnTo>
                  <a:pt x="1030514" y="291576"/>
                </a:lnTo>
                <a:lnTo>
                  <a:pt x="1030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5559" y="2705176"/>
            <a:ext cx="207010" cy="1440815"/>
          </a:xfrm>
          <a:custGeom>
            <a:avLst/>
            <a:gdLst/>
            <a:ahLst/>
            <a:cxnLst/>
            <a:rect l="l" t="t" r="r" b="b"/>
            <a:pathLst>
              <a:path w="207009" h="1440814">
                <a:moveTo>
                  <a:pt x="206895" y="0"/>
                </a:moveTo>
                <a:lnTo>
                  <a:pt x="0" y="0"/>
                </a:lnTo>
                <a:lnTo>
                  <a:pt x="0" y="1440392"/>
                </a:lnTo>
                <a:lnTo>
                  <a:pt x="206895" y="1440392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5557" y="2498280"/>
            <a:ext cx="3087370" cy="207010"/>
          </a:xfrm>
          <a:custGeom>
            <a:avLst/>
            <a:gdLst/>
            <a:ahLst/>
            <a:cxnLst/>
            <a:rect l="l" t="t" r="r" b="b"/>
            <a:pathLst>
              <a:path w="3087370" h="207010">
                <a:moveTo>
                  <a:pt x="3086858" y="0"/>
                </a:moveTo>
                <a:lnTo>
                  <a:pt x="0" y="0"/>
                </a:lnTo>
                <a:lnTo>
                  <a:pt x="0" y="206895"/>
                </a:lnTo>
                <a:lnTo>
                  <a:pt x="3086858" y="206895"/>
                </a:lnTo>
                <a:lnTo>
                  <a:pt x="308685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5559" y="1062921"/>
            <a:ext cx="207010" cy="1435735"/>
          </a:xfrm>
          <a:custGeom>
            <a:avLst/>
            <a:gdLst/>
            <a:ahLst/>
            <a:cxnLst/>
            <a:rect l="l" t="t" r="r" b="b"/>
            <a:pathLst>
              <a:path w="207009" h="1435735">
                <a:moveTo>
                  <a:pt x="206895" y="0"/>
                </a:moveTo>
                <a:lnTo>
                  <a:pt x="0" y="0"/>
                </a:lnTo>
                <a:lnTo>
                  <a:pt x="0" y="1435359"/>
                </a:lnTo>
                <a:lnTo>
                  <a:pt x="206895" y="1435359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2449" y="1472382"/>
            <a:ext cx="207645" cy="824230"/>
          </a:xfrm>
          <a:custGeom>
            <a:avLst/>
            <a:gdLst/>
            <a:ahLst/>
            <a:cxnLst/>
            <a:rect l="l" t="t" r="r" b="b"/>
            <a:pathLst>
              <a:path w="207645" h="824230">
                <a:moveTo>
                  <a:pt x="0" y="823633"/>
                </a:moveTo>
                <a:lnTo>
                  <a:pt x="207276" y="823633"/>
                </a:lnTo>
                <a:lnTo>
                  <a:pt x="207276" y="0"/>
                </a:lnTo>
                <a:lnTo>
                  <a:pt x="0" y="0"/>
                </a:lnTo>
                <a:lnTo>
                  <a:pt x="0" y="823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4718" y="1679374"/>
            <a:ext cx="617220" cy="203200"/>
          </a:xfrm>
          <a:custGeom>
            <a:avLst/>
            <a:gdLst/>
            <a:ahLst/>
            <a:cxnLst/>
            <a:rect l="l" t="t" r="r" b="b"/>
            <a:pathLst>
              <a:path w="617220" h="203200">
                <a:moveTo>
                  <a:pt x="0" y="202596"/>
                </a:moveTo>
                <a:lnTo>
                  <a:pt x="616753" y="202596"/>
                </a:lnTo>
                <a:lnTo>
                  <a:pt x="616753" y="0"/>
                </a:lnTo>
                <a:lnTo>
                  <a:pt x="0" y="0"/>
                </a:lnTo>
                <a:lnTo>
                  <a:pt x="0" y="202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6081" y="1265105"/>
            <a:ext cx="202565" cy="1031240"/>
          </a:xfrm>
          <a:custGeom>
            <a:avLst/>
            <a:gdLst/>
            <a:ahLst/>
            <a:cxnLst/>
            <a:rect l="l" t="t" r="r" b="b"/>
            <a:pathLst>
              <a:path w="202565" h="1031239">
                <a:moveTo>
                  <a:pt x="0" y="1030910"/>
                </a:moveTo>
                <a:lnTo>
                  <a:pt x="202200" y="1030910"/>
                </a:lnTo>
                <a:lnTo>
                  <a:pt x="202200" y="0"/>
                </a:lnTo>
                <a:lnTo>
                  <a:pt x="0" y="0"/>
                </a:lnTo>
                <a:lnTo>
                  <a:pt x="0" y="103091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1926" y="1679262"/>
            <a:ext cx="207645" cy="617220"/>
          </a:xfrm>
          <a:custGeom>
            <a:avLst/>
            <a:gdLst/>
            <a:ahLst/>
            <a:cxnLst/>
            <a:rect l="l" t="t" r="r" b="b"/>
            <a:pathLst>
              <a:path w="207645" h="617219">
                <a:moveTo>
                  <a:pt x="0" y="616753"/>
                </a:moveTo>
                <a:lnTo>
                  <a:pt x="207276" y="616753"/>
                </a:lnTo>
                <a:lnTo>
                  <a:pt x="207276" y="0"/>
                </a:lnTo>
                <a:lnTo>
                  <a:pt x="0" y="0"/>
                </a:lnTo>
                <a:lnTo>
                  <a:pt x="0" y="616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2449" y="3114653"/>
            <a:ext cx="824230" cy="824230"/>
          </a:xfrm>
          <a:custGeom>
            <a:avLst/>
            <a:gdLst/>
            <a:ahLst/>
            <a:cxnLst/>
            <a:rect l="l" t="t" r="r" b="b"/>
            <a:pathLst>
              <a:path w="824229" h="824229">
                <a:moveTo>
                  <a:pt x="409477" y="0"/>
                </a:moveTo>
                <a:lnTo>
                  <a:pt x="368052" y="2495"/>
                </a:lnTo>
                <a:lnTo>
                  <a:pt x="327839" y="9418"/>
                </a:lnTo>
                <a:lnTo>
                  <a:pt x="288433" y="19929"/>
                </a:lnTo>
                <a:lnTo>
                  <a:pt x="249426" y="33186"/>
                </a:lnTo>
                <a:lnTo>
                  <a:pt x="215110" y="51706"/>
                </a:lnTo>
                <a:lnTo>
                  <a:pt x="182479" y="72461"/>
                </a:lnTo>
                <a:lnTo>
                  <a:pt x="151606" y="95922"/>
                </a:lnTo>
                <a:lnTo>
                  <a:pt x="122563" y="122563"/>
                </a:lnTo>
                <a:lnTo>
                  <a:pt x="95255" y="151688"/>
                </a:lnTo>
                <a:lnTo>
                  <a:pt x="70692" y="183078"/>
                </a:lnTo>
                <a:lnTo>
                  <a:pt x="49717" y="217100"/>
                </a:lnTo>
                <a:lnTo>
                  <a:pt x="33171" y="254121"/>
                </a:lnTo>
                <a:lnTo>
                  <a:pt x="18109" y="291147"/>
                </a:lnTo>
                <a:lnTo>
                  <a:pt x="7804" y="330772"/>
                </a:lnTo>
                <a:lnTo>
                  <a:pt x="1890" y="372080"/>
                </a:lnTo>
                <a:lnTo>
                  <a:pt x="0" y="414157"/>
                </a:lnTo>
                <a:lnTo>
                  <a:pt x="1890" y="455797"/>
                </a:lnTo>
                <a:lnTo>
                  <a:pt x="7804" y="496085"/>
                </a:lnTo>
                <a:lnTo>
                  <a:pt x="18109" y="535421"/>
                </a:lnTo>
                <a:lnTo>
                  <a:pt x="33171" y="574206"/>
                </a:lnTo>
                <a:lnTo>
                  <a:pt x="49717" y="609421"/>
                </a:lnTo>
                <a:lnTo>
                  <a:pt x="70692" y="643686"/>
                </a:lnTo>
                <a:lnTo>
                  <a:pt x="95255" y="676196"/>
                </a:lnTo>
                <a:lnTo>
                  <a:pt x="122563" y="706146"/>
                </a:lnTo>
                <a:lnTo>
                  <a:pt x="151606" y="732553"/>
                </a:lnTo>
                <a:lnTo>
                  <a:pt x="182479" y="755520"/>
                </a:lnTo>
                <a:lnTo>
                  <a:pt x="249426" y="790842"/>
                </a:lnTo>
                <a:lnTo>
                  <a:pt x="288433" y="805851"/>
                </a:lnTo>
                <a:lnTo>
                  <a:pt x="327839" y="816024"/>
                </a:lnTo>
                <a:lnTo>
                  <a:pt x="368052" y="821804"/>
                </a:lnTo>
                <a:lnTo>
                  <a:pt x="409477" y="823633"/>
                </a:lnTo>
                <a:lnTo>
                  <a:pt x="451773" y="821804"/>
                </a:lnTo>
                <a:lnTo>
                  <a:pt x="493152" y="816024"/>
                </a:lnTo>
                <a:lnTo>
                  <a:pt x="532702" y="805851"/>
                </a:lnTo>
                <a:lnTo>
                  <a:pt x="569511" y="790842"/>
                </a:lnTo>
                <a:lnTo>
                  <a:pt x="606706" y="774974"/>
                </a:lnTo>
                <a:lnTo>
                  <a:pt x="640751" y="755520"/>
                </a:lnTo>
                <a:lnTo>
                  <a:pt x="672161" y="732553"/>
                </a:lnTo>
                <a:lnTo>
                  <a:pt x="701450" y="706146"/>
                </a:lnTo>
                <a:lnTo>
                  <a:pt x="727877" y="676196"/>
                </a:lnTo>
                <a:lnTo>
                  <a:pt x="751268" y="643686"/>
                </a:lnTo>
                <a:lnTo>
                  <a:pt x="772099" y="609421"/>
                </a:lnTo>
                <a:lnTo>
                  <a:pt x="790842" y="574206"/>
                </a:lnTo>
                <a:lnTo>
                  <a:pt x="803870" y="535421"/>
                </a:lnTo>
                <a:lnTo>
                  <a:pt x="814263" y="496085"/>
                </a:lnTo>
                <a:lnTo>
                  <a:pt x="821144" y="455797"/>
                </a:lnTo>
                <a:lnTo>
                  <a:pt x="823633" y="414157"/>
                </a:lnTo>
                <a:lnTo>
                  <a:pt x="409477" y="414157"/>
                </a:lnTo>
                <a:lnTo>
                  <a:pt x="409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9203" y="291245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0" y="0"/>
                </a:moveTo>
                <a:lnTo>
                  <a:pt x="0" y="409477"/>
                </a:lnTo>
                <a:lnTo>
                  <a:pt x="409079" y="409477"/>
                </a:lnTo>
                <a:lnTo>
                  <a:pt x="407322" y="367835"/>
                </a:lnTo>
                <a:lnTo>
                  <a:pt x="402050" y="327548"/>
                </a:lnTo>
                <a:lnTo>
                  <a:pt x="393265" y="288212"/>
                </a:lnTo>
                <a:lnTo>
                  <a:pt x="380969" y="249426"/>
                </a:lnTo>
                <a:lnTo>
                  <a:pt x="362395" y="214212"/>
                </a:lnTo>
                <a:lnTo>
                  <a:pt x="341549" y="179949"/>
                </a:lnTo>
                <a:lnTo>
                  <a:pt x="318066" y="147443"/>
                </a:lnTo>
                <a:lnTo>
                  <a:pt x="291576" y="117502"/>
                </a:lnTo>
                <a:lnTo>
                  <a:pt x="262455" y="91142"/>
                </a:lnTo>
                <a:lnTo>
                  <a:pt x="231028" y="68264"/>
                </a:lnTo>
                <a:lnTo>
                  <a:pt x="196894" y="48826"/>
                </a:lnTo>
                <a:lnTo>
                  <a:pt x="159652" y="32790"/>
                </a:lnTo>
                <a:lnTo>
                  <a:pt x="120873" y="17788"/>
                </a:lnTo>
                <a:lnTo>
                  <a:pt x="81581" y="7614"/>
                </a:lnTo>
                <a:lnTo>
                  <a:pt x="41411" y="1830"/>
                </a:lnTo>
                <a:lnTo>
                  <a:pt x="0" y="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4718" y="1265248"/>
            <a:ext cx="824230" cy="207645"/>
          </a:xfrm>
          <a:custGeom>
            <a:avLst/>
            <a:gdLst/>
            <a:ahLst/>
            <a:cxnLst/>
            <a:rect l="l" t="t" r="r" b="b"/>
            <a:pathLst>
              <a:path w="824229" h="207644">
                <a:moveTo>
                  <a:pt x="0" y="207276"/>
                </a:moveTo>
                <a:lnTo>
                  <a:pt x="823633" y="207276"/>
                </a:lnTo>
                <a:lnTo>
                  <a:pt x="823633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4718" y="2088739"/>
            <a:ext cx="1030605" cy="207645"/>
          </a:xfrm>
          <a:custGeom>
            <a:avLst/>
            <a:gdLst/>
            <a:ahLst/>
            <a:cxnLst/>
            <a:rect l="l" t="t" r="r" b="b"/>
            <a:pathLst>
              <a:path w="1030604" h="207644">
                <a:moveTo>
                  <a:pt x="0" y="207276"/>
                </a:moveTo>
                <a:lnTo>
                  <a:pt x="1030529" y="207276"/>
                </a:lnTo>
                <a:lnTo>
                  <a:pt x="1030529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0921" y="3355340"/>
            <a:ext cx="30822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Segoe UI Semibold"/>
                <a:cs typeface="Segoe UI Semibold"/>
              </a:rPr>
              <a:t>MS</a:t>
            </a:r>
            <a:r>
              <a:rPr sz="6000" b="1" spc="-9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Excel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604" y="1849493"/>
            <a:ext cx="16256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6.2</a:t>
            </a:r>
            <a:r>
              <a:rPr sz="6600" b="0" spc="-65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Question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660" y="1544828"/>
            <a:ext cx="8268970" cy="559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639445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AutoNum type="alphaLcPeriod"/>
              <a:tabLst>
                <a:tab pos="349885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employees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got Basic  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Salary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more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</a:t>
            </a:r>
            <a:r>
              <a:rPr sz="2400" b="1" spc="-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75,000</a:t>
            </a:r>
            <a:endParaRPr sz="2400">
              <a:latin typeface="Segoe UI"/>
              <a:cs typeface="Segoe UI"/>
            </a:endParaRPr>
          </a:p>
          <a:p>
            <a:pPr marL="12700" marR="5080">
              <a:lnSpc>
                <a:spcPct val="100800"/>
              </a:lnSpc>
              <a:spcBef>
                <a:spcPts val="2280"/>
              </a:spcBef>
              <a:buClr>
                <a:srgbClr val="7F7F7F"/>
              </a:buClr>
              <a:buAutoNum type="alphaLcPeriod"/>
              <a:tabLst>
                <a:tab pos="368300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employees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got EPF more 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equal to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5000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AND </a:t>
            </a:r>
            <a:r>
              <a:rPr sz="2400" b="1" spc="5" dirty="0">
                <a:solidFill>
                  <a:srgbClr val="F7F7F7"/>
                </a:solidFill>
                <a:latin typeface="Segoe UI"/>
                <a:cs typeface="Segoe UI"/>
              </a:rPr>
              <a:t>ETF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more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5000</a:t>
            </a:r>
            <a:endParaRPr sz="2400">
              <a:latin typeface="Segoe UI"/>
              <a:cs typeface="Segoe UI"/>
            </a:endParaRPr>
          </a:p>
          <a:p>
            <a:pPr marL="19050" marR="249554">
              <a:lnSpc>
                <a:spcPct val="100800"/>
              </a:lnSpc>
              <a:spcBef>
                <a:spcPts val="2065"/>
              </a:spcBef>
              <a:buClr>
                <a:srgbClr val="7F7F7F"/>
              </a:buClr>
              <a:buAutoNum type="alphaLcPeriod"/>
              <a:tabLst>
                <a:tab pos="332740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employees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hold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employee no 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“2548”</a:t>
            </a:r>
            <a:endParaRPr sz="2400">
              <a:latin typeface="Segoe UI"/>
              <a:cs typeface="Segoe UI"/>
            </a:endParaRPr>
          </a:p>
          <a:p>
            <a:pPr marL="374650" indent="-356235">
              <a:lnSpc>
                <a:spcPct val="100000"/>
              </a:lnSpc>
              <a:spcBef>
                <a:spcPts val="2039"/>
              </a:spcBef>
              <a:buClr>
                <a:srgbClr val="7F7F7F"/>
              </a:buClr>
              <a:buAutoNum type="alphaLcPeriod"/>
              <a:tabLst>
                <a:tab pos="375285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employees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got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Loan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payment</a:t>
            </a:r>
            <a:endParaRPr sz="2400">
              <a:latin typeface="Segoe UI"/>
              <a:cs typeface="Segoe UI"/>
            </a:endParaRPr>
          </a:p>
          <a:p>
            <a:pPr marL="19050">
              <a:lnSpc>
                <a:spcPct val="100000"/>
              </a:lnSpc>
              <a:spcBef>
                <a:spcPts val="25"/>
              </a:spcBef>
              <a:tabLst>
                <a:tab pos="1699895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&gt;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2000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OR	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Special Allowance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&gt;=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2000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Segoe UI"/>
              <a:cs typeface="Segoe UI"/>
            </a:endParaRPr>
          </a:p>
          <a:p>
            <a:pPr marL="351155" indent="-332740">
              <a:lnSpc>
                <a:spcPct val="100000"/>
              </a:lnSpc>
              <a:buClr>
                <a:srgbClr val="7F7F7F"/>
              </a:buClr>
              <a:buAutoNum type="alphaLcPeriod" startAt="5"/>
              <a:tabLst>
                <a:tab pos="351790" algn="l"/>
              </a:tabLst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Extra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payment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&gt;</a:t>
            </a:r>
            <a:r>
              <a:rPr sz="2400" b="1" spc="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3000</a:t>
            </a:r>
            <a:endParaRPr sz="2400">
              <a:latin typeface="Segoe UI"/>
              <a:cs typeface="Segoe UI"/>
            </a:endParaRPr>
          </a:p>
          <a:p>
            <a:pPr marL="288290" indent="-269875">
              <a:lnSpc>
                <a:spcPct val="100000"/>
              </a:lnSpc>
              <a:spcBef>
                <a:spcPts val="1490"/>
              </a:spcBef>
              <a:buClr>
                <a:srgbClr val="7F7F7F"/>
              </a:buClr>
              <a:buAutoNum type="alphaLcPeriod" startAt="5"/>
              <a:tabLst>
                <a:tab pos="288925" algn="l"/>
              </a:tabLst>
            </a:pP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Net </a:t>
            </a:r>
            <a:r>
              <a:rPr sz="2400" b="1" spc="10" dirty="0">
                <a:solidFill>
                  <a:srgbClr val="A6A6A6"/>
                </a:solidFill>
                <a:latin typeface="Segoe UI"/>
                <a:cs typeface="Segoe UI"/>
              </a:rPr>
              <a:t>Salary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&gt;=</a:t>
            </a:r>
            <a:r>
              <a:rPr sz="2400" b="1" spc="-2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80,000</a:t>
            </a:r>
            <a:endParaRPr sz="2400">
              <a:latin typeface="Segoe UI"/>
              <a:cs typeface="Segoe UI"/>
            </a:endParaRPr>
          </a:p>
          <a:p>
            <a:pPr marL="368300" indent="-355600">
              <a:lnSpc>
                <a:spcPct val="100000"/>
              </a:lnSpc>
              <a:spcBef>
                <a:spcPts val="1175"/>
              </a:spcBef>
              <a:buClr>
                <a:srgbClr val="7F7F7F"/>
              </a:buClr>
              <a:buAutoNum type="alphaLcPeriod" startAt="5"/>
              <a:tabLst>
                <a:tab pos="368300" algn="l"/>
              </a:tabLst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Meal allowance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&gt;=</a:t>
            </a:r>
            <a:r>
              <a:rPr sz="2400" b="1" spc="1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7500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36671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6.2.1</a:t>
            </a:r>
            <a:r>
              <a:rPr sz="6600" b="0" spc="-80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0" dirty="0">
                <a:solidFill>
                  <a:srgbClr val="C8C8C8"/>
                </a:solidFill>
                <a:latin typeface="Segoe UI"/>
                <a:cs typeface="Segoe UI"/>
              </a:rPr>
              <a:t>Polls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90" y="1605788"/>
            <a:ext cx="854075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F7F7F"/>
                </a:solidFill>
                <a:latin typeface="Segoe UI"/>
                <a:cs typeface="Segoe UI"/>
              </a:rPr>
              <a:t>Q </a:t>
            </a:r>
            <a:r>
              <a:rPr sz="2400" b="1" spc="-10" dirty="0">
                <a:solidFill>
                  <a:srgbClr val="7F7F7F"/>
                </a:solidFill>
                <a:latin typeface="Segoe UI"/>
                <a:cs typeface="Segoe UI"/>
              </a:rPr>
              <a:t>6.2.1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employees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got  Basic 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Salary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more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75,000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AND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Net 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Salary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&gt;=</a:t>
            </a:r>
            <a:r>
              <a:rPr sz="2400" b="1" spc="-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30,000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01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90" y="4467859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02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310" y="6116828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03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8225"/>
            <a:ext cx="10058400" cy="880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55311"/>
            <a:ext cx="10058400" cy="1056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96835"/>
            <a:ext cx="10058400" cy="1016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36671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6.2.2</a:t>
            </a:r>
            <a:r>
              <a:rPr sz="6600" b="0" spc="-80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0" dirty="0">
                <a:solidFill>
                  <a:srgbClr val="C8C8C8"/>
                </a:solidFill>
                <a:latin typeface="Segoe UI"/>
                <a:cs typeface="Segoe UI"/>
              </a:rPr>
              <a:t>Polls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90" y="1605788"/>
            <a:ext cx="8546465" cy="16440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9565" marR="5080">
              <a:lnSpc>
                <a:spcPct val="100400"/>
              </a:lnSpc>
              <a:spcBef>
                <a:spcPts val="85"/>
              </a:spcBef>
            </a:pPr>
            <a:r>
              <a:rPr sz="2400" b="1" dirty="0">
                <a:solidFill>
                  <a:srgbClr val="7F7F7F"/>
                </a:solidFill>
                <a:latin typeface="Segoe UI"/>
                <a:cs typeface="Segoe UI"/>
              </a:rPr>
              <a:t>Q </a:t>
            </a:r>
            <a:r>
              <a:rPr sz="2400" b="1" spc="-10" dirty="0">
                <a:solidFill>
                  <a:srgbClr val="7F7F7F"/>
                </a:solidFill>
                <a:latin typeface="Segoe UI"/>
                <a:cs typeface="Segoe UI"/>
              </a:rPr>
              <a:t>6.2.2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employees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got 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Travelling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allowance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&lt;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10,000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AND </a:t>
            </a:r>
            <a:r>
              <a:rPr sz="2400" b="1" spc="-45" dirty="0">
                <a:solidFill>
                  <a:srgbClr val="F7F7F7"/>
                </a:solidFill>
                <a:latin typeface="Segoe UI"/>
                <a:cs typeface="Segoe UI"/>
              </a:rPr>
              <a:t>Total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Allowance more 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 30,000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01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90" y="4467859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02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310" y="6116828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03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21583"/>
            <a:ext cx="10058400" cy="105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89479"/>
            <a:ext cx="10058400" cy="88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989023"/>
            <a:ext cx="10058400" cy="89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7340" y="954532"/>
            <a:ext cx="324802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600" spc="-5" dirty="0">
                <a:solidFill>
                  <a:srgbClr val="C8C8C8"/>
                </a:solidFill>
                <a:latin typeface="Segoe UI"/>
                <a:cs typeface="Segoe UI"/>
              </a:rPr>
              <a:t>6.3</a:t>
            </a:r>
            <a:endParaRPr sz="19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Filter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8036" y="3710940"/>
            <a:ext cx="1946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Selecting</a:t>
            </a:r>
            <a:r>
              <a:rPr sz="2000" spc="-7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records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600" y="4238171"/>
            <a:ext cx="6861031" cy="3397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6.3</a:t>
            </a:r>
            <a:r>
              <a:rPr sz="6600" b="0" spc="-65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Question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660" y="1544828"/>
            <a:ext cx="6885305" cy="329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0835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AutoNum type="alphaLcPeriod"/>
              <a:tabLst>
                <a:tab pos="349885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students name </a:t>
            </a:r>
            <a:r>
              <a:rPr sz="2400" b="1" spc="5" dirty="0">
                <a:solidFill>
                  <a:srgbClr val="F7F7F7"/>
                </a:solidFill>
                <a:latin typeface="Segoe UI"/>
                <a:cs typeface="Segoe UI"/>
              </a:rPr>
              <a:t>starting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in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letter</a:t>
            </a:r>
            <a:r>
              <a:rPr sz="2400" b="1" spc="-5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“S"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7F7F7F"/>
              </a:buClr>
              <a:buFont typeface="Segoe UI"/>
              <a:buAutoNum type="alphaLcPeriod"/>
            </a:pPr>
            <a:endParaRPr sz="3850">
              <a:latin typeface="Segoe UI"/>
              <a:cs typeface="Segoe UI"/>
            </a:endParaRPr>
          </a:p>
          <a:p>
            <a:pPr marL="368300" indent="-355600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68300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students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scored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Marks less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</a:t>
            </a:r>
            <a:r>
              <a:rPr sz="2400" b="1" spc="-5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40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F7F7F"/>
              </a:buClr>
              <a:buFont typeface="Segoe UI"/>
              <a:buAutoNum type="alphaLcPeriod"/>
            </a:pPr>
            <a:endParaRPr sz="3750">
              <a:latin typeface="Segoe UI"/>
              <a:cs typeface="Segoe UI"/>
            </a:endParaRPr>
          </a:p>
          <a:p>
            <a:pPr marL="332105" indent="-313690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32740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Select the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student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got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Distinction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7F7F7F"/>
              </a:buClr>
              <a:buFont typeface="Segoe UI"/>
              <a:buAutoNum type="alphaLcPeriod"/>
            </a:pPr>
            <a:endParaRPr sz="3050">
              <a:latin typeface="Segoe UI"/>
              <a:cs typeface="Segoe UI"/>
            </a:endParaRPr>
          </a:p>
          <a:p>
            <a:pPr marL="374650" indent="-356235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75285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Select the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student no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is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equal to</a:t>
            </a:r>
            <a:r>
              <a:rPr sz="2400" b="1" spc="-1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8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811657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6.3.1</a:t>
            </a:r>
            <a:r>
              <a:rPr sz="6600" b="0" spc="5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0" dirty="0">
                <a:solidFill>
                  <a:srgbClr val="C8C8C8"/>
                </a:solidFill>
                <a:latin typeface="Segoe UI"/>
                <a:cs typeface="Segoe UI"/>
              </a:rPr>
              <a:t>Polls</a:t>
            </a:r>
            <a:endParaRPr sz="6600">
              <a:latin typeface="Segoe UI"/>
              <a:cs typeface="Segoe UI"/>
            </a:endParaRPr>
          </a:p>
          <a:p>
            <a:pPr marL="132715" marR="5080" indent="73025">
              <a:lnSpc>
                <a:spcPct val="179200"/>
              </a:lnSpc>
            </a:pPr>
            <a:r>
              <a:rPr dirty="0">
                <a:solidFill>
                  <a:srgbClr val="7F7F7F"/>
                </a:solidFill>
              </a:rPr>
              <a:t>Q </a:t>
            </a:r>
            <a:r>
              <a:rPr spc="-10" dirty="0">
                <a:solidFill>
                  <a:srgbClr val="7F7F7F"/>
                </a:solidFill>
              </a:rPr>
              <a:t>6.3.1 </a:t>
            </a:r>
            <a:r>
              <a:rPr dirty="0">
                <a:solidFill>
                  <a:srgbClr val="F7F7F7"/>
                </a:solidFill>
              </a:rPr>
              <a:t>Select the </a:t>
            </a:r>
            <a:r>
              <a:rPr spc="-5" dirty="0">
                <a:solidFill>
                  <a:srgbClr val="F7F7F7"/>
                </a:solidFill>
              </a:rPr>
              <a:t>students those </a:t>
            </a:r>
            <a:r>
              <a:rPr dirty="0">
                <a:solidFill>
                  <a:srgbClr val="F7F7F7"/>
                </a:solidFill>
              </a:rPr>
              <a:t>who </a:t>
            </a:r>
            <a:r>
              <a:rPr spc="-5" dirty="0">
                <a:solidFill>
                  <a:srgbClr val="F7F7F7"/>
                </a:solidFill>
              </a:rPr>
              <a:t>got “Distinction”  </a:t>
            </a:r>
            <a:r>
              <a:rPr spc="-5" dirty="0">
                <a:solidFill>
                  <a:srgbClr val="A6A6A6"/>
                </a:solidFill>
              </a:rPr>
              <a:t>Figure </a:t>
            </a:r>
            <a:r>
              <a:rPr spc="-10" dirty="0">
                <a:solidFill>
                  <a:srgbClr val="A6A6A6"/>
                </a:solidFill>
              </a:rPr>
              <a:t>01</a:t>
            </a:r>
            <a:r>
              <a:rPr b="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30" y="3870452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02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150" y="5519420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03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446" y="2747248"/>
            <a:ext cx="8877298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626" y="4366506"/>
            <a:ext cx="8877300" cy="100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626" y="6018024"/>
            <a:ext cx="8877300" cy="95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763270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6.3.2</a:t>
            </a:r>
            <a:r>
              <a:rPr sz="6600" b="0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0" dirty="0">
                <a:solidFill>
                  <a:srgbClr val="C8C8C8"/>
                </a:solidFill>
                <a:latin typeface="Segoe UI"/>
                <a:cs typeface="Segoe UI"/>
              </a:rPr>
              <a:t>Polls</a:t>
            </a:r>
            <a:endParaRPr sz="6600">
              <a:latin typeface="Segoe UI"/>
              <a:cs typeface="Segoe UI"/>
            </a:endParaRPr>
          </a:p>
          <a:p>
            <a:pPr marL="132715" marR="5080" indent="73025">
              <a:lnSpc>
                <a:spcPct val="179200"/>
              </a:lnSpc>
            </a:pPr>
            <a:r>
              <a:rPr dirty="0">
                <a:solidFill>
                  <a:srgbClr val="7F7F7F"/>
                </a:solidFill>
              </a:rPr>
              <a:t>Q </a:t>
            </a:r>
            <a:r>
              <a:rPr spc="-10" dirty="0">
                <a:solidFill>
                  <a:srgbClr val="7F7F7F"/>
                </a:solidFill>
              </a:rPr>
              <a:t>6.3.2 </a:t>
            </a:r>
            <a:r>
              <a:rPr dirty="0">
                <a:solidFill>
                  <a:srgbClr val="F7F7F7"/>
                </a:solidFill>
              </a:rPr>
              <a:t>Filter the </a:t>
            </a:r>
            <a:r>
              <a:rPr spc="-5" dirty="0">
                <a:solidFill>
                  <a:srgbClr val="F7F7F7"/>
                </a:solidFill>
              </a:rPr>
              <a:t>student name </a:t>
            </a:r>
            <a:r>
              <a:rPr spc="5" dirty="0">
                <a:solidFill>
                  <a:srgbClr val="F7F7F7"/>
                </a:solidFill>
              </a:rPr>
              <a:t>starting </a:t>
            </a:r>
            <a:r>
              <a:rPr dirty="0">
                <a:solidFill>
                  <a:srgbClr val="F7F7F7"/>
                </a:solidFill>
              </a:rPr>
              <a:t>in </a:t>
            </a:r>
            <a:r>
              <a:rPr spc="-5" dirty="0">
                <a:solidFill>
                  <a:srgbClr val="F7F7F7"/>
                </a:solidFill>
              </a:rPr>
              <a:t>letter </a:t>
            </a:r>
            <a:r>
              <a:rPr dirty="0">
                <a:solidFill>
                  <a:srgbClr val="F7F7F7"/>
                </a:solidFill>
              </a:rPr>
              <a:t>“S”  </a:t>
            </a:r>
            <a:r>
              <a:rPr spc="-5" dirty="0">
                <a:solidFill>
                  <a:srgbClr val="A6A6A6"/>
                </a:solidFill>
              </a:rPr>
              <a:t>Figure </a:t>
            </a:r>
            <a:r>
              <a:rPr spc="-10" dirty="0">
                <a:solidFill>
                  <a:srgbClr val="A6A6A6"/>
                </a:solidFill>
              </a:rPr>
              <a:t>01</a:t>
            </a:r>
            <a:r>
              <a:rPr b="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30" y="3870452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02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3964" y="7301246"/>
            <a:ext cx="675195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b="1" spc="-5" dirty="0">
                <a:solidFill>
                  <a:srgbClr val="F7F7F7"/>
                </a:solidFill>
                <a:latin typeface="Segoe UI"/>
                <a:cs typeface="Segoe UI"/>
              </a:rPr>
              <a:t>*i </a:t>
            </a:r>
            <a:r>
              <a:rPr sz="1650" i="1" spc="-5" dirty="0">
                <a:solidFill>
                  <a:srgbClr val="F7F7F7"/>
                </a:solidFill>
                <a:latin typeface="Segoe UI"/>
                <a:cs typeface="Segoe UI"/>
              </a:rPr>
              <a:t>If letter </a:t>
            </a:r>
            <a:r>
              <a:rPr sz="1650" i="1" spc="-25" dirty="0">
                <a:solidFill>
                  <a:srgbClr val="F7F7F7"/>
                </a:solidFill>
                <a:latin typeface="Segoe UI"/>
                <a:cs typeface="Segoe UI"/>
              </a:rPr>
              <a:t>“i” </a:t>
            </a:r>
            <a:r>
              <a:rPr sz="1650" i="1" spc="-15" dirty="0">
                <a:solidFill>
                  <a:srgbClr val="F7F7F7"/>
                </a:solidFill>
                <a:latin typeface="Segoe UI"/>
                <a:cs typeface="Segoe UI"/>
              </a:rPr>
              <a:t>contains </a:t>
            </a:r>
            <a:r>
              <a:rPr sz="1650" i="1" spc="-25" dirty="0">
                <a:solidFill>
                  <a:srgbClr val="F7F7F7"/>
                </a:solidFill>
                <a:latin typeface="Segoe UI"/>
                <a:cs typeface="Segoe UI"/>
              </a:rPr>
              <a:t>anywhere </a:t>
            </a:r>
            <a:r>
              <a:rPr sz="1650" i="1" spc="-35" dirty="0">
                <a:solidFill>
                  <a:srgbClr val="F7F7F7"/>
                </a:solidFill>
                <a:latin typeface="Segoe UI"/>
                <a:cs typeface="Segoe UI"/>
              </a:rPr>
              <a:t>in </a:t>
            </a:r>
            <a:r>
              <a:rPr sz="1650" i="1" dirty="0">
                <a:solidFill>
                  <a:srgbClr val="F7F7F7"/>
                </a:solidFill>
                <a:latin typeface="Segoe UI"/>
                <a:cs typeface="Segoe UI"/>
              </a:rPr>
              <a:t>the </a:t>
            </a:r>
            <a:r>
              <a:rPr sz="1650" i="1" spc="15" dirty="0">
                <a:solidFill>
                  <a:srgbClr val="F7F7F7"/>
                </a:solidFill>
                <a:latin typeface="Segoe UI"/>
                <a:cs typeface="Segoe UI"/>
              </a:rPr>
              <a:t>selected </a:t>
            </a:r>
            <a:r>
              <a:rPr sz="1650" i="1" spc="-15" dirty="0">
                <a:solidFill>
                  <a:srgbClr val="F7F7F7"/>
                </a:solidFill>
                <a:latin typeface="Segoe UI"/>
                <a:cs typeface="Segoe UI"/>
              </a:rPr>
              <a:t>column </a:t>
            </a:r>
            <a:r>
              <a:rPr sz="1650" i="1" spc="-30" dirty="0">
                <a:solidFill>
                  <a:srgbClr val="F7F7F7"/>
                </a:solidFill>
                <a:latin typeface="Segoe UI"/>
                <a:cs typeface="Segoe UI"/>
              </a:rPr>
              <a:t>that </a:t>
            </a:r>
            <a:r>
              <a:rPr sz="1650" i="1" spc="-40" dirty="0">
                <a:solidFill>
                  <a:srgbClr val="F7F7F7"/>
                </a:solidFill>
                <a:latin typeface="Segoe UI"/>
                <a:cs typeface="Segoe UI"/>
              </a:rPr>
              <a:t>will </a:t>
            </a:r>
            <a:r>
              <a:rPr sz="1650" i="1" spc="35" dirty="0">
                <a:solidFill>
                  <a:srgbClr val="F7F7F7"/>
                </a:solidFill>
                <a:latin typeface="Segoe UI"/>
                <a:cs typeface="Segoe UI"/>
              </a:rPr>
              <a:t>be</a:t>
            </a:r>
            <a:r>
              <a:rPr sz="1650" i="1" spc="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1650" i="1" spc="15" dirty="0">
                <a:solidFill>
                  <a:srgbClr val="F7F7F7"/>
                </a:solidFill>
                <a:latin typeface="Segoe UI"/>
                <a:cs typeface="Segoe UI"/>
              </a:rPr>
              <a:t>selected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495" y="2742990"/>
            <a:ext cx="88773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4353643"/>
            <a:ext cx="89027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637" y="5577332"/>
            <a:ext cx="184023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14199"/>
              </a:lnSpc>
              <a:spcBef>
                <a:spcPts val="100"/>
              </a:spcBef>
            </a:pP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Answer 03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 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Both</a:t>
            </a:r>
            <a:r>
              <a:rPr sz="2400" b="1" spc="-8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Correct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E5E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840" y="6031100"/>
            <a:ext cx="9663491" cy="158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0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Exercise</a:t>
            </a:r>
            <a:r>
              <a:rPr spc="-85" dirty="0"/>
              <a:t> 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538" y="3089147"/>
            <a:ext cx="261937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4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Check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your email for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6.1.pdf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6.2.pdf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</a:t>
            </a:r>
            <a:r>
              <a:rPr sz="2000" spc="-1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6.3.pdf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Filter attached table  according </a:t>
            </a:r>
            <a:r>
              <a:rPr sz="2000" spc="-10" dirty="0">
                <a:solidFill>
                  <a:srgbClr val="2F2F2F"/>
                </a:solidFill>
                <a:latin typeface="Segoe UI"/>
                <a:cs typeface="Segoe UI"/>
              </a:rPr>
              <a:t>to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given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instructions in the</a:t>
            </a:r>
            <a:r>
              <a:rPr sz="2000" spc="-65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slide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702" y="6072123"/>
            <a:ext cx="591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E</a:t>
            </a:r>
            <a:r>
              <a:rPr sz="1600" spc="-5" dirty="0">
                <a:solidFill>
                  <a:srgbClr val="2F2F2F"/>
                </a:solidFill>
                <a:latin typeface="Segoe UI"/>
                <a:cs typeface="Segoe UI"/>
              </a:rPr>
              <a:t>mail</a:t>
            </a: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898" y="6644132"/>
            <a:ext cx="32354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05050"/>
                </a:solidFill>
                <a:latin typeface="Segoe UI"/>
                <a:cs typeface="Segoe UI"/>
              </a:rPr>
              <a:t>TO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:</a:t>
            </a:r>
            <a:r>
              <a:rPr sz="1800" spc="-4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lang="en-US" sz="1800" u="sng" spc="-40" dirty="0">
                <a:solidFill>
                  <a:srgbClr val="0078D4"/>
                </a:solidFill>
                <a:uFill>
                  <a:solidFill>
                    <a:srgbClr val="0078D4"/>
                  </a:solidFill>
                </a:uFill>
                <a:latin typeface="Segoe UI"/>
                <a:cs typeface="Segoe UI"/>
              </a:rPr>
              <a:t>shalomshan</a:t>
            </a:r>
            <a:r>
              <a:rPr lang="en-US" u="sng" spc="-40" dirty="0">
                <a:solidFill>
                  <a:srgbClr val="0078D4"/>
                </a:solidFill>
                <a:uFill>
                  <a:solidFill>
                    <a:srgbClr val="0078D4"/>
                  </a:solidFill>
                </a:uFill>
                <a:latin typeface="Segoe UI"/>
                <a:cs typeface="Segoe UI"/>
              </a:rPr>
              <a:t>089@gmail.com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6222221" cy="6031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594349" cy="549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2700" y="357370"/>
            <a:ext cx="1625600" cy="162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675" y="357370"/>
            <a:ext cx="1625600" cy="162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675" y="2399474"/>
            <a:ext cx="1625600" cy="162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60" y="1212596"/>
            <a:ext cx="31229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Contents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5452" y="2408427"/>
            <a:ext cx="4408805" cy="393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Introduction</a:t>
            </a:r>
            <a:endParaRPr sz="2800">
              <a:latin typeface="Segoe UI"/>
              <a:cs typeface="Segoe UI"/>
            </a:endParaRPr>
          </a:p>
          <a:p>
            <a:pPr marL="12700" marR="994410">
              <a:lnSpc>
                <a:spcPts val="3310"/>
              </a:lnSpc>
              <a:spcBef>
                <a:spcPts val="175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Interface &amp;</a:t>
            </a:r>
            <a:r>
              <a:rPr sz="2800" strike="sngStrike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trike="sngStrike" spc="-65" dirty="0">
                <a:solidFill>
                  <a:srgbClr val="FFFFFF"/>
                </a:solidFill>
                <a:latin typeface="Segoe UI"/>
                <a:cs typeface="Segoe UI"/>
              </a:rPr>
              <a:t>Tools  </a:t>
            </a: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3.	</a:t>
            </a: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Formatting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10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Formula </a:t>
            </a: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2800" strike="sngStrike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Calculations</a:t>
            </a:r>
            <a:endParaRPr sz="2800">
              <a:latin typeface="Segoe UI"/>
              <a:cs typeface="Segoe UI"/>
            </a:endParaRPr>
          </a:p>
          <a:p>
            <a:pPr marL="1214120" lvl="1" indent="-39941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21475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SUM, </a:t>
            </a:r>
            <a:r>
              <a:rPr sz="2000" strike="sngStrike" spc="-20" dirty="0">
                <a:solidFill>
                  <a:srgbClr val="FFFFFF"/>
                </a:solidFill>
                <a:latin typeface="Segoe UI"/>
                <a:cs typeface="Segoe UI"/>
              </a:rPr>
              <a:t>AVERAGE, </a:t>
            </a:r>
            <a:r>
              <a:rPr sz="2000" strike="sngStrike" spc="15" dirty="0">
                <a:solidFill>
                  <a:srgbClr val="FFFFFF"/>
                </a:solidFill>
                <a:latin typeface="Segoe UI"/>
                <a:cs typeface="Segoe UI"/>
              </a:rPr>
              <a:t>MAX,</a:t>
            </a:r>
            <a:r>
              <a:rPr sz="2000" strike="sngStrike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MIN</a:t>
            </a:r>
            <a:endParaRPr sz="2000">
              <a:latin typeface="Segoe UI"/>
              <a:cs typeface="Segoe UI"/>
            </a:endParaRPr>
          </a:p>
          <a:p>
            <a:pPr marL="1214120" lvl="1" indent="-399415">
              <a:lnSpc>
                <a:spcPct val="100000"/>
              </a:lnSpc>
              <a:buAutoNum type="arabicPeriod"/>
              <a:tabLst>
                <a:tab pos="1214755" algn="l"/>
              </a:tabLst>
            </a:pPr>
            <a:r>
              <a:rPr sz="2000" strike="sngStrike" spc="-15" dirty="0">
                <a:solidFill>
                  <a:srgbClr val="FFFFFF"/>
                </a:solidFill>
                <a:latin typeface="Segoe UI"/>
                <a:cs typeface="Segoe UI"/>
              </a:rPr>
              <a:t>Percentage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 formula</a:t>
            </a:r>
            <a:endParaRPr sz="2000">
              <a:latin typeface="Segoe UI"/>
              <a:cs typeface="Segoe UI"/>
            </a:endParaRPr>
          </a:p>
          <a:p>
            <a:pPr marL="1214120" lvl="1" indent="-399415">
              <a:lnSpc>
                <a:spcPts val="2395"/>
              </a:lnSpc>
              <a:buAutoNum type="arabicPeriod"/>
              <a:tabLst>
                <a:tab pos="121475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 Condition</a:t>
            </a:r>
            <a:endParaRPr sz="2000">
              <a:latin typeface="Segoe UI"/>
              <a:cs typeface="Segoe UI"/>
            </a:endParaRPr>
          </a:p>
          <a:p>
            <a:pPr marL="755650" indent="-742950">
              <a:lnSpc>
                <a:spcPts val="3329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trike="sngStrike" spc="5" dirty="0">
                <a:solidFill>
                  <a:srgbClr val="FFFFFF"/>
                </a:solidFill>
                <a:latin typeface="Segoe UI"/>
                <a:cs typeface="Segoe UI"/>
              </a:rPr>
              <a:t>Sorting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35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Filter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ct val="100000"/>
              </a:lnSpc>
              <a:spcBef>
                <a:spcPts val="25"/>
              </a:spcBef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Charts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" y="5968254"/>
            <a:ext cx="10057140" cy="1625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55206" y="954532"/>
            <a:ext cx="136779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600" dirty="0">
                <a:solidFill>
                  <a:srgbClr val="C8C8C8"/>
                </a:solidFill>
                <a:latin typeface="Segoe UI"/>
                <a:cs typeface="Segoe UI"/>
              </a:rPr>
              <a:t>6</a:t>
            </a:r>
            <a:endParaRPr sz="19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9540" y="3157220"/>
            <a:ext cx="9569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7F7F7"/>
                </a:solidFill>
              </a:rPr>
              <a:t>FI</a:t>
            </a:r>
            <a:r>
              <a:rPr spc="-160" dirty="0">
                <a:solidFill>
                  <a:srgbClr val="F7F7F7"/>
                </a:solidFill>
              </a:rPr>
              <a:t>L</a:t>
            </a:r>
            <a:r>
              <a:rPr spc="5" dirty="0">
                <a:solidFill>
                  <a:srgbClr val="F7F7F7"/>
                </a:solidFill>
              </a:rPr>
              <a:t>T</a:t>
            </a:r>
            <a:r>
              <a:rPr spc="-5" dirty="0">
                <a:solidFill>
                  <a:srgbClr val="F7F7F7"/>
                </a:solidFill>
              </a:rPr>
              <a:t>E</a:t>
            </a:r>
            <a:r>
              <a:rPr dirty="0">
                <a:solidFill>
                  <a:srgbClr val="F7F7F7"/>
                </a:solidFill>
              </a:rPr>
              <a:t>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538" y="3698747"/>
            <a:ext cx="248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Select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specific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records  from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entire</a:t>
            </a:r>
            <a:r>
              <a:rPr sz="2000" spc="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table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702" y="6072123"/>
            <a:ext cx="228536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7F7F7"/>
                </a:solidFill>
                <a:latin typeface="Segoe UI"/>
                <a:cs typeface="Segoe UI"/>
              </a:rPr>
              <a:t>Syntax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= &gt; &lt; &gt;= &lt;= AND</a:t>
            </a:r>
            <a:r>
              <a:rPr sz="1800" spc="-12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OR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6222221" cy="5968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7340" y="954532"/>
            <a:ext cx="324802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600" spc="-5" dirty="0">
                <a:solidFill>
                  <a:srgbClr val="C8C8C8"/>
                </a:solidFill>
                <a:latin typeface="Segoe UI"/>
                <a:cs typeface="Segoe UI"/>
              </a:rPr>
              <a:t>6.1</a:t>
            </a:r>
            <a:endParaRPr sz="19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Filter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8036" y="3710940"/>
            <a:ext cx="1946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Selecting</a:t>
            </a:r>
            <a:r>
              <a:rPr sz="2000" spc="-7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records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50" y="4789813"/>
            <a:ext cx="9918700" cy="290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6.1</a:t>
            </a:r>
            <a:r>
              <a:rPr sz="6600" b="0" spc="-65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Question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660" y="1581403"/>
            <a:ext cx="8472170" cy="555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0835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AutoNum type="alphaLcPeriod"/>
              <a:tabLst>
                <a:tab pos="349885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details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customers name </a:t>
            </a:r>
            <a:r>
              <a:rPr sz="2400" b="1" spc="5" dirty="0">
                <a:solidFill>
                  <a:srgbClr val="F7F7F7"/>
                </a:solidFill>
                <a:latin typeface="Segoe UI"/>
                <a:cs typeface="Segoe UI"/>
              </a:rPr>
              <a:t>starting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with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letter</a:t>
            </a:r>
            <a:r>
              <a:rPr sz="2400" b="1" spc="-4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“N”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F7F7F"/>
              </a:buClr>
              <a:buFont typeface="Segoe UI"/>
              <a:buAutoNum type="alphaLcPeriod"/>
            </a:pPr>
            <a:endParaRPr sz="2250">
              <a:latin typeface="Segoe UI"/>
              <a:cs typeface="Segoe UI"/>
            </a:endParaRPr>
          </a:p>
          <a:p>
            <a:pPr marL="12700" marR="186055">
              <a:lnSpc>
                <a:spcPct val="100800"/>
              </a:lnSpc>
              <a:buClr>
                <a:srgbClr val="7F7F7F"/>
              </a:buClr>
              <a:buAutoNum type="alphaLcPeriod"/>
              <a:tabLst>
                <a:tab pos="368300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the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customers those ordered more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 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16</a:t>
            </a:r>
            <a:r>
              <a:rPr sz="2400" b="1" spc="-1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books</a:t>
            </a:r>
            <a:endParaRPr sz="2400">
              <a:latin typeface="Segoe UI"/>
              <a:cs typeface="Segoe UI"/>
            </a:endParaRPr>
          </a:p>
          <a:p>
            <a:pPr marL="19050" marR="321310">
              <a:lnSpc>
                <a:spcPct val="100800"/>
              </a:lnSpc>
              <a:spcBef>
                <a:spcPts val="2450"/>
              </a:spcBef>
              <a:buClr>
                <a:srgbClr val="7F7F7F"/>
              </a:buClr>
              <a:buAutoNum type="alphaLcPeriod"/>
              <a:tabLst>
                <a:tab pos="332740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customers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got discount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&gt;=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8000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AND  special discount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&gt;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1000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7F7F7F"/>
              </a:buClr>
              <a:buFont typeface="Segoe UI"/>
              <a:buAutoNum type="alphaLcPeriod"/>
            </a:pPr>
            <a:endParaRPr sz="2550">
              <a:latin typeface="Segoe UI"/>
              <a:cs typeface="Segoe UI"/>
            </a:endParaRPr>
          </a:p>
          <a:p>
            <a:pPr marL="19050" marR="315595">
              <a:lnSpc>
                <a:spcPct val="100800"/>
              </a:lnSpc>
              <a:buClr>
                <a:srgbClr val="7F7F7F"/>
              </a:buClr>
              <a:buAutoNum type="alphaLcPeriod"/>
              <a:tabLst>
                <a:tab pos="375285" algn="l"/>
              </a:tabLst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customers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purchased </a:t>
            </a:r>
            <a:r>
              <a:rPr sz="2400" b="1" spc="-35" dirty="0">
                <a:solidFill>
                  <a:srgbClr val="F7F7F7"/>
                </a:solidFill>
                <a:latin typeface="Segoe UI"/>
                <a:cs typeface="Segoe UI"/>
              </a:rPr>
              <a:t>(Total)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more 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40,000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OR Net </a:t>
            </a:r>
            <a:r>
              <a:rPr sz="2400" b="1" spc="-45" dirty="0">
                <a:solidFill>
                  <a:srgbClr val="F7F7F7"/>
                </a:solidFill>
                <a:latin typeface="Segoe UI"/>
                <a:cs typeface="Segoe UI"/>
              </a:rPr>
              <a:t>Total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&gt;=</a:t>
            </a:r>
            <a:r>
              <a:rPr sz="2400" b="1" spc="3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20,000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F7F7F"/>
              </a:buClr>
              <a:buFont typeface="Segoe UI"/>
              <a:buAutoNum type="alphaLcPeriod"/>
            </a:pPr>
            <a:endParaRPr sz="2250">
              <a:latin typeface="Segoe UI"/>
              <a:cs typeface="Segoe UI"/>
            </a:endParaRPr>
          </a:p>
          <a:p>
            <a:pPr marL="351155" indent="-332740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51790" algn="l"/>
              </a:tabLst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Name </a:t>
            </a:r>
            <a:r>
              <a:rPr sz="2400" b="1" spc="5" dirty="0">
                <a:solidFill>
                  <a:srgbClr val="A6A6A6"/>
                </a:solidFill>
                <a:latin typeface="Segoe UI"/>
                <a:cs typeface="Segoe UI"/>
              </a:rPr>
              <a:t>starting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with </a:t>
            </a: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Letter “B” AND </a:t>
            </a:r>
            <a:r>
              <a:rPr sz="2400" b="1" spc="-45" dirty="0">
                <a:solidFill>
                  <a:srgbClr val="A6A6A6"/>
                </a:solidFill>
                <a:latin typeface="Segoe UI"/>
                <a:cs typeface="Segoe UI"/>
              </a:rPr>
              <a:t>Total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&gt;=</a:t>
            </a:r>
            <a:r>
              <a:rPr sz="2400" b="1" spc="5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10,000</a:t>
            </a:r>
            <a:endParaRPr sz="2400">
              <a:latin typeface="Segoe UI"/>
              <a:cs typeface="Segoe UI"/>
            </a:endParaRPr>
          </a:p>
          <a:p>
            <a:pPr marL="288290" indent="-269875">
              <a:lnSpc>
                <a:spcPct val="100000"/>
              </a:lnSpc>
              <a:spcBef>
                <a:spcPts val="1490"/>
              </a:spcBef>
              <a:buClr>
                <a:srgbClr val="7F7F7F"/>
              </a:buClr>
              <a:buAutoNum type="alphaLcPeriod"/>
              <a:tabLst>
                <a:tab pos="288925" algn="l"/>
              </a:tabLst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Quantity less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than </a:t>
            </a: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10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OR </a:t>
            </a: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Customer status</a:t>
            </a:r>
            <a:r>
              <a:rPr sz="2400" b="1" spc="-3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“None”</a:t>
            </a:r>
            <a:endParaRPr sz="2400">
              <a:latin typeface="Segoe UI"/>
              <a:cs typeface="Segoe UI"/>
            </a:endParaRPr>
          </a:p>
          <a:p>
            <a:pPr marL="368300" indent="-355600">
              <a:lnSpc>
                <a:spcPct val="100000"/>
              </a:lnSpc>
              <a:spcBef>
                <a:spcPts val="1175"/>
              </a:spcBef>
              <a:buClr>
                <a:srgbClr val="7F7F7F"/>
              </a:buClr>
              <a:buAutoNum type="alphaLcPeriod"/>
              <a:tabLst>
                <a:tab pos="368300" algn="l"/>
              </a:tabLst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Book Name </a:t>
            </a:r>
            <a:r>
              <a:rPr sz="2400" b="1" spc="5" dirty="0">
                <a:solidFill>
                  <a:srgbClr val="A6A6A6"/>
                </a:solidFill>
                <a:latin typeface="Segoe UI"/>
                <a:cs typeface="Segoe UI"/>
              </a:rPr>
              <a:t>starting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in </a:t>
            </a: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letter </a:t>
            </a:r>
            <a:r>
              <a:rPr sz="2400" b="1" spc="-155" dirty="0">
                <a:solidFill>
                  <a:srgbClr val="A6A6A6"/>
                </a:solidFill>
                <a:latin typeface="Segoe UI"/>
                <a:cs typeface="Segoe UI"/>
              </a:rPr>
              <a:t>“A” </a:t>
            </a: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AND Discount </a:t>
            </a:r>
            <a:r>
              <a:rPr sz="2400" b="1" dirty="0">
                <a:solidFill>
                  <a:srgbClr val="A6A6A6"/>
                </a:solidFill>
                <a:latin typeface="Segoe UI"/>
                <a:cs typeface="Segoe UI"/>
              </a:rPr>
              <a:t>&gt;</a:t>
            </a:r>
            <a:r>
              <a:rPr sz="2400" b="1" spc="-34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20,000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36671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6.1.1</a:t>
            </a:r>
            <a:r>
              <a:rPr sz="6600" b="0" spc="-80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0" dirty="0">
                <a:solidFill>
                  <a:srgbClr val="C8C8C8"/>
                </a:solidFill>
                <a:latin typeface="Segoe UI"/>
                <a:cs typeface="Segoe UI"/>
              </a:rPr>
              <a:t>Polls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152" y="2216318"/>
            <a:ext cx="4953000" cy="474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1605788"/>
            <a:ext cx="784987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F7F7F"/>
                </a:solidFill>
                <a:latin typeface="Segoe UI"/>
                <a:cs typeface="Segoe UI"/>
              </a:rPr>
              <a:t>Q </a:t>
            </a:r>
            <a:r>
              <a:rPr sz="2400" b="1" spc="-10" dirty="0">
                <a:solidFill>
                  <a:srgbClr val="7F7F7F"/>
                </a:solidFill>
                <a:latin typeface="Segoe UI"/>
                <a:cs typeface="Segoe UI"/>
              </a:rPr>
              <a:t>6.1.1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Using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which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option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we have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to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highlight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entire  table?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3100">
              <a:latin typeface="Segoe UI"/>
              <a:cs typeface="Segoe UI"/>
            </a:endParaRPr>
          </a:p>
          <a:p>
            <a:pPr marL="713740" indent="-314960">
              <a:lnSpc>
                <a:spcPct val="100000"/>
              </a:lnSpc>
              <a:spcBef>
                <a:spcPts val="5"/>
              </a:spcBef>
              <a:buClr>
                <a:srgbClr val="7F7F7F"/>
              </a:buClr>
              <a:buFont typeface="Segoe UI"/>
              <a:buAutoNum type="alphaLcPeriod"/>
              <a:tabLst>
                <a:tab pos="714375" algn="l"/>
              </a:tabLst>
            </a:pPr>
            <a:r>
              <a:rPr sz="2400" spc="-5" dirty="0">
                <a:solidFill>
                  <a:srgbClr val="F7F7F7"/>
                </a:solidFill>
                <a:latin typeface="Segoe UI"/>
                <a:cs typeface="Segoe UI"/>
              </a:rPr>
              <a:t>List range</a:t>
            </a:r>
            <a:endParaRPr sz="2400">
              <a:latin typeface="Segoe UI"/>
              <a:cs typeface="Segoe UI"/>
            </a:endParaRPr>
          </a:p>
          <a:p>
            <a:pPr marL="739140" indent="-340360">
              <a:lnSpc>
                <a:spcPct val="100000"/>
              </a:lnSpc>
              <a:spcBef>
                <a:spcPts val="1630"/>
              </a:spcBef>
              <a:buClr>
                <a:srgbClr val="7F7F7F"/>
              </a:buClr>
              <a:buFont typeface="Segoe UI"/>
              <a:buAutoNum type="alphaLcPeriod"/>
              <a:tabLst>
                <a:tab pos="739775" algn="l"/>
              </a:tabLst>
            </a:pPr>
            <a:r>
              <a:rPr sz="2400" spc="-5" dirty="0">
                <a:solidFill>
                  <a:srgbClr val="F7F7F7"/>
                </a:solidFill>
                <a:latin typeface="Segoe UI"/>
                <a:cs typeface="Segoe UI"/>
              </a:rPr>
              <a:t>Criteria</a:t>
            </a:r>
            <a:r>
              <a:rPr sz="2400" dirty="0">
                <a:solidFill>
                  <a:srgbClr val="F7F7F7"/>
                </a:solidFill>
                <a:latin typeface="Segoe UI"/>
                <a:cs typeface="Segoe UI"/>
              </a:rPr>
              <a:t> range</a:t>
            </a:r>
            <a:endParaRPr sz="2400">
              <a:latin typeface="Segoe UI"/>
              <a:cs typeface="Segoe UI"/>
            </a:endParaRPr>
          </a:p>
          <a:p>
            <a:pPr marL="696595" indent="-297815">
              <a:lnSpc>
                <a:spcPct val="100000"/>
              </a:lnSpc>
              <a:spcBef>
                <a:spcPts val="1730"/>
              </a:spcBef>
              <a:buClr>
                <a:srgbClr val="7F7F7F"/>
              </a:buClr>
              <a:buFont typeface="Segoe UI"/>
              <a:buAutoNum type="alphaLcPeriod"/>
              <a:tabLst>
                <a:tab pos="697230" algn="l"/>
              </a:tabLst>
            </a:pPr>
            <a:r>
              <a:rPr sz="2400" dirty="0">
                <a:solidFill>
                  <a:srgbClr val="F7F7F7"/>
                </a:solidFill>
                <a:latin typeface="Segoe UI"/>
                <a:cs typeface="Segoe UI"/>
              </a:rPr>
              <a:t>Copy </a:t>
            </a:r>
            <a:r>
              <a:rPr sz="2400" spc="-10" dirty="0">
                <a:solidFill>
                  <a:srgbClr val="F7F7F7"/>
                </a:solidFill>
                <a:latin typeface="Segoe UI"/>
                <a:cs typeface="Segoe UI"/>
              </a:rPr>
              <a:t>to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36671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6.1.2</a:t>
            </a:r>
            <a:r>
              <a:rPr sz="6600" b="0" spc="-80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0" dirty="0">
                <a:solidFill>
                  <a:srgbClr val="C8C8C8"/>
                </a:solidFill>
                <a:latin typeface="Segoe UI"/>
                <a:cs typeface="Segoe UI"/>
              </a:rPr>
              <a:t>Polls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90" y="1605788"/>
            <a:ext cx="861568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F7F7F"/>
                </a:solidFill>
                <a:latin typeface="Segoe UI"/>
                <a:cs typeface="Segoe UI"/>
              </a:rPr>
              <a:t>Q </a:t>
            </a:r>
            <a:r>
              <a:rPr sz="2400" b="1" spc="-10" dirty="0">
                <a:solidFill>
                  <a:srgbClr val="7F7F7F"/>
                </a:solidFill>
                <a:latin typeface="Segoe UI"/>
                <a:cs typeface="Segoe UI"/>
              </a:rPr>
              <a:t>6.1.2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customer those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ordered more 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18</a:t>
            </a:r>
            <a:r>
              <a:rPr sz="2400" b="1" spc="-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books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01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250" y="3369725"/>
            <a:ext cx="96139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990" y="4406900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02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250" y="4902898"/>
            <a:ext cx="961390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4310" y="5982716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03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900" y="6451419"/>
            <a:ext cx="96266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36671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C8C8C8"/>
                </a:solidFill>
                <a:latin typeface="Segoe UI"/>
                <a:cs typeface="Segoe UI"/>
              </a:rPr>
              <a:t>6.1.3</a:t>
            </a:r>
            <a:r>
              <a:rPr sz="6600" b="0" spc="-80" dirty="0">
                <a:solidFill>
                  <a:srgbClr val="C8C8C8"/>
                </a:solidFill>
                <a:latin typeface="Segoe UI"/>
                <a:cs typeface="Segoe UI"/>
              </a:rPr>
              <a:t> </a:t>
            </a:r>
            <a:r>
              <a:rPr sz="6600" b="0" spc="-50" dirty="0">
                <a:solidFill>
                  <a:srgbClr val="C8C8C8"/>
                </a:solidFill>
                <a:latin typeface="Segoe UI"/>
                <a:cs typeface="Segoe UI"/>
              </a:rPr>
              <a:t>Polls</a:t>
            </a:r>
            <a:endParaRPr sz="6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90" y="1605788"/>
            <a:ext cx="8629015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F7F7F"/>
                </a:solidFill>
                <a:latin typeface="Segoe UI"/>
                <a:cs typeface="Segoe UI"/>
              </a:rPr>
              <a:t>Q </a:t>
            </a:r>
            <a:r>
              <a:rPr sz="2400" b="1" spc="-10" dirty="0">
                <a:solidFill>
                  <a:srgbClr val="7F7F7F"/>
                </a:solidFill>
                <a:latin typeface="Segoe UI"/>
                <a:cs typeface="Segoe UI"/>
              </a:rPr>
              <a:t>6.1.3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Filter details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customer those got Discount more 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than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8000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OR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Special Discount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&gt;=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1000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01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90" y="4406900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02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310" y="5982716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6A6A6"/>
                </a:solidFill>
                <a:latin typeface="Segoe UI"/>
                <a:cs typeface="Segoe UI"/>
              </a:rPr>
              <a:t>Figure</a:t>
            </a:r>
            <a:r>
              <a:rPr sz="2400" b="1" spc="-6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A6A6A6"/>
                </a:solidFill>
                <a:latin typeface="Segoe UI"/>
                <a:cs typeface="Segoe UI"/>
              </a:rPr>
              <a:t>03</a:t>
            </a:r>
            <a:r>
              <a:rPr sz="2400" spc="-10" dirty="0">
                <a:solidFill>
                  <a:srgbClr val="7F7F7F"/>
                </a:solidFill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550" y="3358388"/>
            <a:ext cx="963930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900" y="4890515"/>
            <a:ext cx="9626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550" y="6505702"/>
            <a:ext cx="9639300" cy="1003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7340" y="954532"/>
            <a:ext cx="324802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600" spc="-5" dirty="0">
                <a:solidFill>
                  <a:srgbClr val="C8C8C8"/>
                </a:solidFill>
                <a:latin typeface="Segoe UI"/>
                <a:cs typeface="Segoe UI"/>
              </a:rPr>
              <a:t>6.2</a:t>
            </a:r>
            <a:endParaRPr sz="19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Filter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8036" y="3710940"/>
            <a:ext cx="1946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Selecting</a:t>
            </a:r>
            <a:r>
              <a:rPr sz="2000" spc="-7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records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135" y="4553675"/>
            <a:ext cx="9825739" cy="3108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486</Words>
  <Application>Microsoft Office PowerPoint</Application>
  <PresentationFormat>Custom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Segoe UI</vt:lpstr>
      <vt:lpstr>Segoe UI Semibold</vt:lpstr>
      <vt:lpstr>Office Theme</vt:lpstr>
      <vt:lpstr>MS Excel</vt:lpstr>
      <vt:lpstr>Contents</vt:lpstr>
      <vt:lpstr>FILTER</vt:lpstr>
      <vt:lpstr>Filter</vt:lpstr>
      <vt:lpstr>6.1 Question</vt:lpstr>
      <vt:lpstr>6.1.1 Polls</vt:lpstr>
      <vt:lpstr>6.1.2 Polls</vt:lpstr>
      <vt:lpstr>6.1.3 Polls</vt:lpstr>
      <vt:lpstr>Filter</vt:lpstr>
      <vt:lpstr>6.2 Question</vt:lpstr>
      <vt:lpstr>6.2.1 Polls</vt:lpstr>
      <vt:lpstr>6.2.2 Polls</vt:lpstr>
      <vt:lpstr>Filter</vt:lpstr>
      <vt:lpstr>6.3 Question</vt:lpstr>
      <vt:lpstr>6.3.1 Polls Q 6.3.1 Select the students those who got “Distinction”  Figure 01.</vt:lpstr>
      <vt:lpstr>6.3.2 Polls Q 6.3.2 Filter the student name starting in letter “S”  Figure 01.</vt:lpstr>
      <vt:lpstr>Exercise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</dc:title>
  <cp:lastModifiedBy>SHALOMSHAN SHALOM</cp:lastModifiedBy>
  <cp:revision>1</cp:revision>
  <dcterms:created xsi:type="dcterms:W3CDTF">2021-04-04T06:30:09Z</dcterms:created>
  <dcterms:modified xsi:type="dcterms:W3CDTF">2021-05-18T14:22:03Z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2020-06-18T00:00:00Z</vt:filetime>
  </property>
  <property fmtid="{D5CDD505-2E9C-101B-9397-08002B2CF9AE}" pid="3" name="LastSaved">
    <vt:filetime>2021-04-04T00:00:00Z</vt:filetime>
  </property>
</Properties>
</file>