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6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3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57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07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7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9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11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4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5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6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FE09-E86E-4686-8A94-5DD2B2AF426E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6DAF-DDBD-4325-B9E0-DBBA4E32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 rot="-933330">
            <a:off x="1928292" y="903598"/>
            <a:ext cx="941387" cy="8191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ust Do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 rot="789599">
            <a:off x="3422912" y="945418"/>
            <a:ext cx="890588" cy="762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hould do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 rot="-857437">
            <a:off x="5020118" y="842888"/>
            <a:ext cx="942975" cy="8318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C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ould do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rot="1016186">
            <a:off x="6472073" y="933244"/>
            <a:ext cx="960437" cy="8286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t do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67744" y="4063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SC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GB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METHOD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51412" y="2270962"/>
            <a:ext cx="7781028" cy="375032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2000" b="1" dirty="0">
                <a:solidFill>
                  <a:srgbClr val="FF0000"/>
                </a:solidFill>
                <a:effectLst/>
                <a:latin typeface="Verdana"/>
                <a:ea typeface="Calibri"/>
                <a:cs typeface="Times New Roman"/>
              </a:rPr>
              <a:t>What is it?</a:t>
            </a:r>
            <a:endParaRPr lang="en-GB" sz="11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>
                <a:effectLst/>
                <a:latin typeface="Verdana"/>
                <a:ea typeface="Calibri"/>
                <a:cs typeface="Times New Roman"/>
              </a:rPr>
              <a:t>This system is used as a way of prioritising tasks when developing ideas for new implementations. The acronym stands for: </a:t>
            </a:r>
            <a:r>
              <a:rPr lang="en-GB" sz="2000" i="1" dirty="0">
                <a:effectLst/>
                <a:latin typeface="Verdana"/>
                <a:ea typeface="Calibri"/>
                <a:cs typeface="Times New Roman"/>
              </a:rPr>
              <a:t>Must do, Should do, Could do and Won’t do. </a:t>
            </a:r>
            <a:endParaRPr lang="en-GB" sz="2000" i="1" dirty="0" smtClean="0">
              <a:effectLst/>
              <a:latin typeface="Verdana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en-GB" sz="2000" i="1" dirty="0">
              <a:latin typeface="Verdana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2000" dirty="0" smtClean="0">
                <a:effectLst/>
                <a:latin typeface="Verdana"/>
                <a:ea typeface="Calibri"/>
                <a:cs typeface="Times New Roman"/>
              </a:rPr>
              <a:t>Requirements </a:t>
            </a:r>
            <a:r>
              <a:rPr lang="en-GB" sz="2000" dirty="0">
                <a:effectLst/>
                <a:latin typeface="Verdana"/>
                <a:ea typeface="Calibri"/>
                <a:cs typeface="Times New Roman"/>
              </a:rPr>
              <a:t>considered a </a:t>
            </a:r>
            <a:r>
              <a:rPr lang="en-GB" sz="2000" i="1" dirty="0">
                <a:effectLst/>
                <a:latin typeface="Verdana"/>
                <a:ea typeface="Calibri"/>
                <a:cs typeface="Times New Roman"/>
              </a:rPr>
              <a:t>Must </a:t>
            </a:r>
            <a:r>
              <a:rPr lang="en-GB" sz="2000" dirty="0">
                <a:effectLst/>
                <a:latin typeface="Verdana"/>
                <a:ea typeface="Calibri"/>
                <a:cs typeface="Times New Roman"/>
              </a:rPr>
              <a:t>have to be included for the project to be a success, whereas requirements considered a </a:t>
            </a:r>
            <a:r>
              <a:rPr lang="en-GB" sz="2000" i="1" dirty="0">
                <a:effectLst/>
                <a:latin typeface="Verdana"/>
                <a:ea typeface="Calibri"/>
                <a:cs typeface="Times New Roman"/>
              </a:rPr>
              <a:t>Won’t </a:t>
            </a:r>
            <a:r>
              <a:rPr lang="en-GB" sz="2000" dirty="0">
                <a:effectLst/>
                <a:latin typeface="Verdana"/>
                <a:ea typeface="Calibri"/>
                <a:cs typeface="Times New Roman"/>
              </a:rPr>
              <a:t>will determine the implementation a failure. The team will aim to deliver all the </a:t>
            </a:r>
            <a:r>
              <a:rPr lang="en-GB" sz="2000" i="1" dirty="0">
                <a:effectLst/>
                <a:latin typeface="Verdana"/>
                <a:ea typeface="Calibri"/>
                <a:cs typeface="Times New Roman"/>
              </a:rPr>
              <a:t>Must do, Should do and Could do, </a:t>
            </a:r>
            <a:r>
              <a:rPr lang="en-GB" sz="2000" dirty="0">
                <a:effectLst/>
                <a:latin typeface="Verdana"/>
                <a:ea typeface="Calibri"/>
                <a:cs typeface="Times New Roman"/>
              </a:rPr>
              <a:t>however if the timescale or resource is limited, </a:t>
            </a:r>
            <a:r>
              <a:rPr lang="en-GB" sz="2000" i="1" dirty="0">
                <a:effectLst/>
                <a:latin typeface="Verdana"/>
                <a:ea typeface="Calibri"/>
                <a:cs typeface="Times New Roman"/>
              </a:rPr>
              <a:t>Should </a:t>
            </a:r>
            <a:r>
              <a:rPr lang="en-GB" sz="2000" dirty="0">
                <a:effectLst/>
                <a:latin typeface="Verdana"/>
                <a:ea typeface="Calibri"/>
                <a:cs typeface="Times New Roman"/>
              </a:rPr>
              <a:t>and </a:t>
            </a:r>
            <a:r>
              <a:rPr lang="en-GB" sz="2000" i="1" dirty="0">
                <a:effectLst/>
                <a:latin typeface="Verdana"/>
                <a:ea typeface="Calibri"/>
                <a:cs typeface="Times New Roman"/>
              </a:rPr>
              <a:t>Could </a:t>
            </a:r>
            <a:r>
              <a:rPr lang="en-GB" sz="2000" dirty="0">
                <a:effectLst/>
                <a:latin typeface="Verdana"/>
                <a:ea typeface="Calibri"/>
                <a:cs typeface="Times New Roman"/>
              </a:rPr>
              <a:t>may be deferred.</a:t>
            </a:r>
            <a:endParaRPr lang="en-GB" sz="11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en-GB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79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5" y="2332037"/>
            <a:ext cx="7747773" cy="41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is it useful with the Charter?</a:t>
            </a:r>
            <a:endParaRPr lang="en-GB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 good way to for organisations to develop ideas and select priorities for meeting each area of the charter whilst making sure the crucial elements for each standard are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included.</a:t>
            </a:r>
          </a:p>
          <a:p>
            <a:pPr marL="0" indent="0"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  <a:endParaRPr lang="en-GB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</a:t>
            </a: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MoSCoW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system,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 what actions you could take toward the standards of a particular area of the charter.</a:t>
            </a:r>
          </a:p>
          <a:p>
            <a:pPr marL="0" indent="0">
              <a:buNone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table will work on a different area.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 rot="-933330">
            <a:off x="1928292" y="903598"/>
            <a:ext cx="941387" cy="8191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ust Do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 rot="789599">
            <a:off x="3422912" y="945418"/>
            <a:ext cx="890588" cy="762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hould do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 rot="-857437">
            <a:off x="5020118" y="842888"/>
            <a:ext cx="942975" cy="8318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C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ould do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rot="1016186">
            <a:off x="6472073" y="933244"/>
            <a:ext cx="960437" cy="8286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t do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051720" y="115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SC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GB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METHOD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Mental Health and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Wellbeing example</a:t>
            </a:r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58519" y="384473"/>
            <a:ext cx="4826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SC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GB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METHOD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59287"/>
              </p:ext>
            </p:extLst>
          </p:nvPr>
        </p:nvGraphicFramePr>
        <p:xfrm>
          <a:off x="395536" y="2204864"/>
          <a:ext cx="8229601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044"/>
                <a:gridCol w="2158183"/>
                <a:gridCol w="2057687"/>
                <a:gridCol w="2057687"/>
              </a:tblGrid>
              <a:tr h="337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ust do –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essential actions…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make life easier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would be nice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on’t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fail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2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Review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the training offered to managers on mental health awareness and look at take-up across the organisation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… training is evaluated for usefulness and how well equipped managers feel to tackle mental health issues following training.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Staff views are collected on how well supported they feel on mental health issues.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… some training could be made mandatory for managers and roll-out could be as comprehensive as possible.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… we just rely on the fact that training is offered, without checking how well utilised it is and how useful the actual courses offered are.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2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Healthy Eating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  <a:p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58519" y="384473"/>
            <a:ext cx="4826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SC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GB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METHOD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77921"/>
              </p:ext>
            </p:extLst>
          </p:nvPr>
        </p:nvGraphicFramePr>
        <p:xfrm>
          <a:off x="395536" y="2204864"/>
          <a:ext cx="8229601" cy="4070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044"/>
                <a:gridCol w="2158183"/>
                <a:gridCol w="2057687"/>
                <a:gridCol w="2057687"/>
              </a:tblGrid>
              <a:tr h="73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ust do – 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essential actions…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make life easier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would be nice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on’t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fail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28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 Review the current offer to staff throughout the organisation / on different sites to ensure that healthier foods are offered and clearly identified and promoted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our catering contracts include clauses around healthier eating, so that this offer is the default one.</a:t>
                      </a:r>
                      <a:endParaRPr lang="en-GB" sz="1600" dirty="0"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we could incentivise healthier choices by having pricing structures which favour healthier foods. </a:t>
                      </a:r>
                    </a:p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 healthier food offer could be available to all staff, at all sites, regardless of the time of day they are working</a:t>
                      </a:r>
                      <a:endParaRPr lang="en-GB" sz="1600" dirty="0"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we don’t specify in catering contracts that there is an expectation that healthier foods are provided as the basis for all provision, including catering for events / meetings</a:t>
                      </a:r>
                      <a:endParaRPr lang="en-GB" sz="1600" dirty="0"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 Corporate Support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  <a:p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58519" y="384473"/>
            <a:ext cx="4826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SC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GB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METHOD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27085"/>
              </p:ext>
            </p:extLst>
          </p:nvPr>
        </p:nvGraphicFramePr>
        <p:xfrm>
          <a:off x="395536" y="2204864"/>
          <a:ext cx="8229601" cy="4048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044"/>
                <a:gridCol w="2158183"/>
                <a:gridCol w="2057687"/>
                <a:gridCol w="2057687"/>
              </a:tblGrid>
              <a:tr h="337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ust do – 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essential actions…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make life easier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would be nice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on’t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fail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1.1 Assess how effective out staff appreciation / reward mechanisms are – are staff aware of them?  What do we know about whether or not staff feel appreciated?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 we have a means to gather how staff are appreciated across the organisation and which methods are most effective / popular.</a:t>
                      </a:r>
                    </a:p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should monitor appraisal take-up throughout the organisation</a:t>
                      </a:r>
                      <a:endParaRPr lang="en-GB" sz="1600" dirty="0"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we could introduce some more innovative and regular staff appreciation schemes</a:t>
                      </a:r>
                      <a:endParaRPr lang="en-GB" sz="1600" dirty="0"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if we don’t monitor the impact of our methods of staff appreciation, we won’t know how staff are really feeling.</a:t>
                      </a:r>
                      <a:endParaRPr lang="en-GB" sz="1600" dirty="0"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7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 Physical Activity example</a:t>
            </a:r>
          </a:p>
          <a:p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58519" y="384473"/>
            <a:ext cx="4826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SC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GB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METHOD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62475"/>
              </p:ext>
            </p:extLst>
          </p:nvPr>
        </p:nvGraphicFramePr>
        <p:xfrm>
          <a:off x="395536" y="2204864"/>
          <a:ext cx="8229601" cy="4048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044"/>
                <a:gridCol w="2158183"/>
                <a:gridCol w="2057687"/>
                <a:gridCol w="2057687"/>
              </a:tblGrid>
              <a:tr h="337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ust do – 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essential actions…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make life easier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would be nice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on’t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fail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 Review the aspects of the working environment which encourage or facilitate physical activity 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showers. Assess if there are any environmental</a:t>
                      </a:r>
                      <a:r>
                        <a:rPr lang="en-GB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barriers to being physically active.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staff are encouraged to feedback on what would make it easier for them to become more physically active. </a:t>
                      </a: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</a:p>
                    <a:p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 we could introduce something innovative and engaging to encourage staff participation in physical activity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walking / stair climbing challenges</a:t>
                      </a:r>
                      <a:endParaRPr lang="en-GB" sz="1600" dirty="0"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the physical environment means that the default is to be less physically active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lifts are more prominent than the stairs </a:t>
                      </a:r>
                      <a:endParaRPr lang="en-GB" sz="1600" dirty="0"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6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 Alcohol and Substance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Misuse example</a:t>
            </a:r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GB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58519" y="384473"/>
            <a:ext cx="48269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SC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GB" altLang="en-US" sz="3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en-GB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METHOD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18981"/>
              </p:ext>
            </p:extLst>
          </p:nvPr>
        </p:nvGraphicFramePr>
        <p:xfrm>
          <a:off x="395536" y="2204864"/>
          <a:ext cx="8229601" cy="4048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044"/>
                <a:gridCol w="2158183"/>
                <a:gridCol w="2057687"/>
                <a:gridCol w="2057687"/>
              </a:tblGrid>
              <a:tr h="3374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  <a:effectLst/>
                        </a:rPr>
                        <a:t>ust do – </a:t>
                      </a:r>
                      <a:r>
                        <a:rPr lang="en-GB" sz="1600" b="0" dirty="0" smtClean="0">
                          <a:solidFill>
                            <a:schemeClr val="tx1"/>
                          </a:solidFill>
                          <a:effectLst/>
                        </a:rPr>
                        <a:t>essential actions…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make life easier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ould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would be nice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on’t do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– it will fail if…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7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 Review existing code of conduct on alcohol and substance misuse and how it is communicated to staff. 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we ensure that universal methods of communicating information on alcohol and substance misuse are used 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induction training</a:t>
                      </a: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we could use engaging means of having a workplace conversation around alcohol / substance misuse </a:t>
                      </a:r>
                      <a:r>
                        <a:rPr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web-based assessment, staff events focusing on alcohol awareness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….. we assume that having a policy alone is enough.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268" marR="41268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397</Words>
  <Application>Microsoft Office PowerPoint</Application>
  <PresentationFormat>On-screen Show (4:3)</PresentationFormat>
  <Paragraphs>114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MoSCoW METHOD </vt:lpstr>
      <vt:lpstr>MoSCoW METHOD </vt:lpstr>
      <vt:lpstr>MoSCoW METHOD </vt:lpstr>
      <vt:lpstr>MoSCoW METHOD </vt:lpstr>
      <vt:lpstr>MoSCoW METHOD </vt:lpstr>
      <vt:lpstr>MoSCoW METHOD </vt:lpstr>
    </vt:vector>
  </TitlesOfParts>
  <Company>IMS3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Bowker, Sarah</dc:creator>
  <cp:lastModifiedBy>Administrator</cp:lastModifiedBy>
  <cp:revision>3</cp:revision>
  <dcterms:created xsi:type="dcterms:W3CDTF">2015-11-19T13:59:07Z</dcterms:created>
  <dcterms:modified xsi:type="dcterms:W3CDTF">2018-04-04T08:16:19Z</dcterms:modified>
</cp:coreProperties>
</file>