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70" r:id="rId4"/>
    <p:sldId id="271" r:id="rId5"/>
    <p:sldId id="272" r:id="rId6"/>
    <p:sldId id="258" r:id="rId7"/>
    <p:sldId id="267" r:id="rId8"/>
    <p:sldId id="273" r:id="rId9"/>
    <p:sldId id="259" r:id="rId10"/>
    <p:sldId id="274" r:id="rId11"/>
    <p:sldId id="276" r:id="rId12"/>
    <p:sldId id="260" r:id="rId13"/>
    <p:sldId id="261" r:id="rId14"/>
    <p:sldId id="277" r:id="rId15"/>
    <p:sldId id="278" r:id="rId16"/>
    <p:sldId id="286" r:id="rId17"/>
    <p:sldId id="287" r:id="rId18"/>
    <p:sldId id="288" r:id="rId19"/>
    <p:sldId id="289" r:id="rId20"/>
    <p:sldId id="290" r:id="rId21"/>
    <p:sldId id="279" r:id="rId22"/>
    <p:sldId id="263" r:id="rId23"/>
    <p:sldId id="281" r:id="rId24"/>
    <p:sldId id="282" r:id="rId25"/>
    <p:sldId id="283" r:id="rId26"/>
    <p:sldId id="285" r:id="rId27"/>
    <p:sldId id="264" r:id="rId28"/>
    <p:sldId id="265" r:id="rId29"/>
    <p:sldId id="280" r:id="rId30"/>
    <p:sldId id="26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98" d="100"/>
          <a:sy n="98" d="100"/>
        </p:scale>
        <p:origin x="82"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61B0F3-96B9-62B2-E1C5-4D3D4823B899}"/>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5" name="Footer Placeholder 4">
            <a:extLst>
              <a:ext uri="{FF2B5EF4-FFF2-40B4-BE49-F238E27FC236}">
                <a16:creationId xmlns:a16="http://schemas.microsoft.com/office/drawing/2014/main"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1EEA5E-DC19-ABCD-6267-C545BA777197}"/>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11F1-D172-AE20-8D21-0A938E21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E52B7-EB5E-AF2A-3525-5B4BBFD15A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D7DCF-1783-47F8-CDB8-8B7167ECD0D8}"/>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5" name="Footer Placeholder 4">
            <a:extLst>
              <a:ext uri="{FF2B5EF4-FFF2-40B4-BE49-F238E27FC236}">
                <a16:creationId xmlns:a16="http://schemas.microsoft.com/office/drawing/2014/main"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55429C-96E8-1064-0F87-6D95D15F938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47F57-697A-B97E-DD3A-2910D126C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F252A-D3F9-0BB4-D962-668169761B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93D65-8824-8EBE-4CB8-E4D7750FE881}"/>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5" name="Footer Placeholder 4">
            <a:extLst>
              <a:ext uri="{FF2B5EF4-FFF2-40B4-BE49-F238E27FC236}">
                <a16:creationId xmlns:a16="http://schemas.microsoft.com/office/drawing/2014/main"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63C8CA-61F8-0704-0F6E-DDDD2B9987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15927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0CDE-F21A-AC1C-7DD9-906370B0F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139EE0-A89B-B238-94A4-DB32BBD14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AB674-71DE-8BA7-9D0E-C99F6B3C0FBD}"/>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5" name="Footer Placeholder 4">
            <a:extLst>
              <a:ext uri="{FF2B5EF4-FFF2-40B4-BE49-F238E27FC236}">
                <a16:creationId xmlns:a16="http://schemas.microsoft.com/office/drawing/2014/main"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062A5-E36B-5C05-6C36-F8372F2C169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9026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ADDF86-F686-ACE8-6852-5CEADD9A2870}"/>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5" name="Footer Placeholder 4">
            <a:extLst>
              <a:ext uri="{FF2B5EF4-FFF2-40B4-BE49-F238E27FC236}">
                <a16:creationId xmlns:a16="http://schemas.microsoft.com/office/drawing/2014/main"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45F0D7-F550-D351-1F6B-36B665CA0CDC}"/>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8191-3055-3CE7-ABAB-BF5225568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7F01E-C1BB-CFE3-1062-5A8CAD20F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0F16ED-635D-3C12-AE3C-37A43EAF14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80B84D-A3CA-9B7E-B7BB-4C18C18121B2}"/>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6" name="Footer Placeholder 5">
            <a:extLst>
              <a:ext uri="{FF2B5EF4-FFF2-40B4-BE49-F238E27FC236}">
                <a16:creationId xmlns:a16="http://schemas.microsoft.com/office/drawing/2014/main"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B7665D-74F3-FC85-8C37-77F44022327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306E-11E1-8AB1-AF32-6F074D3C85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D7C0B7-4F02-5995-1FB1-8FB2DD1259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FF7FD0-380B-75A4-D9B0-F7EBC341DD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AA233-A9EB-E98D-4DDF-BC4B72808326}"/>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8" name="Footer Placeholder 7">
            <a:extLst>
              <a:ext uri="{FF2B5EF4-FFF2-40B4-BE49-F238E27FC236}">
                <a16:creationId xmlns:a16="http://schemas.microsoft.com/office/drawing/2014/main"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B9FECA-EE46-D87A-F259-E8022C3628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92FB-DA41-9013-AE3A-5882CEEE8B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2620A1-C0CA-1D0E-E85E-5C1326F8CB80}"/>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4" name="Footer Placeholder 3">
            <a:extLst>
              <a:ext uri="{FF2B5EF4-FFF2-40B4-BE49-F238E27FC236}">
                <a16:creationId xmlns:a16="http://schemas.microsoft.com/office/drawing/2014/main"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6E4555F-1DC7-94CF-74D7-21521EE9398A}"/>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97F04-5F5B-E4F7-0A48-A1FBAC01C3C4}"/>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3" name="Footer Placeholder 2">
            <a:extLst>
              <a:ext uri="{FF2B5EF4-FFF2-40B4-BE49-F238E27FC236}">
                <a16:creationId xmlns:a16="http://schemas.microsoft.com/office/drawing/2014/main"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17982A-25A2-0FA2-0BC4-48C8775F8459}"/>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65CB0D-C5CF-96B6-5923-222D7E403E92}"/>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6" name="Footer Placeholder 5">
            <a:extLst>
              <a:ext uri="{FF2B5EF4-FFF2-40B4-BE49-F238E27FC236}">
                <a16:creationId xmlns:a16="http://schemas.microsoft.com/office/drawing/2014/main"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31A4E0-3F3F-3857-C2B7-EEDD3DF99C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a:extLst>
              <a:ext uri="{FF2B5EF4-FFF2-40B4-BE49-F238E27FC236}">
                <a16:creationId xmlns:a16="http://schemas.microsoft.com/office/drawing/2014/main"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002EBD-67C3-A4B8-A83C-896997C53EB8}"/>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6" name="Footer Placeholder 5">
            <a:extLst>
              <a:ext uri="{FF2B5EF4-FFF2-40B4-BE49-F238E27FC236}">
                <a16:creationId xmlns:a16="http://schemas.microsoft.com/office/drawing/2014/main"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925F4-1AF9-E8B5-0534-4714B5FAF5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t>10/01/2024</a:t>
            </a:fld>
            <a:endParaRPr lang="en-GB"/>
          </a:p>
        </p:txBody>
      </p:sp>
      <p:sp>
        <p:nvSpPr>
          <p:cNvPr id="5" name="Footer Placeholder 4">
            <a:extLst>
              <a:ext uri="{FF2B5EF4-FFF2-40B4-BE49-F238E27FC236}">
                <a16:creationId xmlns:a16="http://schemas.microsoft.com/office/drawing/2014/main"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t>‹#›</a:t>
            </a:fld>
            <a:endParaRPr lang="en-GB"/>
          </a:p>
        </p:txBody>
      </p:sp>
    </p:spTree>
    <p:extLst>
      <p:ext uri="{BB962C8B-B14F-4D97-AF65-F5344CB8AC3E}">
        <p14:creationId xmlns:p14="http://schemas.microsoft.com/office/powerpoint/2010/main"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png" /><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7.xml" /></Relationships>
</file>

<file path=ppt/slides/_rels/slide26.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7.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0.xml.rels><?xml version="1.0" encoding="UTF-8" standalone="yes"?>
<Relationships xmlns="http://schemas.openxmlformats.org/package/2006/relationships"><Relationship Id="rId2" Type="http://schemas.openxmlformats.org/officeDocument/2006/relationships/image" Target="../media/image17.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464" y="1596789"/>
            <a:ext cx="10363200" cy="573849"/>
          </a:xfrm>
        </p:spPr>
        <p:txBody>
          <a:bodyPr>
            <a:normAutofit/>
          </a:bodyPr>
          <a:lstStyle/>
          <a:p>
            <a:r>
              <a:rPr lang="en-GB" sz="3200" b="1" dirty="0">
                <a:latin typeface="Verdana"/>
                <a:ea typeface="Verdana"/>
              </a:rPr>
              <a:t>PHISHING DETECTION</a:t>
            </a:r>
          </a:p>
        </p:txBody>
      </p:sp>
      <p:sp>
        <p:nvSpPr>
          <p:cNvPr id="3" name="Subtitle 2"/>
          <p:cNvSpPr>
            <a:spLocks noGrp="1"/>
          </p:cNvSpPr>
          <p:nvPr>
            <p:ph type="subTitle" idx="1"/>
          </p:nvPr>
        </p:nvSpPr>
        <p:spPr>
          <a:xfrm>
            <a:off x="368438" y="2534387"/>
            <a:ext cx="3970594" cy="552184"/>
          </a:xfrm>
        </p:spPr>
        <p:txBody>
          <a:bodyPr/>
          <a:lstStyle/>
          <a:p>
            <a:pPr algn="l"/>
            <a:r>
              <a:rPr lang="en-GB" b="1" dirty="0"/>
              <a:t>Batch Number:</a:t>
            </a:r>
            <a:r>
              <a:rPr lang="en-IN" dirty="0"/>
              <a:t> </a:t>
            </a:r>
            <a:r>
              <a:rPr lang="en-IN" sz="2000" dirty="0"/>
              <a:t>CSE-G77</a:t>
            </a:r>
            <a:r>
              <a:rPr lang="en-IN" dirty="0"/>
              <a:t> </a:t>
            </a:r>
            <a:endParaRPr lang="en-GB" b="1" dirty="0"/>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431586154"/>
              </p:ext>
            </p:extLst>
          </p:nvPr>
        </p:nvGraphicFramePr>
        <p:xfrm>
          <a:off x="630904" y="3274141"/>
          <a:ext cx="5418666" cy="231140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sz="2400" b="1" dirty="0">
                          <a:solidFill>
                            <a:schemeClr val="tx1"/>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2400" b="1" dirty="0">
                          <a:solidFill>
                            <a:schemeClr val="tx1"/>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solidFill>
                            <a:schemeClr val="tx1"/>
                          </a:solidFill>
                        </a:rPr>
                        <a:t>20201CSE0495</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rPr>
                        <a:t>SHAMBHVI SAMRIDHI</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IN" dirty="0"/>
                        <a:t>20201CSE0480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rPr>
                        <a:t>MUKTHI K</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dirty="0">
                          <a:solidFill>
                            <a:schemeClr val="tx1"/>
                          </a:solidFill>
                        </a:rPr>
                        <a:t>20201CSE0472</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rPr>
                        <a:t>MANYATHA RAJ</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r>
                        <a:rPr lang="en-GB" dirty="0">
                          <a:solidFill>
                            <a:schemeClr val="tx1"/>
                          </a:solidFill>
                        </a:rPr>
                        <a:t>20201CSE0496</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rPr>
                        <a:t>VISHAL SRIVASTAVA</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chor="t">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solidFill>
                  <a:schemeClr val="tx1"/>
                </a:solidFill>
              </a:rPr>
              <a:t>Under the Supervision of,</a:t>
            </a:r>
          </a:p>
          <a:p>
            <a:endParaRPr lang="en-GB" dirty="0">
              <a:solidFill>
                <a:schemeClr val="tx1"/>
              </a:solidFill>
            </a:endParaRPr>
          </a:p>
          <a:p>
            <a:pPr algn="l"/>
            <a:r>
              <a:rPr lang="en-GB" sz="1700" dirty="0">
                <a:solidFill>
                  <a:schemeClr val="tx1"/>
                </a:solidFill>
                <a:latin typeface="Verdana"/>
                <a:ea typeface="Verdana"/>
              </a:rPr>
              <a:t> Ms. Sreelatha P.K</a:t>
            </a:r>
            <a:endParaRPr lang="en-GB" sz="1700" dirty="0">
              <a:solidFill>
                <a:schemeClr val="tx1"/>
              </a:solidFill>
            </a:endParaRPr>
          </a:p>
          <a:p>
            <a:pPr algn="l"/>
            <a:r>
              <a:rPr lang="en-GB" sz="1700" dirty="0">
                <a:solidFill>
                  <a:schemeClr val="tx1"/>
                </a:solidFill>
                <a:latin typeface="Verdana"/>
                <a:ea typeface="Verdana"/>
              </a:rPr>
              <a:t> Associate Professor School of Computer Science Engineering &amp; Information Science</a:t>
            </a:r>
          </a:p>
          <a:p>
            <a:pPr algn="l"/>
            <a:r>
              <a:rPr lang="en-GB" sz="1700" dirty="0">
                <a:solidFill>
                  <a:schemeClr val="tx1"/>
                </a:solidFill>
              </a:rPr>
              <a:t>Presidency University</a:t>
            </a:r>
          </a:p>
          <a:p>
            <a:pPr algn="l"/>
            <a:endParaRPr lang="en-GB" dirty="0"/>
          </a:p>
        </p:txBody>
      </p:sp>
      <p:sp>
        <p:nvSpPr>
          <p:cNvPr id="6" name="Subtitle 2"/>
          <p:cNvSpPr txBox="1">
            <a:spLocks/>
          </p:cNvSpPr>
          <p:nvPr/>
        </p:nvSpPr>
        <p:spPr>
          <a:xfrm>
            <a:off x="790469" y="334088"/>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dirty="0">
                <a:solidFill>
                  <a:schemeClr val="tx1"/>
                </a:solidFill>
              </a:rPr>
              <a:t>PIP104 PROFESSIONAL PRACTICE-II</a:t>
            </a:r>
          </a:p>
          <a:p>
            <a:r>
              <a:rPr lang="en-GB" sz="2800" dirty="0">
                <a:solidFill>
                  <a:schemeClr val="tx1"/>
                </a:solidFill>
              </a:rPr>
              <a:t>VIVA-VOCE</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681F9C-F252-E4D6-99F2-524A6AFA71EA}"/>
              </a:ext>
            </a:extLst>
          </p:cNvPr>
          <p:cNvSpPr txBox="1"/>
          <p:nvPr/>
        </p:nvSpPr>
        <p:spPr>
          <a:xfrm>
            <a:off x="211017" y="766732"/>
            <a:ext cx="11637108" cy="5324535"/>
          </a:xfrm>
          <a:prstGeom prst="rect">
            <a:avLst/>
          </a:prstGeom>
          <a:noFill/>
        </p:spPr>
        <p:txBody>
          <a:bodyPr wrap="square" rtlCol="0">
            <a:spAutoFit/>
          </a:bodyPr>
          <a:lstStyle/>
          <a:p>
            <a:r>
              <a:rPr lang="en-US" sz="2000" dirty="0"/>
              <a:t>4. Technical Countermeasures</a:t>
            </a:r>
            <a:r>
              <a:rPr lang="en-US" sz="1800" dirty="0"/>
              <a:t>: </a:t>
            </a:r>
            <a:r>
              <a:rPr lang="en-US" sz="1050" dirty="0"/>
              <a:t>– </a:t>
            </a:r>
          </a:p>
          <a:p>
            <a:pPr marL="342900" indent="-342900">
              <a:buFont typeface="Arial" panose="020B0604020202020204" pitchFamily="34" charset="0"/>
              <a:buChar char="•"/>
            </a:pPr>
            <a:r>
              <a:rPr lang="en-US" dirty="0"/>
              <a:t>Implementation</a:t>
            </a:r>
          </a:p>
          <a:p>
            <a:pPr marL="342900" indent="-342900">
              <a:buFont typeface="Arial" panose="020B0604020202020204" pitchFamily="34" charset="0"/>
              <a:buChar char="•"/>
            </a:pPr>
            <a:r>
              <a:rPr lang="en-US" dirty="0"/>
              <a:t>Testing </a:t>
            </a:r>
          </a:p>
          <a:p>
            <a:endParaRPr lang="en-US" dirty="0"/>
          </a:p>
          <a:p>
            <a:r>
              <a:rPr lang="en-US" sz="2000" dirty="0"/>
              <a:t>5. Usability and User Experience Assessment: –</a:t>
            </a:r>
          </a:p>
          <a:p>
            <a:pPr marL="342900" indent="-342900">
              <a:buFont typeface="Arial" panose="020B0604020202020204" pitchFamily="34" charset="0"/>
              <a:buChar char="•"/>
            </a:pPr>
            <a:r>
              <a:rPr lang="en-US" dirty="0"/>
              <a:t>Usability Testing</a:t>
            </a:r>
          </a:p>
          <a:p>
            <a:pPr marL="342900" indent="-342900">
              <a:buFont typeface="Arial" panose="020B0604020202020204" pitchFamily="34" charset="0"/>
              <a:buChar char="•"/>
            </a:pPr>
            <a:r>
              <a:rPr lang="en-US" dirty="0"/>
              <a:t>Iterative Improvement</a:t>
            </a:r>
          </a:p>
          <a:p>
            <a:endParaRPr lang="en-US" sz="2000" dirty="0"/>
          </a:p>
          <a:p>
            <a:r>
              <a:rPr lang="en-US" sz="2000" dirty="0"/>
              <a:t>6. Effectiveness Evaluation: – </a:t>
            </a:r>
          </a:p>
          <a:p>
            <a:pPr marL="342900" indent="-342900">
              <a:buFont typeface="Arial" panose="020B0604020202020204" pitchFamily="34" charset="0"/>
              <a:buChar char="•"/>
            </a:pPr>
            <a:r>
              <a:rPr lang="en-US" dirty="0"/>
              <a:t>Simulated Phishing Attacks</a:t>
            </a:r>
          </a:p>
          <a:p>
            <a:pPr marL="342900" indent="-342900">
              <a:buFont typeface="Arial" panose="020B0604020202020204" pitchFamily="34" charset="0"/>
              <a:buChar char="•"/>
            </a:pPr>
            <a:r>
              <a:rPr lang="en-US" dirty="0"/>
              <a:t>Quantitative Analysis</a:t>
            </a:r>
          </a:p>
          <a:p>
            <a:endParaRPr lang="en-US" sz="2000" dirty="0"/>
          </a:p>
          <a:p>
            <a:r>
              <a:rPr lang="en-US" sz="2000" dirty="0"/>
              <a:t>7. User Feedback Integration: –</a:t>
            </a:r>
          </a:p>
          <a:p>
            <a:pPr marL="285750" indent="-285750">
              <a:buFont typeface="Arial" panose="020B0604020202020204" pitchFamily="34" charset="0"/>
              <a:buChar char="•"/>
            </a:pPr>
            <a:r>
              <a:rPr lang="en-US" dirty="0"/>
              <a:t>Feedback Collection</a:t>
            </a:r>
          </a:p>
          <a:p>
            <a:pPr marL="285750" indent="-285750">
              <a:buFont typeface="Arial" panose="020B0604020202020204" pitchFamily="34" charset="0"/>
              <a:buChar char="•"/>
            </a:pPr>
            <a:r>
              <a:rPr lang="en-US" dirty="0"/>
              <a:t>Feedback Analysis</a:t>
            </a:r>
          </a:p>
          <a:p>
            <a:endParaRPr lang="en-US" sz="2000" dirty="0"/>
          </a:p>
          <a:p>
            <a:endParaRPr lang="en-US" dirty="0"/>
          </a:p>
          <a:p>
            <a:endParaRPr lang="en-US" dirty="0"/>
          </a:p>
        </p:txBody>
      </p:sp>
    </p:spTree>
    <p:extLst>
      <p:ext uri="{BB962C8B-B14F-4D97-AF65-F5344CB8AC3E}">
        <p14:creationId xmlns:p14="http://schemas.microsoft.com/office/powerpoint/2010/main" val="2923555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8A3AE6-9400-749A-C40D-D520A62B0567}"/>
              </a:ext>
            </a:extLst>
          </p:cNvPr>
          <p:cNvSpPr txBox="1"/>
          <p:nvPr/>
        </p:nvSpPr>
        <p:spPr>
          <a:xfrm>
            <a:off x="281354" y="375138"/>
            <a:ext cx="11699631" cy="3323987"/>
          </a:xfrm>
          <a:prstGeom prst="rect">
            <a:avLst/>
          </a:prstGeom>
          <a:noFill/>
        </p:spPr>
        <p:txBody>
          <a:bodyPr wrap="square" rtlCol="0">
            <a:spAutoFit/>
          </a:bodyPr>
          <a:lstStyle/>
          <a:p>
            <a:r>
              <a:rPr lang="en-US" sz="2000" dirty="0"/>
              <a:t>8. Documentation and Reporting: – </a:t>
            </a:r>
          </a:p>
          <a:p>
            <a:pPr marL="285750" indent="-285750">
              <a:buFont typeface="Arial" panose="020B0604020202020204" pitchFamily="34" charset="0"/>
              <a:buChar char="•"/>
            </a:pPr>
            <a:r>
              <a:rPr lang="en-US" dirty="0"/>
              <a:t>Project Report</a:t>
            </a:r>
          </a:p>
          <a:p>
            <a:pPr marL="285750" indent="-285750">
              <a:buFont typeface="Arial" panose="020B0604020202020204" pitchFamily="34" charset="0"/>
              <a:buChar char="•"/>
            </a:pPr>
            <a:r>
              <a:rPr lang="en-US" dirty="0"/>
              <a:t>Recommendations</a:t>
            </a:r>
          </a:p>
          <a:p>
            <a:endParaRPr lang="en-US" sz="2000" dirty="0"/>
          </a:p>
          <a:p>
            <a:r>
              <a:rPr lang="en-US" sz="2000" dirty="0"/>
              <a:t>9. Dissemination: – </a:t>
            </a:r>
          </a:p>
          <a:p>
            <a:pPr marL="285750" indent="-285750">
              <a:buFont typeface="Arial" panose="020B0604020202020204" pitchFamily="34" charset="0"/>
              <a:buChar char="•"/>
            </a:pPr>
            <a:r>
              <a:rPr lang="en-US" dirty="0"/>
              <a:t>Stakeholder Engagement</a:t>
            </a:r>
          </a:p>
          <a:p>
            <a:endParaRPr lang="en-US" dirty="0"/>
          </a:p>
          <a:p>
            <a:r>
              <a:rPr lang="en-US" dirty="0"/>
              <a:t>10. </a:t>
            </a:r>
            <a:r>
              <a:rPr lang="en-US" sz="2000" dirty="0"/>
              <a:t>Ethical Considerations: – </a:t>
            </a:r>
          </a:p>
          <a:p>
            <a:pPr marL="285750" indent="-285750">
              <a:buFont typeface="Arial" panose="020B0604020202020204" pitchFamily="34" charset="0"/>
              <a:buChar char="•"/>
            </a:pPr>
            <a:r>
              <a:rPr lang="en-US" dirty="0"/>
              <a:t>Data Privacy</a:t>
            </a:r>
          </a:p>
          <a:p>
            <a:pPr marL="285750" indent="-285750">
              <a:buFont typeface="Arial" panose="020B0604020202020204" pitchFamily="34" charset="0"/>
              <a:buChar char="•"/>
            </a:pPr>
            <a:r>
              <a:rPr lang="en-IN" dirty="0"/>
              <a:t>Informed Consent</a:t>
            </a:r>
            <a:endParaRPr lang="en-US" dirty="0"/>
          </a:p>
          <a:p>
            <a:endParaRPr lang="en-IN" dirty="0"/>
          </a:p>
        </p:txBody>
      </p:sp>
    </p:spTree>
    <p:extLst>
      <p:ext uri="{BB962C8B-B14F-4D97-AF65-F5344CB8AC3E}">
        <p14:creationId xmlns:p14="http://schemas.microsoft.com/office/powerpoint/2010/main" val="1817751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492" y="122848"/>
            <a:ext cx="10515600" cy="1325563"/>
          </a:xfrm>
        </p:spPr>
        <p:txBody>
          <a:bodyPr>
            <a:normAutofit/>
          </a:bodyPr>
          <a:lstStyle/>
          <a:p>
            <a:r>
              <a:rPr lang="en-GB" sz="4000" b="1" dirty="0">
                <a:latin typeface="Arial Black" panose="020B0A04020102020204" pitchFamily="34" charset="0"/>
              </a:rPr>
              <a:t>Objectives</a:t>
            </a:r>
          </a:p>
        </p:txBody>
      </p:sp>
      <p:sp>
        <p:nvSpPr>
          <p:cNvPr id="3" name="Content Placeholder 2"/>
          <p:cNvSpPr>
            <a:spLocks noGrp="1"/>
          </p:cNvSpPr>
          <p:nvPr>
            <p:ph idx="1"/>
          </p:nvPr>
        </p:nvSpPr>
        <p:spPr>
          <a:xfrm>
            <a:off x="205153" y="1328615"/>
            <a:ext cx="11893061" cy="4692041"/>
          </a:xfrm>
        </p:spPr>
        <p:txBody>
          <a:bodyPr>
            <a:normAutofit/>
          </a:bodyPr>
          <a:lstStyle/>
          <a:p>
            <a:endParaRPr lang="en-GB" sz="2000" dirty="0"/>
          </a:p>
          <a:p>
            <a:r>
              <a:rPr lang="en-GB" sz="2000" dirty="0"/>
              <a:t>Our objective is to design a plugin for the chrome browser which can do classification without using external server to make the detection of the phishing websites instant so that the user will be warned before entering any sensitive information on the phishing website.</a:t>
            </a:r>
          </a:p>
          <a:p>
            <a:endParaRPr lang="en-GB" sz="2000" dirty="0"/>
          </a:p>
          <a:p>
            <a:r>
              <a:rPr lang="en-US" sz="2000" dirty="0"/>
              <a:t>Phishing Threat Analysis</a:t>
            </a:r>
          </a:p>
          <a:p>
            <a:r>
              <a:rPr lang="en-US" sz="2000" dirty="0"/>
              <a:t>Literature Review </a:t>
            </a:r>
          </a:p>
          <a:p>
            <a:r>
              <a:rPr lang="en-US" sz="2000" dirty="0"/>
              <a:t>User Education and Awareness</a:t>
            </a:r>
          </a:p>
          <a:p>
            <a:r>
              <a:rPr lang="en-US" sz="2000" dirty="0"/>
              <a:t>Usability and User Experience</a:t>
            </a:r>
          </a:p>
          <a:p>
            <a:r>
              <a:rPr lang="en-US" sz="2000" dirty="0"/>
              <a:t>Effectiveness Evaluation</a:t>
            </a:r>
            <a:endParaRPr lang="en-GB" sz="2000" dirty="0"/>
          </a:p>
        </p:txBody>
      </p:sp>
    </p:spTree>
    <p:extLst>
      <p:ext uri="{BB962C8B-B14F-4D97-AF65-F5344CB8AC3E}">
        <p14:creationId xmlns:p14="http://schemas.microsoft.com/office/powerpoint/2010/main" val="2666729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338" y="210831"/>
            <a:ext cx="10515600" cy="940411"/>
          </a:xfrm>
        </p:spPr>
        <p:txBody>
          <a:bodyPr>
            <a:normAutofit/>
          </a:bodyPr>
          <a:lstStyle/>
          <a:p>
            <a:r>
              <a:rPr lang="en-US" sz="4000" b="1" dirty="0">
                <a:latin typeface="Arial Black" panose="020B0A04020102020204" pitchFamily="34" charset="0"/>
              </a:rPr>
              <a:t>System Design &amp; Implementation</a:t>
            </a:r>
            <a:endParaRPr lang="en-GB" sz="4000" b="1" dirty="0">
              <a:latin typeface="Arial Black" panose="020B0A04020102020204" pitchFamily="34" charset="0"/>
            </a:endParaRPr>
          </a:p>
        </p:txBody>
      </p:sp>
      <p:sp>
        <p:nvSpPr>
          <p:cNvPr id="3" name="Content Placeholder 2"/>
          <p:cNvSpPr>
            <a:spLocks noGrp="1"/>
          </p:cNvSpPr>
          <p:nvPr>
            <p:ph idx="1"/>
          </p:nvPr>
        </p:nvSpPr>
        <p:spPr>
          <a:xfrm>
            <a:off x="1" y="1253331"/>
            <a:ext cx="12106030" cy="4351338"/>
          </a:xfrm>
        </p:spPr>
        <p:txBody>
          <a:bodyPr>
            <a:normAutofit/>
          </a:bodyPr>
          <a:lstStyle/>
          <a:p>
            <a:r>
              <a:rPr lang="en-US" sz="2000" dirty="0">
                <a:latin typeface="Arial Black" panose="020B0A04020102020204" pitchFamily="34" charset="0"/>
              </a:rPr>
              <a:t>System Architecture:-</a:t>
            </a:r>
          </a:p>
        </p:txBody>
      </p:sp>
      <p:pic>
        <p:nvPicPr>
          <p:cNvPr id="2050" name="Picture 2">
            <a:extLst>
              <a:ext uri="{FF2B5EF4-FFF2-40B4-BE49-F238E27FC236}">
                <a16:creationId xmlns:a16="http://schemas.microsoft.com/office/drawing/2014/main" id="{729CBBF2-369F-98F7-FE21-0C3CF05F9F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338" y="1844430"/>
            <a:ext cx="11331800" cy="386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944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976D54-BC9F-FAA9-D2F0-739B96D3FA81}"/>
              </a:ext>
            </a:extLst>
          </p:cNvPr>
          <p:cNvSpPr txBox="1"/>
          <p:nvPr/>
        </p:nvSpPr>
        <p:spPr>
          <a:xfrm>
            <a:off x="78153" y="312614"/>
            <a:ext cx="11902831"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t>A Random Forest classifier - trained on phishing sites dataset using python scikit-learn.</a:t>
            </a:r>
          </a:p>
          <a:p>
            <a:pPr marL="342900" indent="-342900">
              <a:buFont typeface="Arial" panose="020B0604020202020204" pitchFamily="34" charset="0"/>
              <a:buChar char="•"/>
            </a:pPr>
            <a:r>
              <a:rPr lang="en-US" sz="2000" dirty="0"/>
              <a:t>A JSON format to represent the random forest classifier has been devised and the learned classifier is exported to the same.</a:t>
            </a:r>
          </a:p>
          <a:p>
            <a:pPr marL="342900" indent="-342900">
              <a:buFont typeface="Arial" panose="020B0604020202020204" pitchFamily="34" charset="0"/>
              <a:buChar char="•"/>
            </a:pPr>
            <a:r>
              <a:rPr lang="en-US" sz="2000" dirty="0"/>
              <a:t>A browser script has been implemented which uses the exported model JSON to classify the website being loaded in the active browser tab.</a:t>
            </a:r>
          </a:p>
          <a:p>
            <a:endParaRPr lang="en-US" sz="2000" dirty="0"/>
          </a:p>
          <a:p>
            <a:r>
              <a:rPr lang="en-US" sz="2000" dirty="0"/>
              <a:t> </a:t>
            </a:r>
          </a:p>
          <a:p>
            <a:r>
              <a:rPr lang="en-US" sz="2000" dirty="0"/>
              <a:t>Use Case Diagram:-</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GB" sz="2000" dirty="0"/>
          </a:p>
        </p:txBody>
      </p:sp>
      <p:pic>
        <p:nvPicPr>
          <p:cNvPr id="3074" name="Picture 2">
            <a:extLst>
              <a:ext uri="{FF2B5EF4-FFF2-40B4-BE49-F238E27FC236}">
                <a16:creationId xmlns:a16="http://schemas.microsoft.com/office/drawing/2014/main" id="{AECBAF57-B8B3-993C-A741-0DE407043F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0312" y="3251975"/>
            <a:ext cx="5057775" cy="239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2479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0B4A93-F62E-CE32-A111-AC8A96C13270}"/>
              </a:ext>
            </a:extLst>
          </p:cNvPr>
          <p:cNvSpPr txBox="1"/>
          <p:nvPr/>
        </p:nvSpPr>
        <p:spPr>
          <a:xfrm>
            <a:off x="78153" y="375139"/>
            <a:ext cx="11816862" cy="400110"/>
          </a:xfrm>
          <a:prstGeom prst="rect">
            <a:avLst/>
          </a:prstGeom>
          <a:noFill/>
        </p:spPr>
        <p:txBody>
          <a:bodyPr wrap="square" rtlCol="0">
            <a:spAutoFit/>
          </a:bodyPr>
          <a:lstStyle/>
          <a:p>
            <a:r>
              <a:rPr lang="en-IN" sz="2000" dirty="0"/>
              <a:t>System Sequence Diagram:-</a:t>
            </a:r>
          </a:p>
        </p:txBody>
      </p:sp>
      <p:pic>
        <p:nvPicPr>
          <p:cNvPr id="4098" name="Picture 2">
            <a:extLst>
              <a:ext uri="{FF2B5EF4-FFF2-40B4-BE49-F238E27FC236}">
                <a16:creationId xmlns:a16="http://schemas.microsoft.com/office/drawing/2014/main" id="{EA2325B0-1973-9AF8-AE57-62559107FC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062" y="1508369"/>
            <a:ext cx="8573476" cy="3509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875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B827A50-8342-75AC-9282-BA7D656BE0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928" y="119742"/>
            <a:ext cx="11702143" cy="5704983"/>
          </a:xfrm>
          <a:prstGeom prst="rect">
            <a:avLst/>
          </a:prstGeom>
        </p:spPr>
      </p:pic>
    </p:spTree>
    <p:extLst>
      <p:ext uri="{BB962C8B-B14F-4D97-AF65-F5344CB8AC3E}">
        <p14:creationId xmlns:p14="http://schemas.microsoft.com/office/powerpoint/2010/main" val="1692903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C9C63E8-C9B0-3C38-0D3D-11285B6C74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128" y="212211"/>
            <a:ext cx="11549743" cy="5578989"/>
          </a:xfrm>
          <a:prstGeom prst="rect">
            <a:avLst/>
          </a:prstGeom>
        </p:spPr>
      </p:pic>
    </p:spTree>
    <p:extLst>
      <p:ext uri="{BB962C8B-B14F-4D97-AF65-F5344CB8AC3E}">
        <p14:creationId xmlns:p14="http://schemas.microsoft.com/office/powerpoint/2010/main" val="3858505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7987389-E75B-B1D4-EF17-8BF74DE83F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342" y="218534"/>
            <a:ext cx="10987316" cy="5510618"/>
          </a:xfrm>
          <a:prstGeom prst="rect">
            <a:avLst/>
          </a:prstGeom>
        </p:spPr>
      </p:pic>
    </p:spTree>
    <p:extLst>
      <p:ext uri="{BB962C8B-B14F-4D97-AF65-F5344CB8AC3E}">
        <p14:creationId xmlns:p14="http://schemas.microsoft.com/office/powerpoint/2010/main" val="550696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1022B7D-08A0-2763-5B70-8351514A22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985" y="208114"/>
            <a:ext cx="11586029" cy="5615743"/>
          </a:xfrm>
          <a:prstGeom prst="rect">
            <a:avLst/>
          </a:prstGeom>
        </p:spPr>
      </p:pic>
    </p:spTree>
    <p:extLst>
      <p:ext uri="{BB962C8B-B14F-4D97-AF65-F5344CB8AC3E}">
        <p14:creationId xmlns:p14="http://schemas.microsoft.com/office/powerpoint/2010/main" val="3306315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latin typeface="Arial Black" panose="020B0A04020102020204" pitchFamily="34" charset="0"/>
              </a:rPr>
              <a:t>Introduction</a:t>
            </a:r>
          </a:p>
        </p:txBody>
      </p:sp>
      <p:sp>
        <p:nvSpPr>
          <p:cNvPr id="3" name="Content Placeholder 2"/>
          <p:cNvSpPr>
            <a:spLocks noGrp="1"/>
          </p:cNvSpPr>
          <p:nvPr>
            <p:ph idx="1"/>
          </p:nvPr>
        </p:nvSpPr>
        <p:spPr/>
        <p:txBody>
          <a:bodyPr/>
          <a:lstStyle/>
          <a:p>
            <a:r>
              <a:rPr lang="en-US" sz="2000" dirty="0"/>
              <a:t>Phishing is the fraudulent attempt to obtain sensitive information such as usernames, passwords, and credit card details (and money), often for malicious reason.</a:t>
            </a:r>
          </a:p>
          <a:p>
            <a:r>
              <a:rPr lang="en-US" sz="2000" dirty="0"/>
              <a:t> Approaches to phishing detection :-</a:t>
            </a:r>
          </a:p>
          <a:p>
            <a:endParaRPr lang="en-GB" sz="2000" dirty="0"/>
          </a:p>
        </p:txBody>
      </p:sp>
      <p:sp>
        <p:nvSpPr>
          <p:cNvPr id="5" name="TextBox 4">
            <a:extLst>
              <a:ext uri="{FF2B5EF4-FFF2-40B4-BE49-F238E27FC236}">
                <a16:creationId xmlns:a16="http://schemas.microsoft.com/office/drawing/2014/main" id="{AACF7599-65DD-031B-A07E-817705A7D7E6}"/>
              </a:ext>
            </a:extLst>
          </p:cNvPr>
          <p:cNvSpPr txBox="1"/>
          <p:nvPr/>
        </p:nvSpPr>
        <p:spPr>
          <a:xfrm>
            <a:off x="961293" y="1456293"/>
            <a:ext cx="6096000" cy="400110"/>
          </a:xfrm>
          <a:prstGeom prst="rect">
            <a:avLst/>
          </a:prstGeom>
          <a:noFill/>
        </p:spPr>
        <p:txBody>
          <a:bodyPr wrap="square">
            <a:spAutoFit/>
          </a:bodyPr>
          <a:lstStyle/>
          <a:p>
            <a:r>
              <a:rPr lang="en-IN" sz="2000" dirty="0">
                <a:latin typeface="Arial Black" panose="020B0A04020102020204" pitchFamily="34" charset="0"/>
              </a:rPr>
              <a:t>PROBLEM DOMAIN</a:t>
            </a:r>
          </a:p>
        </p:txBody>
      </p:sp>
      <p:pic>
        <p:nvPicPr>
          <p:cNvPr id="1026" name="Picture 2">
            <a:extLst>
              <a:ext uri="{FF2B5EF4-FFF2-40B4-BE49-F238E27FC236}">
                <a16:creationId xmlns:a16="http://schemas.microsoft.com/office/drawing/2014/main" id="{3244B9DB-F8F6-D0FD-C924-485FD33D22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9942" y="3177809"/>
            <a:ext cx="2486025" cy="2581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C6EE2B3-8427-C980-B331-7CD331C15A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757" y="156611"/>
            <a:ext cx="11542486" cy="5645475"/>
          </a:xfrm>
          <a:prstGeom prst="rect">
            <a:avLst/>
          </a:prstGeom>
        </p:spPr>
      </p:pic>
    </p:spTree>
    <p:extLst>
      <p:ext uri="{BB962C8B-B14F-4D97-AF65-F5344CB8AC3E}">
        <p14:creationId xmlns:p14="http://schemas.microsoft.com/office/powerpoint/2010/main" val="952073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70C919-CCE6-4153-88AB-4AB660A74D02}"/>
              </a:ext>
            </a:extLst>
          </p:cNvPr>
          <p:cNvSpPr txBox="1"/>
          <p:nvPr/>
        </p:nvSpPr>
        <p:spPr>
          <a:xfrm>
            <a:off x="101600" y="179753"/>
            <a:ext cx="11957539" cy="5693866"/>
          </a:xfrm>
          <a:prstGeom prst="rect">
            <a:avLst/>
          </a:prstGeom>
          <a:noFill/>
        </p:spPr>
        <p:txBody>
          <a:bodyPr wrap="square" rtlCol="0">
            <a:spAutoFit/>
          </a:bodyPr>
          <a:lstStyle/>
          <a:p>
            <a:r>
              <a:rPr lang="en-IN" sz="2000" dirty="0">
                <a:latin typeface="Arial Black" panose="020B0A04020102020204" pitchFamily="34" charset="0"/>
              </a:rPr>
              <a:t> </a:t>
            </a:r>
          </a:p>
          <a:p>
            <a:r>
              <a:rPr lang="en-IN" sz="2000" dirty="0">
                <a:latin typeface="Arial Black" panose="020B0A04020102020204" pitchFamily="34" charset="0"/>
              </a:rPr>
              <a:t>Modules Design:-</a:t>
            </a:r>
          </a:p>
          <a:p>
            <a:endParaRPr lang="en-IN" sz="2000" dirty="0">
              <a:latin typeface="Arial Black" panose="020B0A04020102020204" pitchFamily="34" charset="0"/>
            </a:endParaRPr>
          </a:p>
          <a:p>
            <a:endParaRPr lang="en-US" sz="2000" dirty="0"/>
          </a:p>
          <a:p>
            <a:r>
              <a:rPr lang="en-US" sz="2000" dirty="0"/>
              <a:t>1. Preprocessing: </a:t>
            </a:r>
          </a:p>
          <a:p>
            <a:r>
              <a:rPr lang="en-US" dirty="0"/>
              <a:t>This module takes the downloaded dataset in </a:t>
            </a:r>
            <a:r>
              <a:rPr lang="en-US" dirty="0" err="1"/>
              <a:t>arff</a:t>
            </a:r>
            <a:r>
              <a:rPr lang="en-US" dirty="0"/>
              <a:t> format and the creates four new files listed as training features, training class labels, testing features, testing class labels. </a:t>
            </a:r>
          </a:p>
          <a:p>
            <a:endParaRPr lang="en-US" sz="2000" dirty="0"/>
          </a:p>
          <a:p>
            <a:r>
              <a:rPr lang="en-US" sz="2000" dirty="0"/>
              <a:t>2. Training: </a:t>
            </a:r>
            <a:r>
              <a:rPr lang="en-US" dirty="0"/>
              <a:t>This module takes the four output files from preprocessor and gives a trained Random Forest object along with the cross validation score on the training set. </a:t>
            </a:r>
          </a:p>
          <a:p>
            <a:endParaRPr lang="en-US" dirty="0"/>
          </a:p>
          <a:p>
            <a:r>
              <a:rPr lang="en-US" sz="2000" dirty="0"/>
              <a:t>3. Exporting model: </a:t>
            </a:r>
            <a:r>
              <a:rPr lang="en-US" dirty="0"/>
              <a:t>This module takes the learned Random Forest classifier object and the recursively generates its JSON representation which is written to file in disk. </a:t>
            </a:r>
          </a:p>
          <a:p>
            <a:endParaRPr lang="en-US" dirty="0"/>
          </a:p>
          <a:p>
            <a:r>
              <a:rPr lang="en-US" sz="2000" dirty="0"/>
              <a:t>4. Plugin Feature Extraction: </a:t>
            </a:r>
            <a:r>
              <a:rPr lang="en-US" dirty="0"/>
              <a:t>This module takes a webpage as input and generates a feature vector with 17 encoded features. </a:t>
            </a:r>
          </a:p>
          <a:p>
            <a:endParaRPr lang="en-US" sz="2000" dirty="0"/>
          </a:p>
          <a:p>
            <a:r>
              <a:rPr lang="en-US" sz="2000" dirty="0"/>
              <a:t>5.  Classification: </a:t>
            </a:r>
            <a:r>
              <a:rPr lang="en-US" dirty="0"/>
              <a:t>This module takes the feature vector from feature extraction module and the JSON format from the Exporting model module and then gives a </a:t>
            </a:r>
            <a:r>
              <a:rPr lang="en-US" dirty="0" err="1"/>
              <a:t>boolean</a:t>
            </a:r>
            <a:r>
              <a:rPr lang="en-US" dirty="0"/>
              <a:t> output which denotes whether the webpage is legitimate or phishing.</a:t>
            </a:r>
            <a:endParaRPr lang="en-IN" dirty="0"/>
          </a:p>
        </p:txBody>
      </p:sp>
    </p:spTree>
    <p:extLst>
      <p:ext uri="{BB962C8B-B14F-4D97-AF65-F5344CB8AC3E}">
        <p14:creationId xmlns:p14="http://schemas.microsoft.com/office/powerpoint/2010/main" val="649702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5956"/>
            <a:ext cx="11236569" cy="1325563"/>
          </a:xfrm>
        </p:spPr>
        <p:txBody>
          <a:bodyPr>
            <a:normAutofit/>
          </a:bodyPr>
          <a:lstStyle/>
          <a:p>
            <a:r>
              <a:rPr lang="en-GB" sz="4000" b="1" dirty="0">
                <a:latin typeface="Arial Black" panose="020B0A04020102020204" pitchFamily="34" charset="0"/>
              </a:rPr>
              <a:t>Outcomes / Results Obtained</a:t>
            </a:r>
          </a:p>
        </p:txBody>
      </p:sp>
      <p:sp>
        <p:nvSpPr>
          <p:cNvPr id="3" name="Content Placeholder 2"/>
          <p:cNvSpPr>
            <a:spLocks noGrp="1"/>
          </p:cNvSpPr>
          <p:nvPr>
            <p:ph idx="1"/>
          </p:nvPr>
        </p:nvSpPr>
        <p:spPr>
          <a:xfrm>
            <a:off x="64476" y="1169133"/>
            <a:ext cx="12072815" cy="4351338"/>
          </a:xfrm>
        </p:spPr>
        <p:txBody>
          <a:bodyPr>
            <a:normAutofit/>
          </a:bodyPr>
          <a:lstStyle/>
          <a:p>
            <a:endParaRPr lang="en-US" sz="2000" dirty="0"/>
          </a:p>
          <a:p>
            <a:pPr marL="0" indent="0">
              <a:buNone/>
            </a:pPr>
            <a:r>
              <a:rPr lang="en-US" sz="2000" dirty="0"/>
              <a:t>The results of this module testing as well as the testing of the entire system are </a:t>
            </a:r>
            <a:r>
              <a:rPr lang="en-US" sz="2000" dirty="0" err="1"/>
              <a:t>summarised</a:t>
            </a:r>
            <a:r>
              <a:rPr lang="en-US" sz="2000" dirty="0"/>
              <a:t> below.</a:t>
            </a:r>
          </a:p>
          <a:p>
            <a:pPr marL="0" indent="0">
              <a:buNone/>
            </a:pPr>
            <a:endParaRPr lang="en-US" sz="2000" dirty="0"/>
          </a:p>
          <a:p>
            <a:pPr marL="0" indent="0">
              <a:buNone/>
            </a:pPr>
            <a:r>
              <a:rPr lang="en-IN" sz="2000" dirty="0"/>
              <a:t>1. Preprocessing</a:t>
            </a:r>
            <a:endParaRPr lang="en-GB" sz="2000" dirty="0"/>
          </a:p>
        </p:txBody>
      </p:sp>
      <p:pic>
        <p:nvPicPr>
          <p:cNvPr id="5122" name="Picture 2">
            <a:extLst>
              <a:ext uri="{FF2B5EF4-FFF2-40B4-BE49-F238E27FC236}">
                <a16:creationId xmlns:a16="http://schemas.microsoft.com/office/drawing/2014/main" id="{BAA3361E-D938-BE23-3B75-271C378FC4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538" y="3352799"/>
            <a:ext cx="11136924" cy="2500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3928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E6B8CB-494C-B971-B045-44A4F041B1C6}"/>
              </a:ext>
            </a:extLst>
          </p:cNvPr>
          <p:cNvSpPr txBox="1"/>
          <p:nvPr/>
        </p:nvSpPr>
        <p:spPr>
          <a:xfrm>
            <a:off x="187570" y="336062"/>
            <a:ext cx="11816860" cy="400110"/>
          </a:xfrm>
          <a:prstGeom prst="rect">
            <a:avLst/>
          </a:prstGeom>
          <a:noFill/>
        </p:spPr>
        <p:txBody>
          <a:bodyPr wrap="square" rtlCol="0">
            <a:spAutoFit/>
          </a:bodyPr>
          <a:lstStyle/>
          <a:p>
            <a:r>
              <a:rPr lang="en-IN" dirty="0"/>
              <a:t>2</a:t>
            </a:r>
            <a:r>
              <a:rPr lang="en-IN" sz="2000" dirty="0"/>
              <a:t>. Training</a:t>
            </a:r>
          </a:p>
        </p:txBody>
      </p:sp>
      <p:pic>
        <p:nvPicPr>
          <p:cNvPr id="6146" name="Picture 2">
            <a:extLst>
              <a:ext uri="{FF2B5EF4-FFF2-40B4-BE49-F238E27FC236}">
                <a16:creationId xmlns:a16="http://schemas.microsoft.com/office/drawing/2014/main" id="{BA761602-1927-C941-689F-4CBF044EFD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570" y="1051170"/>
            <a:ext cx="11816860" cy="101990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34DF32-3F7E-74B4-1F07-29FC2056D247}"/>
              </a:ext>
            </a:extLst>
          </p:cNvPr>
          <p:cNvSpPr txBox="1"/>
          <p:nvPr/>
        </p:nvSpPr>
        <p:spPr>
          <a:xfrm>
            <a:off x="31262" y="2201410"/>
            <a:ext cx="11816860" cy="369332"/>
          </a:xfrm>
          <a:prstGeom prst="rect">
            <a:avLst/>
          </a:prstGeom>
          <a:noFill/>
        </p:spPr>
        <p:txBody>
          <a:bodyPr wrap="square" rtlCol="0">
            <a:spAutoFit/>
          </a:bodyPr>
          <a:lstStyle/>
          <a:p>
            <a:r>
              <a:rPr lang="en-IN" dirty="0"/>
              <a:t>3. Exporting model</a:t>
            </a:r>
          </a:p>
        </p:txBody>
      </p:sp>
      <p:pic>
        <p:nvPicPr>
          <p:cNvPr id="6148" name="Picture 4">
            <a:extLst>
              <a:ext uri="{FF2B5EF4-FFF2-40B4-BE49-F238E27FC236}">
                <a16:creationId xmlns:a16="http://schemas.microsoft.com/office/drawing/2014/main" id="{C1768542-EEEF-9AEF-1010-0301487AF9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692" y="2701074"/>
            <a:ext cx="11445630" cy="3191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0830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ACC129-D33D-2972-9FA3-A1F295FCAEEA}"/>
              </a:ext>
            </a:extLst>
          </p:cNvPr>
          <p:cNvSpPr txBox="1"/>
          <p:nvPr/>
        </p:nvSpPr>
        <p:spPr>
          <a:xfrm>
            <a:off x="211015" y="390769"/>
            <a:ext cx="11582400" cy="677108"/>
          </a:xfrm>
          <a:prstGeom prst="rect">
            <a:avLst/>
          </a:prstGeom>
          <a:noFill/>
        </p:spPr>
        <p:txBody>
          <a:bodyPr wrap="square" rtlCol="0">
            <a:spAutoFit/>
          </a:bodyPr>
          <a:lstStyle/>
          <a:p>
            <a:r>
              <a:rPr lang="en-IN" dirty="0"/>
              <a:t>4. </a:t>
            </a:r>
            <a:r>
              <a:rPr lang="en-IN" sz="2000" dirty="0"/>
              <a:t>Plugin Feature Extraction</a:t>
            </a:r>
          </a:p>
          <a:p>
            <a:endParaRPr lang="en-IN" dirty="0"/>
          </a:p>
        </p:txBody>
      </p:sp>
      <p:pic>
        <p:nvPicPr>
          <p:cNvPr id="7170" name="Picture 2">
            <a:extLst>
              <a:ext uri="{FF2B5EF4-FFF2-40B4-BE49-F238E27FC236}">
                <a16:creationId xmlns:a16="http://schemas.microsoft.com/office/drawing/2014/main" id="{B98CE8D4-E107-2122-7F91-AE79B2641A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3150" y="1258277"/>
            <a:ext cx="7505700" cy="4196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4168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36B0CF-D5A2-C8A3-0B4F-A1CC53F96943}"/>
              </a:ext>
            </a:extLst>
          </p:cNvPr>
          <p:cNvSpPr txBox="1"/>
          <p:nvPr/>
        </p:nvSpPr>
        <p:spPr>
          <a:xfrm>
            <a:off x="211015" y="375138"/>
            <a:ext cx="11762154" cy="400110"/>
          </a:xfrm>
          <a:prstGeom prst="rect">
            <a:avLst/>
          </a:prstGeom>
          <a:noFill/>
        </p:spPr>
        <p:txBody>
          <a:bodyPr wrap="square" rtlCol="0">
            <a:spAutoFit/>
          </a:bodyPr>
          <a:lstStyle/>
          <a:p>
            <a:r>
              <a:rPr lang="en-IN" dirty="0"/>
              <a:t>5. </a:t>
            </a:r>
            <a:r>
              <a:rPr lang="en-IN" sz="2000" dirty="0"/>
              <a:t>Classification</a:t>
            </a:r>
          </a:p>
        </p:txBody>
      </p:sp>
      <p:pic>
        <p:nvPicPr>
          <p:cNvPr id="8194" name="Picture 2">
            <a:extLst>
              <a:ext uri="{FF2B5EF4-FFF2-40B4-BE49-F238E27FC236}">
                <a16:creationId xmlns:a16="http://schemas.microsoft.com/office/drawing/2014/main" id="{B02CA57A-F75B-AC7C-B80F-6DE4671193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8492" y="1002323"/>
            <a:ext cx="303005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06097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2CCDD4-7900-3B39-BCC4-45D9794E5CCB}"/>
              </a:ext>
            </a:extLst>
          </p:cNvPr>
          <p:cNvSpPr txBox="1"/>
          <p:nvPr/>
        </p:nvSpPr>
        <p:spPr>
          <a:xfrm>
            <a:off x="289169" y="328246"/>
            <a:ext cx="11355754" cy="1631216"/>
          </a:xfrm>
          <a:prstGeom prst="rect">
            <a:avLst/>
          </a:prstGeom>
          <a:noFill/>
        </p:spPr>
        <p:txBody>
          <a:bodyPr wrap="square" rtlCol="0">
            <a:spAutoFit/>
          </a:bodyPr>
          <a:lstStyle/>
          <a:p>
            <a:r>
              <a:rPr lang="en-IN" sz="2000" dirty="0">
                <a:latin typeface="Arial Black" panose="020B0A04020102020204" pitchFamily="34" charset="0"/>
              </a:rPr>
              <a:t>Performance Evaluation</a:t>
            </a:r>
            <a:r>
              <a:rPr lang="en-IN" sz="2000" dirty="0"/>
              <a:t>:</a:t>
            </a:r>
          </a:p>
          <a:p>
            <a:endParaRPr lang="en-IN" sz="2000" dirty="0"/>
          </a:p>
          <a:p>
            <a:endParaRPr lang="en-IN" sz="2000" dirty="0"/>
          </a:p>
          <a:p>
            <a:r>
              <a:rPr lang="en-IN" sz="2000" dirty="0"/>
              <a:t>Cross Validation Score:</a:t>
            </a:r>
          </a:p>
          <a:p>
            <a:endParaRPr lang="en-IN" sz="2000" dirty="0"/>
          </a:p>
        </p:txBody>
      </p:sp>
      <p:pic>
        <p:nvPicPr>
          <p:cNvPr id="9218" name="Picture 2">
            <a:extLst>
              <a:ext uri="{FF2B5EF4-FFF2-40B4-BE49-F238E27FC236}">
                <a16:creationId xmlns:a16="http://schemas.microsoft.com/office/drawing/2014/main" id="{69701C8E-9708-D26C-EDC2-E46C67E36D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9631" y="1764077"/>
            <a:ext cx="8020784" cy="3956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3425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5"/>
            <a:ext cx="10515600" cy="1325563"/>
          </a:xfrm>
        </p:spPr>
        <p:txBody>
          <a:bodyPr>
            <a:normAutofit/>
          </a:bodyPr>
          <a:lstStyle/>
          <a:p>
            <a:r>
              <a:rPr lang="en-GB" sz="4000" b="1" dirty="0">
                <a:latin typeface="Arial Black" panose="020B0A04020102020204" pitchFamily="34" charset="0"/>
              </a:rPr>
              <a:t>Conclusion</a:t>
            </a:r>
          </a:p>
        </p:txBody>
      </p:sp>
      <p:sp>
        <p:nvSpPr>
          <p:cNvPr id="3" name="Content Placeholder 2"/>
          <p:cNvSpPr>
            <a:spLocks noGrp="1"/>
          </p:cNvSpPr>
          <p:nvPr>
            <p:ph idx="1"/>
          </p:nvPr>
        </p:nvSpPr>
        <p:spPr>
          <a:xfrm>
            <a:off x="33215" y="1906953"/>
            <a:ext cx="12072816" cy="4048369"/>
          </a:xfrm>
        </p:spPr>
        <p:txBody>
          <a:bodyPr>
            <a:normAutofit/>
          </a:bodyPr>
          <a:lstStyle/>
          <a:p>
            <a:r>
              <a:rPr lang="en-US" sz="2000" dirty="0"/>
              <a:t>This is a phishing website detection system that focuses on client side implementation with rapid detection so that the users will be warned before getting phished. The main implementation is porting of Random Forest classifier to </a:t>
            </a:r>
            <a:r>
              <a:rPr lang="en-US" sz="2000" dirty="0" err="1"/>
              <a:t>javascript</a:t>
            </a:r>
            <a:r>
              <a:rPr lang="en-US" sz="2000" dirty="0"/>
              <a:t>. Similar works often use webpage features that are not feasible to extract on the client side and this results in the detection being dependent on the network. On the other side, this system uses only features that are possible to extract on the client side and thus it is able to provide rapid detection and better privacy. Although using lesser features results in mild drop in accuracy, it increases the usability of the system. This work has identified a subset of webpage feature that can be implemented on the client side without much effect in accuracy. The port from python to </a:t>
            </a:r>
            <a:r>
              <a:rPr lang="en-US" sz="2000" dirty="0" err="1"/>
              <a:t>javascript</a:t>
            </a:r>
            <a:r>
              <a:rPr lang="en-US" sz="2000" dirty="0"/>
              <a:t> and own implementation of Random Forest in </a:t>
            </a:r>
            <a:r>
              <a:rPr lang="en-US" sz="2000" dirty="0" err="1"/>
              <a:t>javascript</a:t>
            </a:r>
            <a:r>
              <a:rPr lang="en-US" sz="2000" dirty="0"/>
              <a:t> further helped in rapid detection as the JSON representation of the model and the classification script is designed with time complexity in mind. The plugin is able to detect the phishing even before the page loads completely. The F1 score calculated on the test set on the client side is 0.886</a:t>
            </a:r>
            <a:endParaRPr lang="en-GB" sz="2000" dirty="0"/>
          </a:p>
        </p:txBody>
      </p:sp>
    </p:spTree>
    <p:extLst>
      <p:ext uri="{BB962C8B-B14F-4D97-AF65-F5344CB8AC3E}">
        <p14:creationId xmlns:p14="http://schemas.microsoft.com/office/powerpoint/2010/main" val="22385711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5"/>
            <a:ext cx="10515600" cy="1325563"/>
          </a:xfrm>
        </p:spPr>
        <p:txBody>
          <a:bodyPr>
            <a:normAutofit/>
          </a:bodyPr>
          <a:lstStyle/>
          <a:p>
            <a:r>
              <a:rPr lang="en-GB" sz="4000" b="1" dirty="0">
                <a:latin typeface="Arial Black" panose="020B0A04020102020204" pitchFamily="34" charset="0"/>
              </a:rPr>
              <a:t>References</a:t>
            </a:r>
          </a:p>
        </p:txBody>
      </p:sp>
      <p:sp>
        <p:nvSpPr>
          <p:cNvPr id="3" name="Content Placeholder 2"/>
          <p:cNvSpPr>
            <a:spLocks noGrp="1"/>
          </p:cNvSpPr>
          <p:nvPr>
            <p:ph idx="1"/>
          </p:nvPr>
        </p:nvSpPr>
        <p:spPr>
          <a:xfrm>
            <a:off x="17585" y="1253331"/>
            <a:ext cx="10515600" cy="4351338"/>
          </a:xfrm>
        </p:spPr>
        <p:txBody>
          <a:bodyPr>
            <a:normAutofit fontScale="92500" lnSpcReduction="20000"/>
          </a:bodyPr>
          <a:lstStyle/>
          <a:p>
            <a:r>
              <a:rPr lang="en-IN" sz="2200" dirty="0"/>
              <a:t>[1] A. Subasi, E. </a:t>
            </a:r>
            <a:r>
              <a:rPr lang="en-IN" sz="2200" dirty="0" err="1"/>
              <a:t>Molah</a:t>
            </a:r>
            <a:r>
              <a:rPr lang="en-IN" sz="2200" dirty="0"/>
              <a:t>, F. </a:t>
            </a:r>
            <a:r>
              <a:rPr lang="en-IN" sz="2200" dirty="0" err="1"/>
              <a:t>Almkallawi</a:t>
            </a:r>
            <a:r>
              <a:rPr lang="en-IN" sz="2200" dirty="0"/>
              <a:t>, and T. J. </a:t>
            </a:r>
            <a:r>
              <a:rPr lang="en-IN" sz="2200" dirty="0" err="1"/>
              <a:t>Chaudhery</a:t>
            </a:r>
            <a:r>
              <a:rPr lang="en-IN" sz="2200" dirty="0"/>
              <a:t>, “Intelligent phishing website detection using random forest classifier,” 2017 International Conference on Electrical and Computing Technologies and Applications (ICECTA), Nov. 2017.</a:t>
            </a:r>
          </a:p>
          <a:p>
            <a:pPr marL="0" indent="0">
              <a:buNone/>
            </a:pPr>
            <a:r>
              <a:rPr lang="en-IN" sz="2200" dirty="0"/>
              <a:t> </a:t>
            </a:r>
          </a:p>
          <a:p>
            <a:r>
              <a:rPr lang="en-IN" sz="2200" dirty="0"/>
              <a:t>[2] “UCI Machine Learning Repository: Phishing Websites Data Set,” [Online]. Available: https://archive.ics.uci.edu/ml/datasets/ phishing websites.</a:t>
            </a:r>
          </a:p>
          <a:p>
            <a:endParaRPr lang="en-IN" sz="2200" dirty="0"/>
          </a:p>
          <a:p>
            <a:r>
              <a:rPr lang="en-IN" sz="2200" dirty="0"/>
              <a:t> [3] J.-H. Li and S.-D. Wang, “</a:t>
            </a:r>
            <a:r>
              <a:rPr lang="en-IN" sz="2200" dirty="0" err="1"/>
              <a:t>PhishBox</a:t>
            </a:r>
            <a:r>
              <a:rPr lang="en-IN" sz="2200" dirty="0"/>
              <a:t>: An Approach for Phishing Validation and Detection,” 2017 IEEE 15th Intl Conf on Dependable, Autonomic and Secure Computing, 15th Intl Conf on Pervasive Intelligence and Computing, 3rd Intl Conf on Big Data Intelligence and Computing and Cyber Science and Technology Congress(DASC/</a:t>
            </a:r>
            <a:r>
              <a:rPr lang="en-IN" sz="2200" dirty="0" err="1"/>
              <a:t>PiCom</a:t>
            </a:r>
            <a:r>
              <a:rPr lang="en-IN" sz="2200" dirty="0"/>
              <a:t>/</a:t>
            </a:r>
            <a:r>
              <a:rPr lang="en-IN" sz="2200" dirty="0" err="1"/>
              <a:t>DataCom</a:t>
            </a:r>
            <a:r>
              <a:rPr lang="en-IN" sz="2200" dirty="0"/>
              <a:t>/</a:t>
            </a:r>
            <a:r>
              <a:rPr lang="en-IN" sz="2200" dirty="0" err="1"/>
              <a:t>CyberSciTech</a:t>
            </a:r>
            <a:r>
              <a:rPr lang="en-IN" sz="2200" dirty="0"/>
              <a:t>), 2017.</a:t>
            </a:r>
          </a:p>
          <a:p>
            <a:pPr marL="0" indent="0">
              <a:buNone/>
            </a:pPr>
            <a:endParaRPr lang="en-IN" sz="2200" dirty="0"/>
          </a:p>
          <a:p>
            <a:r>
              <a:rPr lang="en-IN" sz="2200" dirty="0"/>
              <a:t> [4] A. A. Ahmed and N. A. Abdullah, “Real time detection of phishing websites,” 2016 IEEE 7th Annual Information Technology, Electronics and Mobile Communication Conference (IEMCON), 2016.</a:t>
            </a:r>
          </a:p>
          <a:p>
            <a:endParaRPr lang="en-GB" dirty="0"/>
          </a:p>
        </p:txBody>
      </p:sp>
    </p:spTree>
    <p:extLst>
      <p:ext uri="{BB962C8B-B14F-4D97-AF65-F5344CB8AC3E}">
        <p14:creationId xmlns:p14="http://schemas.microsoft.com/office/powerpoint/2010/main" val="3613863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D50649-0C36-1D09-A250-9FFF5C50F1D8}"/>
              </a:ext>
            </a:extLst>
          </p:cNvPr>
          <p:cNvSpPr txBox="1"/>
          <p:nvPr/>
        </p:nvSpPr>
        <p:spPr>
          <a:xfrm>
            <a:off x="398585" y="382954"/>
            <a:ext cx="11496430" cy="4524315"/>
          </a:xfrm>
          <a:prstGeom prst="rect">
            <a:avLst/>
          </a:prstGeom>
          <a:noFill/>
        </p:spPr>
        <p:txBody>
          <a:bodyPr wrap="square" rtlCol="0">
            <a:spAutoFit/>
          </a:bodyPr>
          <a:lstStyle/>
          <a:p>
            <a:r>
              <a:rPr lang="en-IN" dirty="0"/>
              <a:t> [5] R. </a:t>
            </a:r>
            <a:r>
              <a:rPr lang="en-IN" dirty="0" err="1"/>
              <a:t>Aravindhan</a:t>
            </a:r>
            <a:r>
              <a:rPr lang="en-IN" dirty="0"/>
              <a:t>, R. </a:t>
            </a:r>
            <a:r>
              <a:rPr lang="en-IN" dirty="0" err="1"/>
              <a:t>Shanmugalakshmi</a:t>
            </a:r>
            <a:r>
              <a:rPr lang="en-IN" dirty="0"/>
              <a:t>, K. Ramya, and S. C., “Certain investigation on web application security: Phishing detection and phishing target discovery,” 2016 3rd International Conference on Advanced Computing and Communication Systems (ICACCS), 2016. 35 </a:t>
            </a:r>
          </a:p>
          <a:p>
            <a:endParaRPr lang="en-IN" dirty="0"/>
          </a:p>
          <a:p>
            <a:r>
              <a:rPr lang="en-IN" dirty="0"/>
              <a:t>[6] S. B. </a:t>
            </a:r>
            <a:r>
              <a:rPr lang="en-IN" dirty="0" err="1"/>
              <a:t>K.p</a:t>
            </a:r>
            <a:r>
              <a:rPr lang="en-IN" dirty="0"/>
              <a:t>, “Phishing Detection in Websites Using Neural Networks and Firefly,” International Journal Of Engineering And Computer Science, 2016. </a:t>
            </a:r>
          </a:p>
          <a:p>
            <a:endParaRPr lang="en-IN" dirty="0"/>
          </a:p>
          <a:p>
            <a:r>
              <a:rPr lang="en-IN" dirty="0"/>
              <a:t>[7] “An Efficient Approaches For Website Phishing Detection Using Supervised Machine Learning Technique,” International Journal of Advance Engineering and Research Development, vol. 2, no. 05, 2015.</a:t>
            </a:r>
          </a:p>
          <a:p>
            <a:endParaRPr lang="en-IN" dirty="0"/>
          </a:p>
          <a:p>
            <a:r>
              <a:rPr lang="en-IN" dirty="0"/>
              <a:t> [8] S. Gupta and A. Singhal, “Phishing URL detection by using artificial neural network with PSO,” 2017 2nd International Conference on Telecommunication and Networks (TEL-NET), 2017.</a:t>
            </a:r>
          </a:p>
          <a:p>
            <a:endParaRPr lang="en-IN" dirty="0"/>
          </a:p>
          <a:p>
            <a:r>
              <a:rPr lang="en-IN" dirty="0"/>
              <a:t> [9] Ammar </a:t>
            </a:r>
            <a:r>
              <a:rPr lang="en-IN" dirty="0" err="1"/>
              <a:t>ALmomani</a:t>
            </a:r>
            <a:r>
              <a:rPr lang="en-IN" dirty="0"/>
              <a:t>, G. B. B, Tat-Chee Wan, </a:t>
            </a:r>
            <a:r>
              <a:rPr lang="en-IN" dirty="0" err="1"/>
              <a:t>Altyeb</a:t>
            </a:r>
            <a:r>
              <a:rPr lang="en-IN" dirty="0"/>
              <a:t> </a:t>
            </a:r>
            <a:r>
              <a:rPr lang="en-IN" dirty="0" err="1"/>
              <a:t>Altaher</a:t>
            </a:r>
            <a:r>
              <a:rPr lang="en-IN" dirty="0"/>
              <a:t>, and </a:t>
            </a:r>
            <a:r>
              <a:rPr lang="en-IN" dirty="0" err="1"/>
              <a:t>Selvakumar</a:t>
            </a:r>
            <a:r>
              <a:rPr lang="en-IN" dirty="0"/>
              <a:t> Manickam, “Phishing Dynamic Evolving Neural Fuzzy Framework for ...,” Jan-2013. [Online]. Available: https://arxiv.org/ pdf/1302.0629</a:t>
            </a:r>
            <a:endParaRPr lang="en-GB" dirty="0"/>
          </a:p>
          <a:p>
            <a:endParaRPr lang="en-IN" dirty="0"/>
          </a:p>
        </p:txBody>
      </p:sp>
    </p:spTree>
    <p:extLst>
      <p:ext uri="{BB962C8B-B14F-4D97-AF65-F5344CB8AC3E}">
        <p14:creationId xmlns:p14="http://schemas.microsoft.com/office/powerpoint/2010/main" val="3550911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B79D8A-833D-FA4E-3629-52577A67D5D6}"/>
              </a:ext>
            </a:extLst>
          </p:cNvPr>
          <p:cNvSpPr txBox="1"/>
          <p:nvPr/>
        </p:nvSpPr>
        <p:spPr>
          <a:xfrm>
            <a:off x="203200" y="359507"/>
            <a:ext cx="7995138" cy="7786747"/>
          </a:xfrm>
          <a:prstGeom prst="rect">
            <a:avLst/>
          </a:prstGeom>
          <a:noFill/>
        </p:spPr>
        <p:txBody>
          <a:bodyPr wrap="square" rtlCol="0">
            <a:spAutoFit/>
          </a:bodyPr>
          <a:lstStyle/>
          <a:p>
            <a:r>
              <a:rPr lang="en-US" sz="2000" dirty="0"/>
              <a:t>1.  Directory Based Approach:-</a:t>
            </a:r>
          </a:p>
          <a:p>
            <a:endParaRPr lang="en-US" sz="2000" dirty="0"/>
          </a:p>
          <a:p>
            <a:pPr marL="285750" indent="-285750">
              <a:buFont typeface="Arial" panose="020B0604020202020204" pitchFamily="34" charset="0"/>
              <a:buChar char="•"/>
            </a:pPr>
            <a:r>
              <a:rPr lang="en-US" sz="2000" dirty="0"/>
              <a:t>Directory of all phishing websites</a:t>
            </a:r>
          </a:p>
          <a:p>
            <a:pPr marL="285750" indent="-285750">
              <a:buFont typeface="Arial" panose="020B0604020202020204" pitchFamily="34" charset="0"/>
              <a:buChar char="•"/>
            </a:pPr>
            <a:r>
              <a:rPr lang="en-US" sz="2000" dirty="0" err="1"/>
              <a:t>PhishTank</a:t>
            </a:r>
            <a:endParaRPr lang="en-US" sz="2000" dirty="0"/>
          </a:p>
          <a:p>
            <a:pPr marL="285750" indent="-285750">
              <a:buFont typeface="Arial" panose="020B0604020202020204" pitchFamily="34" charset="0"/>
              <a:buChar char="•"/>
            </a:pPr>
            <a:r>
              <a:rPr lang="en-US" sz="2000" dirty="0"/>
              <a:t>Google Safe Browsing API</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Not effective as directory can’t keep the up to date record of all the continuously developed phishing websites.</a:t>
            </a:r>
          </a:p>
          <a:p>
            <a:pPr marL="285750" indent="-285750">
              <a:buFont typeface="Arial" panose="020B0604020202020204" pitchFamily="34" charset="0"/>
              <a:buChar char="•"/>
            </a:pPr>
            <a:r>
              <a:rPr lang="en-US" sz="2000" dirty="0"/>
              <a:t>Leaks browsing </a:t>
            </a:r>
            <a:r>
              <a:rPr lang="en-US" sz="2000" dirty="0" err="1"/>
              <a:t>behaviour</a:t>
            </a:r>
            <a:r>
              <a:rPr lang="en-US" sz="2000" dirty="0"/>
              <a:t>.</a:t>
            </a:r>
          </a:p>
          <a:p>
            <a:endParaRPr lang="en-US" sz="2000" dirty="0"/>
          </a:p>
          <a:p>
            <a:r>
              <a:rPr lang="en-US" sz="2000" dirty="0"/>
              <a:t>2.  Rule Based Approach:-</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Easier implementation on the client side.</a:t>
            </a:r>
          </a:p>
          <a:p>
            <a:pPr marL="342900" indent="-342900">
              <a:buFont typeface="Arial" panose="020B0604020202020204" pitchFamily="34" charset="0"/>
              <a:buChar char="•"/>
            </a:pPr>
            <a:r>
              <a:rPr lang="en-US" sz="2000" dirty="0"/>
              <a:t>Not more accurate as compared to the ML Based approach.</a:t>
            </a:r>
          </a:p>
          <a:p>
            <a:pPr marL="342900" indent="-342900">
              <a:buFont typeface="Arial" panose="020B0604020202020204" pitchFamily="34" charset="0"/>
              <a:buChar char="•"/>
            </a:pPr>
            <a:r>
              <a:rPr lang="en-US" sz="2000" dirty="0" err="1"/>
              <a:t>PhishDetector</a:t>
            </a:r>
            <a:endParaRPr lang="en-US" sz="2000" dirty="0"/>
          </a:p>
          <a:p>
            <a:pPr marL="342900" indent="-342900">
              <a:buFont typeface="Arial" panose="020B0604020202020204" pitchFamily="34" charset="0"/>
              <a:buChar char="•"/>
            </a:pPr>
            <a:r>
              <a:rPr lang="en-US" sz="2000" dirty="0" err="1"/>
              <a:t>PhishNet</a:t>
            </a:r>
            <a:r>
              <a:rPr lang="en-US" sz="2000" dirty="0"/>
              <a:t>    </a:t>
            </a:r>
          </a:p>
          <a:p>
            <a:pPr marL="342900" indent="-342900">
              <a:buFont typeface="Arial" panose="020B0604020202020204" pitchFamily="34" charset="0"/>
              <a:buChar char="•"/>
            </a:pPr>
            <a:r>
              <a:rPr lang="en-US" sz="2000" dirty="0"/>
              <a:t>Spoof Guard</a:t>
            </a:r>
          </a:p>
          <a:p>
            <a:pPr marL="342900" indent="-342900">
              <a:buFont typeface="Arial" panose="020B0604020202020204" pitchFamily="34" charset="0"/>
              <a:buChar char="•"/>
            </a:pPr>
            <a:r>
              <a:rPr lang="en-US" sz="2000" dirty="0" err="1"/>
              <a:t>Phishwish</a:t>
            </a:r>
            <a:endParaRPr lang="en-US" sz="2000" dirty="0"/>
          </a:p>
          <a:p>
            <a:pPr marL="285750" indent="-285750">
              <a:buFont typeface="Arial" panose="020B0604020202020204" pitchFamily="34" charset="0"/>
              <a:buChar char="•"/>
            </a:pPr>
            <a:endParaRPr lang="en-US" sz="2000" dirty="0"/>
          </a:p>
          <a:p>
            <a:pPr marL="457200" indent="-457200">
              <a:buFont typeface="+mj-lt"/>
              <a:buAutoNum type="arabicPeriod"/>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algn="just"/>
            <a:r>
              <a:rPr lang="en-US" sz="2000" dirty="0"/>
              <a:t>     </a:t>
            </a:r>
            <a:endParaRPr lang="en-IN" sz="2000" dirty="0"/>
          </a:p>
        </p:txBody>
      </p:sp>
    </p:spTree>
    <p:extLst>
      <p:ext uri="{BB962C8B-B14F-4D97-AF65-F5344CB8AC3E}">
        <p14:creationId xmlns:p14="http://schemas.microsoft.com/office/powerpoint/2010/main" val="913387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dirty="0"/>
              <a:t>Thank You</a:t>
            </a:r>
          </a:p>
        </p:txBody>
      </p:sp>
      <p:pic>
        <p:nvPicPr>
          <p:cNvPr id="4" name="Picture 6" descr="http://cdn.worldofflowers.eu/media/productphotos/1146.jpg"/>
          <p:cNvPicPr>
            <a:picLocks noChangeAspect="1" noChangeArrowheads="1"/>
          </p:cNvPicPr>
          <p:nvPr/>
        </p:nvPicPr>
        <p:blipFill>
          <a:blip r:embed="rId2">
            <a:extLst>
              <a:ext uri="{28A0092B-C50C-407E-A947-70E740481C1C}">
                <a14:useLocalDpi xmlns:a14="http://schemas.microsoft.com/office/drawing/2010/main" val="0"/>
              </a:ext>
            </a:extLst>
          </a:blip>
          <a:srcRect t="5981" b="8089"/>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557D68-21A5-FA09-72D2-B27769DA6D29}"/>
              </a:ext>
            </a:extLst>
          </p:cNvPr>
          <p:cNvSpPr txBox="1"/>
          <p:nvPr/>
        </p:nvSpPr>
        <p:spPr>
          <a:xfrm>
            <a:off x="70337" y="257908"/>
            <a:ext cx="11926277" cy="7694414"/>
          </a:xfrm>
          <a:prstGeom prst="rect">
            <a:avLst/>
          </a:prstGeom>
          <a:noFill/>
        </p:spPr>
        <p:txBody>
          <a:bodyPr wrap="square" rtlCol="0">
            <a:spAutoFit/>
          </a:bodyPr>
          <a:lstStyle/>
          <a:p>
            <a:r>
              <a:rPr lang="en-IN" sz="2000" dirty="0"/>
              <a:t>3.  Machine Learning Based Approach:-</a:t>
            </a:r>
          </a:p>
          <a:p>
            <a:r>
              <a:rPr lang="en-IN" sz="2000" dirty="0"/>
              <a:t> </a:t>
            </a:r>
          </a:p>
          <a:p>
            <a:pPr marL="285750" indent="-285750">
              <a:buFont typeface="Arial" panose="020B0604020202020204" pitchFamily="34" charset="0"/>
              <a:buChar char="•"/>
            </a:pPr>
            <a:r>
              <a:rPr lang="en-IN" sz="2000" dirty="0"/>
              <a:t>Random Forest Classifier:- 97.36% </a:t>
            </a:r>
          </a:p>
          <a:p>
            <a:pPr marL="285750" indent="-285750">
              <a:buFont typeface="Arial" panose="020B0604020202020204" pitchFamily="34" charset="0"/>
              <a:buChar char="•"/>
            </a:pPr>
            <a:r>
              <a:rPr lang="en-IN" sz="2000" dirty="0"/>
              <a:t>Ensemble model uses CART algorithm</a:t>
            </a:r>
          </a:p>
          <a:p>
            <a:pPr marL="285750" indent="-285750">
              <a:buFont typeface="Arial" panose="020B0604020202020204" pitchFamily="34" charset="0"/>
              <a:buChar char="•"/>
            </a:pPr>
            <a:r>
              <a:rPr lang="en-IN" sz="2000" dirty="0"/>
              <a:t>Phishing validation and detection with low rate of false alarm.</a:t>
            </a:r>
          </a:p>
          <a:p>
            <a:pPr marL="285750" indent="-285750">
              <a:buFont typeface="Arial" panose="020B0604020202020204" pitchFamily="34" charset="0"/>
              <a:buChar char="•"/>
            </a:pPr>
            <a:endParaRPr lang="en-IN" sz="2000" dirty="0"/>
          </a:p>
          <a:p>
            <a:pPr algn="just"/>
            <a:r>
              <a:rPr lang="en-IN" sz="2000" dirty="0"/>
              <a:t>Based on </a:t>
            </a:r>
            <a:r>
              <a:rPr lang="en-IN" sz="2000" dirty="0" err="1"/>
              <a:t>comparision</a:t>
            </a:r>
            <a:r>
              <a:rPr lang="en-IN" sz="2000" dirty="0"/>
              <a:t> of different ML techniques,</a:t>
            </a:r>
            <a:r>
              <a:rPr lang="en-US" sz="2000" dirty="0"/>
              <a:t>  random forest classifier seems to perform better  .</a:t>
            </a:r>
          </a:p>
          <a:p>
            <a:pPr algn="just"/>
            <a:endParaRPr lang="en-US" sz="2000" dirty="0"/>
          </a:p>
          <a:p>
            <a:r>
              <a:rPr lang="en-US" sz="2000" dirty="0"/>
              <a:t>To </a:t>
            </a:r>
            <a:r>
              <a:rPr lang="en-US" sz="2000" dirty="0" err="1"/>
              <a:t>benifit</a:t>
            </a:r>
            <a:r>
              <a:rPr lang="en-US" sz="2000" dirty="0"/>
              <a:t> an end user:-implement detection in a browser plugin. So that the user can be warned in real time as he browses a phishing site</a:t>
            </a:r>
          </a:p>
          <a:p>
            <a:endParaRPr lang="en-US" sz="2000" dirty="0"/>
          </a:p>
          <a:p>
            <a:r>
              <a:rPr lang="en-US" sz="2000" dirty="0"/>
              <a:t>Browser extensions have restrictions:-</a:t>
            </a:r>
          </a:p>
          <a:p>
            <a:pPr marL="342900" indent="-342900">
              <a:buFont typeface="Arial" panose="020B0604020202020204" pitchFamily="34" charset="0"/>
              <a:buChar char="•"/>
            </a:pPr>
            <a:r>
              <a:rPr lang="en-US" sz="2000" dirty="0"/>
              <a:t> Can be written only in JavaScript.</a:t>
            </a:r>
          </a:p>
          <a:p>
            <a:pPr marL="342900" indent="-342900">
              <a:buFont typeface="Arial" panose="020B0604020202020204" pitchFamily="34" charset="0"/>
              <a:buChar char="•"/>
            </a:pPr>
            <a:r>
              <a:rPr lang="en-US" sz="2000" dirty="0"/>
              <a:t> Have limited access to page URL and resources.</a:t>
            </a:r>
          </a:p>
          <a:p>
            <a:pPr marL="342900" indent="-342900">
              <a:buFont typeface="Arial" panose="020B0604020202020204" pitchFamily="34" charset="0"/>
              <a:buChar char="•"/>
            </a:pPr>
            <a:endParaRPr lang="en-US" sz="2000" dirty="0"/>
          </a:p>
          <a:p>
            <a:r>
              <a:rPr lang="en-US" sz="2000" dirty="0"/>
              <a:t>Existing plugins send the URL to a server, so that the classification can be done in the server and the result is returned to the plugin.</a:t>
            </a:r>
          </a:p>
          <a:p>
            <a:endParaRPr lang="en-US" sz="2000" dirty="0"/>
          </a:p>
          <a:p>
            <a:endParaRPr lang="en-US" sz="2000" dirty="0"/>
          </a:p>
          <a:p>
            <a:endParaRPr lang="en-US" sz="2000" dirty="0"/>
          </a:p>
          <a:p>
            <a:endParaRPr lang="en-US" sz="2000" dirty="0"/>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024783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BA561B-DF8C-1371-29BB-E7C018EE1A42}"/>
              </a:ext>
            </a:extLst>
          </p:cNvPr>
          <p:cNvSpPr txBox="1"/>
          <p:nvPr/>
        </p:nvSpPr>
        <p:spPr>
          <a:xfrm>
            <a:off x="0" y="578339"/>
            <a:ext cx="11832493" cy="5293757"/>
          </a:xfrm>
          <a:prstGeom prst="rect">
            <a:avLst/>
          </a:prstGeom>
          <a:noFill/>
        </p:spPr>
        <p:txBody>
          <a:bodyPr wrap="square" rtlCol="0">
            <a:spAutoFit/>
          </a:bodyPr>
          <a:lstStyle/>
          <a:p>
            <a:r>
              <a:rPr lang="en-IN" sz="2000" dirty="0"/>
              <a:t>Our project aim to </a:t>
            </a:r>
            <a:r>
              <a:rPr lang="en-US" sz="2000" dirty="0"/>
              <a:t>implement the plugin on a chrome browser plugin which can do the classification without an external server.</a:t>
            </a:r>
          </a:p>
          <a:p>
            <a:endParaRPr lang="en-US" sz="2000" dirty="0"/>
          </a:p>
          <a:p>
            <a:r>
              <a:rPr lang="en-US" sz="2000" dirty="0">
                <a:latin typeface="Arial Black" panose="020B0A04020102020204" pitchFamily="34" charset="0"/>
              </a:rPr>
              <a:t>Advantages:-</a:t>
            </a:r>
          </a:p>
          <a:p>
            <a:endParaRPr lang="en-US" sz="2000" dirty="0"/>
          </a:p>
          <a:p>
            <a:pPr marL="285750" indent="-285750">
              <a:buFont typeface="Arial" panose="020B0604020202020204" pitchFamily="34" charset="0"/>
              <a:buChar char="•"/>
            </a:pPr>
            <a:r>
              <a:rPr lang="en-US" sz="2000" dirty="0"/>
              <a:t>Enables user privacy. </a:t>
            </a:r>
          </a:p>
          <a:p>
            <a:pPr marL="285750" indent="-285750">
              <a:buFont typeface="Arial" panose="020B0604020202020204" pitchFamily="34" charset="0"/>
              <a:buChar char="•"/>
            </a:pPr>
            <a:r>
              <a:rPr lang="en-US" sz="2000" dirty="0"/>
              <a:t>Rapid detection of phishing website in real time. </a:t>
            </a:r>
          </a:p>
          <a:p>
            <a:pPr marL="285750" indent="-285750">
              <a:buFont typeface="Arial" panose="020B0604020202020204" pitchFamily="34" charset="0"/>
              <a:buChar char="•"/>
            </a:pPr>
            <a:r>
              <a:rPr lang="en-US" sz="2000" dirty="0"/>
              <a:t>Can detect new phishing sites too.</a:t>
            </a:r>
          </a:p>
          <a:p>
            <a:pPr marL="285750" indent="-285750">
              <a:buFont typeface="Arial" panose="020B0604020202020204" pitchFamily="34" charset="0"/>
              <a:buChar char="•"/>
            </a:pPr>
            <a:r>
              <a:rPr lang="en-US" sz="2000" dirty="0"/>
              <a:t>Can interrupt the user incase of phishing</a:t>
            </a:r>
          </a:p>
          <a:p>
            <a:pPr marL="285750" indent="-285750">
              <a:buFont typeface="Arial" panose="020B0604020202020204" pitchFamily="34" charset="0"/>
              <a:buChar char="•"/>
            </a:pPr>
            <a:r>
              <a:rPr lang="en-US" sz="2000" dirty="0"/>
              <a:t>Reduces network latency.</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latin typeface="Arial Black" panose="020B0A04020102020204" pitchFamily="34" charset="0"/>
              </a:rPr>
              <a:t>Opportunities:</a:t>
            </a:r>
            <a:r>
              <a:rPr lang="en-US" sz="2000" dirty="0"/>
              <a: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Everyone conscious of privacy and security can use this plugin. </a:t>
            </a:r>
          </a:p>
          <a:p>
            <a:pPr marL="285750" indent="-285750">
              <a:buFont typeface="Arial" panose="020B0604020202020204" pitchFamily="34" charset="0"/>
              <a:buChar char="•"/>
            </a:pPr>
            <a:r>
              <a:rPr lang="en-US" sz="2000" dirty="0"/>
              <a:t>Non technical people who do business transactions are vulnerable to phishing and they are potential end users for this</a:t>
            </a:r>
          </a:p>
          <a:p>
            <a:endParaRPr lang="en-IN" dirty="0"/>
          </a:p>
        </p:txBody>
      </p:sp>
    </p:spTree>
    <p:extLst>
      <p:ext uri="{BB962C8B-B14F-4D97-AF65-F5344CB8AC3E}">
        <p14:creationId xmlns:p14="http://schemas.microsoft.com/office/powerpoint/2010/main" val="4200489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708" y="132677"/>
            <a:ext cx="10515600" cy="1096719"/>
          </a:xfrm>
        </p:spPr>
        <p:txBody>
          <a:bodyPr>
            <a:normAutofit/>
          </a:bodyPr>
          <a:lstStyle/>
          <a:p>
            <a:r>
              <a:rPr lang="en-GB" sz="4000" b="1" dirty="0">
                <a:latin typeface="Arial Black" panose="020B0A04020102020204" pitchFamily="34" charset="0"/>
              </a:rPr>
              <a:t>Literature Review</a:t>
            </a:r>
          </a:p>
        </p:txBody>
      </p:sp>
      <p:sp>
        <p:nvSpPr>
          <p:cNvPr id="3" name="Content Placeholder 2"/>
          <p:cNvSpPr>
            <a:spLocks noGrp="1"/>
          </p:cNvSpPr>
          <p:nvPr>
            <p:ph idx="1"/>
          </p:nvPr>
        </p:nvSpPr>
        <p:spPr>
          <a:xfrm>
            <a:off x="41031" y="1391138"/>
            <a:ext cx="11275646" cy="4684225"/>
          </a:xfrm>
        </p:spPr>
        <p:txBody>
          <a:bodyPr>
            <a:normAutofit/>
          </a:bodyPr>
          <a:lstStyle/>
          <a:p>
            <a:pPr marL="0" indent="0">
              <a:buNone/>
            </a:pPr>
            <a:r>
              <a:rPr lang="en-US" sz="2000" dirty="0"/>
              <a:t>A literature survey, also commonly referred to as a literature review, is a critical and systematic analysis of scholarly articles, books, dissertations, conference proceedings, and other sources relevant to a particular research topic or area of study. </a:t>
            </a:r>
          </a:p>
          <a:p>
            <a:pPr marL="0" indent="0">
              <a:buNone/>
            </a:pPr>
            <a:endParaRPr lang="en-US" sz="2000" dirty="0"/>
          </a:p>
          <a:p>
            <a:r>
              <a:rPr lang="en-US" sz="2000" dirty="0"/>
              <a:t>Phishing in Online Banking.</a:t>
            </a:r>
          </a:p>
          <a:p>
            <a:r>
              <a:rPr lang="en-US" sz="2000" dirty="0"/>
              <a:t>A Literature Review on Phishing Attacks.</a:t>
            </a:r>
          </a:p>
          <a:p>
            <a:r>
              <a:rPr lang="en-US" sz="2000" dirty="0"/>
              <a:t>A Study of Phishing Attacks and Countermeasures.</a:t>
            </a:r>
          </a:p>
          <a:p>
            <a:r>
              <a:rPr lang="en-US" sz="2000" dirty="0"/>
              <a:t>Preventing Phishing Attacks: A Survey.</a:t>
            </a:r>
          </a:p>
          <a:p>
            <a:r>
              <a:rPr lang="en-US" sz="2000" dirty="0"/>
              <a:t>A Survey of Phishing Detection and Prevention Techniques.</a:t>
            </a:r>
          </a:p>
          <a:p>
            <a:r>
              <a:rPr lang="en-US" sz="2000" dirty="0"/>
              <a:t>A Machine Learning-Based Approach for Phishing Detection and Prevention.</a:t>
            </a:r>
          </a:p>
          <a:p>
            <a:r>
              <a:rPr lang="en-US" sz="2000" dirty="0"/>
              <a:t>A Survey of Phishing Detection and Email Address Verification.</a:t>
            </a:r>
          </a:p>
          <a:p>
            <a:endParaRPr lang="en-GB" sz="2000" dirty="0"/>
          </a:p>
        </p:txBody>
      </p:sp>
    </p:spTree>
    <p:extLst>
      <p:ext uri="{BB962C8B-B14F-4D97-AF65-F5344CB8AC3E}">
        <p14:creationId xmlns:p14="http://schemas.microsoft.com/office/powerpoint/2010/main" val="3767711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415" y="-218831"/>
            <a:ext cx="11244385" cy="1617785"/>
          </a:xfrm>
        </p:spPr>
        <p:txBody>
          <a:bodyPr>
            <a:normAutofit/>
          </a:bodyPr>
          <a:lstStyle/>
          <a:p>
            <a:r>
              <a:rPr lang="en-GB" sz="4000" b="1" dirty="0">
                <a:latin typeface="Arial Black" panose="020B0A04020102020204" pitchFamily="34" charset="0"/>
              </a:rPr>
              <a:t>Research Gaps Identified</a:t>
            </a:r>
          </a:p>
        </p:txBody>
      </p:sp>
      <p:sp>
        <p:nvSpPr>
          <p:cNvPr id="3" name="Content Placeholder 2"/>
          <p:cNvSpPr>
            <a:spLocks noGrp="1"/>
          </p:cNvSpPr>
          <p:nvPr>
            <p:ph idx="1"/>
          </p:nvPr>
        </p:nvSpPr>
        <p:spPr>
          <a:xfrm>
            <a:off x="0" y="1312985"/>
            <a:ext cx="11244385" cy="4551363"/>
          </a:xfrm>
        </p:spPr>
        <p:txBody>
          <a:bodyPr>
            <a:normAutofit/>
          </a:bodyPr>
          <a:lstStyle/>
          <a:p>
            <a:r>
              <a:rPr lang="en-US" sz="2000" dirty="0"/>
              <a:t>Detecting phishing websites often include lookup in a directory of malicious sites.</a:t>
            </a:r>
          </a:p>
          <a:p>
            <a:r>
              <a:rPr lang="en-US" sz="2000" dirty="0"/>
              <a:t>Most of the phishing websites are short lived, the directory cannot always keep track of all, including new phishing websites. </a:t>
            </a:r>
          </a:p>
          <a:p>
            <a:r>
              <a:rPr lang="en-US" sz="2000" dirty="0"/>
              <a:t>So the problem of detecting phishing websites can be solved in a better way by machine learning techniques. </a:t>
            </a:r>
          </a:p>
          <a:p>
            <a:r>
              <a:rPr lang="en-US" sz="2000" dirty="0"/>
              <a:t>Based on a comparison of different ML techniques, the random forest classifier seems to perform better.</a:t>
            </a:r>
          </a:p>
          <a:p>
            <a:r>
              <a:rPr lang="en-US" sz="2000" dirty="0"/>
              <a:t> Only way for an end user to benefit from this is to implement detection in a browser plugin. So that the user can be warned in real time as he browses a phishing site. </a:t>
            </a:r>
          </a:p>
          <a:p>
            <a:pPr marL="0" indent="0">
              <a:buNone/>
            </a:pPr>
            <a:r>
              <a:rPr lang="en-US" sz="2000" dirty="0"/>
              <a:t> </a:t>
            </a:r>
          </a:p>
          <a:p>
            <a:pPr marL="0" indent="0">
              <a:buNone/>
            </a:pPr>
            <a:r>
              <a:rPr lang="en-US" sz="2000" dirty="0"/>
              <a:t>Browser extensions have restrictions:- </a:t>
            </a:r>
          </a:p>
          <a:p>
            <a:r>
              <a:rPr lang="en-US" sz="2000" dirty="0"/>
              <a:t>they can be written only in </a:t>
            </a:r>
            <a:r>
              <a:rPr lang="en-US" sz="2000" dirty="0" err="1"/>
              <a:t>javascript</a:t>
            </a:r>
            <a:r>
              <a:rPr lang="en-US" sz="2000" dirty="0"/>
              <a:t>.</a:t>
            </a:r>
          </a:p>
          <a:p>
            <a:r>
              <a:rPr lang="en-US" sz="2000" dirty="0"/>
              <a:t>they have limited access to page URLs and resources.</a:t>
            </a:r>
          </a:p>
        </p:txBody>
      </p:sp>
    </p:spTree>
    <p:extLst>
      <p:ext uri="{BB962C8B-B14F-4D97-AF65-F5344CB8AC3E}">
        <p14:creationId xmlns:p14="http://schemas.microsoft.com/office/powerpoint/2010/main" val="2547126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795D5A-AE4E-94D2-F39D-18192D12BCA6}"/>
              </a:ext>
            </a:extLst>
          </p:cNvPr>
          <p:cNvSpPr txBox="1"/>
          <p:nvPr/>
        </p:nvSpPr>
        <p:spPr>
          <a:xfrm>
            <a:off x="78153" y="305068"/>
            <a:ext cx="11762154" cy="6247864"/>
          </a:xfrm>
          <a:prstGeom prst="rect">
            <a:avLst/>
          </a:prstGeom>
          <a:noFill/>
        </p:spPr>
        <p:txBody>
          <a:bodyPr wrap="square" rtlCol="0">
            <a:spAutoFit/>
          </a:bodyPr>
          <a:lstStyle/>
          <a:p>
            <a:r>
              <a:rPr lang="en-US" sz="2000" dirty="0"/>
              <a:t>Existing plugins send the URL to a server, so that the classification can be done in the server and the result is returned to the plugin.</a:t>
            </a:r>
          </a:p>
          <a:p>
            <a:endParaRPr lang="en-US" sz="2000" dirty="0"/>
          </a:p>
          <a:p>
            <a:r>
              <a:rPr lang="en-US" sz="2000" dirty="0"/>
              <a:t>Limitations:-</a:t>
            </a:r>
          </a:p>
          <a:p>
            <a:pPr marL="342900" indent="-342900">
              <a:buFont typeface="Arial" panose="020B0604020202020204" pitchFamily="34" charset="0"/>
              <a:buChar char="•"/>
            </a:pPr>
            <a:r>
              <a:rPr lang="en-US" sz="2000" dirty="0"/>
              <a:t>User privacy questioned.</a:t>
            </a:r>
          </a:p>
          <a:p>
            <a:pPr marL="342900" indent="-342900">
              <a:buFont typeface="Arial" panose="020B0604020202020204" pitchFamily="34" charset="0"/>
              <a:buChar char="•"/>
            </a:pPr>
            <a:r>
              <a:rPr lang="en-US" sz="2000" dirty="0"/>
              <a:t>Leads to network latency.</a:t>
            </a:r>
          </a:p>
          <a:p>
            <a:pPr marL="342900" indent="-342900">
              <a:buFont typeface="Arial" panose="020B0604020202020204" pitchFamily="34" charset="0"/>
              <a:buChar char="•"/>
            </a:pPr>
            <a:r>
              <a:rPr lang="en-US" sz="2000" dirty="0"/>
              <a:t>Plugin may fail to warn the user in real time.</a:t>
            </a:r>
          </a:p>
          <a:p>
            <a:endParaRPr lang="en-US" sz="2000" dirty="0"/>
          </a:p>
          <a:p>
            <a:endParaRPr lang="en-US" sz="2000" dirty="0"/>
          </a:p>
          <a:p>
            <a:r>
              <a:rPr lang="en-US" sz="2000" dirty="0"/>
              <a:t>As it is an important security problem and also considering the privacy aspects, we decided to implement this on a chrome browser plugin which can do the classification without an external server.</a:t>
            </a:r>
          </a:p>
          <a:p>
            <a:r>
              <a:rPr lang="en-US" sz="2000" dirty="0"/>
              <a:t> </a:t>
            </a:r>
          </a:p>
          <a:p>
            <a:r>
              <a:rPr lang="en-US" sz="2000" dirty="0"/>
              <a:t>Advantages:-</a:t>
            </a:r>
          </a:p>
          <a:p>
            <a:pPr marL="285750" indent="-285750">
              <a:buFont typeface="Arial" panose="020B0604020202020204" pitchFamily="34" charset="0"/>
              <a:buChar char="•"/>
            </a:pPr>
            <a:r>
              <a:rPr lang="en-US" sz="2000" dirty="0"/>
              <a:t>Enables user privacy. </a:t>
            </a:r>
          </a:p>
          <a:p>
            <a:pPr marL="285750" indent="-285750">
              <a:buFont typeface="Arial" panose="020B0604020202020204" pitchFamily="34" charset="0"/>
              <a:buChar char="•"/>
            </a:pPr>
            <a:r>
              <a:rPr lang="en-US" sz="2000" dirty="0"/>
              <a:t>Rapid detection of phishing website in real time. </a:t>
            </a:r>
          </a:p>
          <a:p>
            <a:pPr marL="285750" indent="-285750">
              <a:buFont typeface="Arial" panose="020B0604020202020204" pitchFamily="34" charset="0"/>
              <a:buChar char="•"/>
            </a:pPr>
            <a:r>
              <a:rPr lang="en-US" sz="2000" dirty="0"/>
              <a:t>Can detect new phishing sites too.</a:t>
            </a:r>
          </a:p>
          <a:p>
            <a:pPr marL="285750" indent="-285750">
              <a:buFont typeface="Arial" panose="020B0604020202020204" pitchFamily="34" charset="0"/>
              <a:buChar char="•"/>
            </a:pPr>
            <a:r>
              <a:rPr lang="en-US" sz="2000" dirty="0"/>
              <a:t>Can interrupt the user incase of phishing</a:t>
            </a:r>
          </a:p>
          <a:p>
            <a:pPr marL="285750" indent="-285750">
              <a:buFont typeface="Arial" panose="020B0604020202020204" pitchFamily="34" charset="0"/>
              <a:buChar char="•"/>
            </a:pPr>
            <a:r>
              <a:rPr lang="en-US" sz="2000" dirty="0"/>
              <a:t>Reduces network latency.</a:t>
            </a:r>
          </a:p>
          <a:p>
            <a:endParaRPr lang="en-US" sz="2000" dirty="0"/>
          </a:p>
          <a:p>
            <a:endParaRPr lang="en-US" sz="2000" dirty="0"/>
          </a:p>
        </p:txBody>
      </p:sp>
    </p:spTree>
    <p:extLst>
      <p:ext uri="{BB962C8B-B14F-4D97-AF65-F5344CB8AC3E}">
        <p14:creationId xmlns:p14="http://schemas.microsoft.com/office/powerpoint/2010/main" val="1525900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4384" y="-56906"/>
            <a:ext cx="10515600" cy="1325563"/>
          </a:xfrm>
        </p:spPr>
        <p:txBody>
          <a:bodyPr>
            <a:normAutofit/>
          </a:bodyPr>
          <a:lstStyle/>
          <a:p>
            <a:r>
              <a:rPr lang="en-GB" sz="4000" b="1" dirty="0">
                <a:latin typeface="Arial Black" panose="020B0A04020102020204" pitchFamily="34" charset="0"/>
              </a:rPr>
              <a:t>Proposed Methodology</a:t>
            </a:r>
          </a:p>
        </p:txBody>
      </p:sp>
      <p:sp>
        <p:nvSpPr>
          <p:cNvPr id="3" name="Content Placeholder 2"/>
          <p:cNvSpPr>
            <a:spLocks noGrp="1"/>
          </p:cNvSpPr>
          <p:nvPr>
            <p:ph idx="1"/>
          </p:nvPr>
        </p:nvSpPr>
        <p:spPr>
          <a:xfrm>
            <a:off x="158262" y="1268657"/>
            <a:ext cx="10515600" cy="4663220"/>
          </a:xfrm>
        </p:spPr>
        <p:txBody>
          <a:bodyPr>
            <a:normAutofit lnSpcReduction="10000"/>
          </a:bodyPr>
          <a:lstStyle/>
          <a:p>
            <a:pPr marL="0" indent="0">
              <a:buNone/>
            </a:pPr>
            <a:r>
              <a:rPr lang="en-US" sz="2000" dirty="0"/>
              <a:t>Reducing Phishing Attacks in Online/Mobile Wallets and Net Banking.</a:t>
            </a:r>
          </a:p>
          <a:p>
            <a:pPr marL="0" indent="0">
              <a:buNone/>
            </a:pPr>
            <a:endParaRPr lang="en-US" sz="2000" dirty="0"/>
          </a:p>
          <a:p>
            <a:pPr marL="0" indent="0">
              <a:buNone/>
            </a:pPr>
            <a:r>
              <a:rPr lang="en-US" sz="2000" dirty="0"/>
              <a:t>1. Phishing Threat Analysis: -</a:t>
            </a:r>
          </a:p>
          <a:p>
            <a:r>
              <a:rPr lang="en-US" sz="1800" dirty="0"/>
              <a:t>Data Collection:</a:t>
            </a:r>
          </a:p>
          <a:p>
            <a:r>
              <a:rPr lang="en-US" sz="1800" dirty="0"/>
              <a:t>Analysis</a:t>
            </a:r>
          </a:p>
          <a:p>
            <a:pPr marL="0" indent="0">
              <a:buNone/>
            </a:pPr>
            <a:r>
              <a:rPr lang="en-US" sz="1800" dirty="0"/>
              <a:t> </a:t>
            </a:r>
          </a:p>
          <a:p>
            <a:pPr marL="0" indent="0">
              <a:buNone/>
            </a:pPr>
            <a:r>
              <a:rPr lang="en-US" sz="2000" dirty="0"/>
              <a:t>2. Literature Review: -</a:t>
            </a:r>
          </a:p>
          <a:p>
            <a:r>
              <a:rPr lang="en-US" sz="1800" dirty="0"/>
              <a:t>Identification of Key Studies</a:t>
            </a:r>
          </a:p>
          <a:p>
            <a:r>
              <a:rPr lang="en-US" sz="1800" dirty="0"/>
              <a:t>Summarization</a:t>
            </a:r>
          </a:p>
          <a:p>
            <a:endParaRPr lang="en-US" sz="1800" dirty="0"/>
          </a:p>
          <a:p>
            <a:pPr marL="0" indent="0">
              <a:buNone/>
            </a:pPr>
            <a:r>
              <a:rPr lang="en-US" sz="2000" dirty="0"/>
              <a:t>3. User Education and Awareness Campaign:-</a:t>
            </a:r>
          </a:p>
          <a:p>
            <a:r>
              <a:rPr lang="en-US" sz="1800" dirty="0"/>
              <a:t>Content Development</a:t>
            </a:r>
          </a:p>
          <a:p>
            <a:r>
              <a:rPr lang="en-US" sz="1800" dirty="0"/>
              <a:t>Distribution</a:t>
            </a:r>
          </a:p>
          <a:p>
            <a:pPr marL="0" indent="0">
              <a:buNone/>
            </a:pPr>
            <a:endParaRPr lang="en-GB" sz="1800" dirty="0"/>
          </a:p>
        </p:txBody>
      </p:sp>
    </p:spTree>
    <p:extLst>
      <p:ext uri="{BB962C8B-B14F-4D97-AF65-F5344CB8AC3E}">
        <p14:creationId xmlns:p14="http://schemas.microsoft.com/office/powerpoint/2010/main" val="2659618667"/>
      </p:ext>
    </p:extLst>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idency University 45 Yrs" id="{45757096-6C06-418C-99FF-BD62512BED20}" vid="{37B9C8E7-5B4D-42F8-B712-657357EE44A5}"/>
    </a:ext>
  </a:extLst>
</a:theme>
</file>

<file path=docProps/app.xml><?xml version="1.0" encoding="utf-8"?>
<Properties xmlns="http://schemas.openxmlformats.org/officeDocument/2006/extended-properties" xmlns:vt="http://schemas.openxmlformats.org/officeDocument/2006/docPropsVTypes">
  <Template>Presidency University 45 Yrs</Template>
  <TotalTime>295</TotalTime>
  <Words>1828</Words>
  <Application>Microsoft Office PowerPoint</Application>
  <PresentationFormat>Widescreen</PresentationFormat>
  <Paragraphs>220</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Presidency University 45 Yrs</vt:lpstr>
      <vt:lpstr>PHISHING DETECTION</vt:lpstr>
      <vt:lpstr>Introduction</vt:lpstr>
      <vt:lpstr>PowerPoint Presentation</vt:lpstr>
      <vt:lpstr>PowerPoint Presentation</vt:lpstr>
      <vt:lpstr>PowerPoint Presentation</vt:lpstr>
      <vt:lpstr>Literature Review</vt:lpstr>
      <vt:lpstr>Research Gaps Identified</vt:lpstr>
      <vt:lpstr>PowerPoint Presentation</vt:lpstr>
      <vt:lpstr>Proposed Methodology</vt:lpstr>
      <vt:lpstr>PowerPoint Presentation</vt:lpstr>
      <vt:lpstr>PowerPoint Presentation</vt:lpstr>
      <vt:lpstr>Objectives</vt:lpstr>
      <vt:lpstr>System Design &amp; 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Outcomes / Results Obtained</vt:lpstr>
      <vt:lpstr>PowerPoint Presentation</vt:lpstr>
      <vt:lpstr>PowerPoint Presentation</vt:lpstr>
      <vt:lpstr>PowerPoint Presentation</vt:lpstr>
      <vt:lpstr>PowerPoint Presentation</vt:lpstr>
      <vt:lpstr>Conclusion</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PRANAV BHATT</cp:lastModifiedBy>
  <cp:revision>45</cp:revision>
  <dcterms:created xsi:type="dcterms:W3CDTF">2023-03-16T03:26:27Z</dcterms:created>
  <dcterms:modified xsi:type="dcterms:W3CDTF">2024-01-10T02:58:34Z</dcterms:modified>
</cp:coreProperties>
</file>